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5"/>
  </p:notesMasterIdLst>
  <p:sldIdLst>
    <p:sldId id="2147479123" r:id="rId2"/>
    <p:sldId id="2147479124" r:id="rId3"/>
    <p:sldId id="2147480919" r:id="rId4"/>
    <p:sldId id="2147479099" r:id="rId5"/>
    <p:sldId id="2147480918" r:id="rId6"/>
    <p:sldId id="2147479126" r:id="rId7"/>
    <p:sldId id="2147479093" r:id="rId8"/>
    <p:sldId id="2147479140" r:id="rId9"/>
    <p:sldId id="2147479103" r:id="rId10"/>
    <p:sldId id="2147479100" r:id="rId11"/>
    <p:sldId id="2147481610" r:id="rId12"/>
    <p:sldId id="2147481611" r:id="rId13"/>
    <p:sldId id="2147481600" r:id="rId14"/>
    <p:sldId id="2147481594" r:id="rId15"/>
    <p:sldId id="2059" r:id="rId16"/>
    <p:sldId id="2147479128" r:id="rId17"/>
    <p:sldId id="2147479127" r:id="rId18"/>
    <p:sldId id="2147480799" r:id="rId19"/>
    <p:sldId id="2147480800" r:id="rId20"/>
    <p:sldId id="2147479141" r:id="rId21"/>
    <p:sldId id="2147480804" r:id="rId22"/>
    <p:sldId id="2147479129" r:id="rId23"/>
    <p:sldId id="2147480802" r:id="rId24"/>
    <p:sldId id="2147480808" r:id="rId25"/>
    <p:sldId id="2147480805" r:id="rId26"/>
    <p:sldId id="2147479136" r:id="rId27"/>
    <p:sldId id="2147479132" r:id="rId28"/>
    <p:sldId id="2147479134" r:id="rId29"/>
    <p:sldId id="2147479131" r:id="rId30"/>
    <p:sldId id="2147480803" r:id="rId31"/>
    <p:sldId id="309" r:id="rId32"/>
    <p:sldId id="308" r:id="rId33"/>
    <p:sldId id="307" r:id="rId34"/>
    <p:sldId id="305" r:id="rId35"/>
    <p:sldId id="306" r:id="rId36"/>
    <p:sldId id="2147479138" r:id="rId37"/>
    <p:sldId id="2147479130" r:id="rId38"/>
    <p:sldId id="2147479137" r:id="rId39"/>
    <p:sldId id="2147480797" r:id="rId40"/>
    <p:sldId id="2147480801" r:id="rId41"/>
    <p:sldId id="2147480798" r:id="rId42"/>
    <p:sldId id="2147479125" r:id="rId43"/>
    <p:sldId id="2147479135"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A6F9703-1F51-4EDE-A78C-E0876EC5F39D}">
          <p14:sldIdLst>
            <p14:sldId id="2147479123"/>
          </p14:sldIdLst>
        </p14:section>
        <p14:section name="L100 Intro" id="{AC591DE7-260D-4B1D-93BF-FDDCEBF81F92}">
          <p14:sldIdLst>
            <p14:sldId id="2147479124"/>
            <p14:sldId id="2147480919"/>
            <p14:sldId id="2147479099"/>
            <p14:sldId id="2147480918"/>
            <p14:sldId id="2147479126"/>
            <p14:sldId id="2147479093"/>
            <p14:sldId id="2147479140"/>
            <p14:sldId id="2147479103"/>
            <p14:sldId id="2147479100"/>
            <p14:sldId id="2147481610"/>
            <p14:sldId id="2147481611"/>
            <p14:sldId id="2147481600"/>
            <p14:sldId id="2147481594"/>
            <p14:sldId id="2059"/>
            <p14:sldId id="2147479128"/>
            <p14:sldId id="2147479127"/>
            <p14:sldId id="2147480799"/>
            <p14:sldId id="2147480800"/>
            <p14:sldId id="2147479141"/>
            <p14:sldId id="2147480804"/>
            <p14:sldId id="2147479129"/>
            <p14:sldId id="2147480802"/>
            <p14:sldId id="2147480808"/>
            <p14:sldId id="2147480805"/>
            <p14:sldId id="2147479136"/>
            <p14:sldId id="2147479132"/>
            <p14:sldId id="2147479134"/>
            <p14:sldId id="2147479131"/>
          </p14:sldIdLst>
        </p14:section>
        <p14:section name="Fabric Scenarios" id="{C572FFBA-A8FB-491A-BFE4-F7A827D3D2D7}">
          <p14:sldIdLst>
            <p14:sldId id="2147480803"/>
            <p14:sldId id="309"/>
            <p14:sldId id="308"/>
            <p14:sldId id="307"/>
            <p14:sldId id="305"/>
            <p14:sldId id="306"/>
          </p14:sldIdLst>
        </p14:section>
        <p14:section name="Other Resources" id="{DA47B805-5B80-4AFB-923F-9B63D955B151}">
          <p14:sldIdLst>
            <p14:sldId id="2147479138"/>
            <p14:sldId id="2147479130"/>
            <p14:sldId id="2147479137"/>
          </p14:sldIdLst>
        </p14:section>
        <p14:section name="Unused" id="{E16C01A7-121C-48D9-990C-54BFA3A0DE58}">
          <p14:sldIdLst>
            <p14:sldId id="2147480797"/>
            <p14:sldId id="2147480801"/>
            <p14:sldId id="2147480798"/>
            <p14:sldId id="2147479125"/>
            <p14:sldId id="2147479135"/>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9DB3FB7-64A3-40F9-ADFE-7DEA6975C046}" v="2" dt="2024-05-16T10:51:57.66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50"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51" Type="http://schemas.microsoft.com/office/2015/10/relationships/revisionInfo" Target="revisionInfo.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eter Perov" userId="320fd18e-159a-4b8a-b12f-33fb2f4ffdec" providerId="ADAL" clId="{E9DB3FB7-64A3-40F9-ADFE-7DEA6975C046}"/>
    <pc:docChg chg="undo custSel addSld modSld modSection">
      <pc:chgData name="Peter Perov" userId="320fd18e-159a-4b8a-b12f-33fb2f4ffdec" providerId="ADAL" clId="{E9DB3FB7-64A3-40F9-ADFE-7DEA6975C046}" dt="2024-05-16T10:51:57.664" v="5" actId="113"/>
      <pc:docMkLst>
        <pc:docMk/>
      </pc:docMkLst>
      <pc:sldChg chg="addSp delSp new mod">
        <pc:chgData name="Peter Perov" userId="320fd18e-159a-4b8a-b12f-33fb2f4ffdec" providerId="ADAL" clId="{E9DB3FB7-64A3-40F9-ADFE-7DEA6975C046}" dt="2023-12-06T10:16:09.518" v="3" actId="22"/>
        <pc:sldMkLst>
          <pc:docMk/>
          <pc:sldMk cId="1013460175" sldId="2147480804"/>
        </pc:sldMkLst>
        <pc:spChg chg="add del">
          <ac:chgData name="Peter Perov" userId="320fd18e-159a-4b8a-b12f-33fb2f4ffdec" providerId="ADAL" clId="{E9DB3FB7-64A3-40F9-ADFE-7DEA6975C046}" dt="2023-12-06T10:16:08.398" v="2" actId="478"/>
          <ac:spMkLst>
            <pc:docMk/>
            <pc:sldMk cId="1013460175" sldId="2147480804"/>
            <ac:spMk id="2" creationId="{3BB691A0-2165-86A5-E3F9-9D4398D96AE1}"/>
          </ac:spMkLst>
        </pc:spChg>
        <pc:picChg chg="add">
          <ac:chgData name="Peter Perov" userId="320fd18e-159a-4b8a-b12f-33fb2f4ffdec" providerId="ADAL" clId="{E9DB3FB7-64A3-40F9-ADFE-7DEA6975C046}" dt="2023-12-06T10:16:09.518" v="3" actId="22"/>
          <ac:picMkLst>
            <pc:docMk/>
            <pc:sldMk cId="1013460175" sldId="2147480804"/>
            <ac:picMk id="4" creationId="{FB812CEA-4696-20C7-904C-C5867631F7A0}"/>
          </ac:picMkLst>
        </pc:picChg>
      </pc:sldChg>
      <pc:sldChg chg="modNotesTx">
        <pc:chgData name="Peter Perov" userId="320fd18e-159a-4b8a-b12f-33fb2f4ffdec" providerId="ADAL" clId="{E9DB3FB7-64A3-40F9-ADFE-7DEA6975C046}" dt="2024-05-16T10:51:57.664" v="5" actId="113"/>
        <pc:sldMkLst>
          <pc:docMk/>
          <pc:sldMk cId="1633166382" sldId="2147480808"/>
        </pc:sldMkLst>
      </pc:sldChg>
    </pc:docChg>
  </pc:docChgLst>
  <pc:docChgLst>
    <pc:chgData name="Peter Perov" userId="320fd18e-159a-4b8a-b12f-33fb2f4ffdec" providerId="ADAL" clId="{6B179BD2-EB61-4CC7-8E0C-3C5CB5DFACDE}"/>
    <pc:docChg chg="custSel addSld delSld modSld sldOrd modSection">
      <pc:chgData name="Peter Perov" userId="320fd18e-159a-4b8a-b12f-33fb2f4ffdec" providerId="ADAL" clId="{6B179BD2-EB61-4CC7-8E0C-3C5CB5DFACDE}" dt="2024-04-26T08:57:29.171" v="51" actId="47"/>
      <pc:docMkLst>
        <pc:docMk/>
      </pc:docMkLst>
      <pc:sldChg chg="addSp delSp modSp new del mod">
        <pc:chgData name="Peter Perov" userId="320fd18e-159a-4b8a-b12f-33fb2f4ffdec" providerId="ADAL" clId="{6B179BD2-EB61-4CC7-8E0C-3C5CB5DFACDE}" dt="2024-04-26T08:57:29.171" v="51" actId="47"/>
        <pc:sldMkLst>
          <pc:docMk/>
          <pc:sldMk cId="1318082291" sldId="2147480806"/>
        </pc:sldMkLst>
        <pc:graphicFrameChg chg="add del mod">
          <ac:chgData name="Peter Perov" userId="320fd18e-159a-4b8a-b12f-33fb2f4ffdec" providerId="ADAL" clId="{6B179BD2-EB61-4CC7-8E0C-3C5CB5DFACDE}" dt="2024-04-26T07:07:24.197" v="2"/>
          <ac:graphicFrameMkLst>
            <pc:docMk/>
            <pc:sldMk cId="1318082291" sldId="2147480806"/>
            <ac:graphicFrameMk id="2" creationId="{95EEE4E6-0323-46E6-AA16-2F8B95BEB6F9}"/>
          </ac:graphicFrameMkLst>
        </pc:graphicFrameChg>
        <pc:graphicFrameChg chg="add mod modGraphic">
          <ac:chgData name="Peter Perov" userId="320fd18e-159a-4b8a-b12f-33fb2f4ffdec" providerId="ADAL" clId="{6B179BD2-EB61-4CC7-8E0C-3C5CB5DFACDE}" dt="2024-04-26T07:08:22.870" v="15" actId="948"/>
          <ac:graphicFrameMkLst>
            <pc:docMk/>
            <pc:sldMk cId="1318082291" sldId="2147480806"/>
            <ac:graphicFrameMk id="3" creationId="{A757E535-960D-4D84-843C-AA0A2F15DAA0}"/>
          </ac:graphicFrameMkLst>
        </pc:graphicFrameChg>
      </pc:sldChg>
      <pc:sldChg chg="addSp modSp new del mod ord modNotesTx">
        <pc:chgData name="Peter Perov" userId="320fd18e-159a-4b8a-b12f-33fb2f4ffdec" providerId="ADAL" clId="{6B179BD2-EB61-4CC7-8E0C-3C5CB5DFACDE}" dt="2024-04-26T08:57:06.524" v="50" actId="47"/>
        <pc:sldMkLst>
          <pc:docMk/>
          <pc:sldMk cId="605963329" sldId="2147480807"/>
        </pc:sldMkLst>
        <pc:spChg chg="add mod">
          <ac:chgData name="Peter Perov" userId="320fd18e-159a-4b8a-b12f-33fb2f4ffdec" providerId="ADAL" clId="{6B179BD2-EB61-4CC7-8E0C-3C5CB5DFACDE}" dt="2024-04-26T07:11:19.930" v="44" actId="1076"/>
          <ac:spMkLst>
            <pc:docMk/>
            <pc:sldMk cId="605963329" sldId="2147480807"/>
            <ac:spMk id="3" creationId="{353D6DD6-1FC3-430A-AB49-A1B201E2B2E6}"/>
          </ac:spMkLst>
        </pc:spChg>
        <pc:graphicFrameChg chg="add mod modGraphic">
          <ac:chgData name="Peter Perov" userId="320fd18e-159a-4b8a-b12f-33fb2f4ffdec" providerId="ADAL" clId="{6B179BD2-EB61-4CC7-8E0C-3C5CB5DFACDE}" dt="2024-04-26T07:11:06.589" v="42" actId="14734"/>
          <ac:graphicFrameMkLst>
            <pc:docMk/>
            <pc:sldMk cId="605963329" sldId="2147480807"/>
            <ac:graphicFrameMk id="2" creationId="{8ABBBE6C-3FA3-4E03-9857-9D8FEABC927B}"/>
          </ac:graphicFrameMkLst>
        </pc:graphicFrameChg>
      </pc:sldChg>
      <pc:sldChg chg="add">
        <pc:chgData name="Peter Perov" userId="320fd18e-159a-4b8a-b12f-33fb2f4ffdec" providerId="ADAL" clId="{6B179BD2-EB61-4CC7-8E0C-3C5CB5DFACDE}" dt="2024-04-26T07:14:00.830" v="46"/>
        <pc:sldMkLst>
          <pc:docMk/>
          <pc:sldMk cId="1633166382" sldId="2147480808"/>
        </pc:sldMkLst>
      </pc:sldChg>
      <pc:sldChg chg="add">
        <pc:chgData name="Peter Perov" userId="320fd18e-159a-4b8a-b12f-33fb2f4ffdec" providerId="ADAL" clId="{6B179BD2-EB61-4CC7-8E0C-3C5CB5DFACDE}" dt="2024-04-26T08:56:00.619" v="47"/>
        <pc:sldMkLst>
          <pc:docMk/>
          <pc:sldMk cId="1665770591" sldId="2147480918"/>
        </pc:sldMkLst>
      </pc:sldChg>
      <pc:sldChg chg="add">
        <pc:chgData name="Peter Perov" userId="320fd18e-159a-4b8a-b12f-33fb2f4ffdec" providerId="ADAL" clId="{6B179BD2-EB61-4CC7-8E0C-3C5CB5DFACDE}" dt="2024-04-26T08:56:24.591" v="48"/>
        <pc:sldMkLst>
          <pc:docMk/>
          <pc:sldMk cId="3692365245" sldId="2147480919"/>
        </pc:sldMkLst>
      </pc:sldChg>
      <pc:sldChg chg="add">
        <pc:chgData name="Peter Perov" userId="320fd18e-159a-4b8a-b12f-33fb2f4ffdec" providerId="ADAL" clId="{6B179BD2-EB61-4CC7-8E0C-3C5CB5DFACDE}" dt="2024-04-26T08:56:47.389" v="49"/>
        <pc:sldMkLst>
          <pc:docMk/>
          <pc:sldMk cId="1927390736" sldId="2147481594"/>
        </pc:sldMkLst>
      </pc:sldChg>
      <pc:sldChg chg="add">
        <pc:chgData name="Peter Perov" userId="320fd18e-159a-4b8a-b12f-33fb2f4ffdec" providerId="ADAL" clId="{6B179BD2-EB61-4CC7-8E0C-3C5CB5DFACDE}" dt="2024-04-26T08:56:47.389" v="49"/>
        <pc:sldMkLst>
          <pc:docMk/>
          <pc:sldMk cId="2311723420" sldId="2147481600"/>
        </pc:sldMkLst>
      </pc:sldChg>
      <pc:sldChg chg="add">
        <pc:chgData name="Peter Perov" userId="320fd18e-159a-4b8a-b12f-33fb2f4ffdec" providerId="ADAL" clId="{6B179BD2-EB61-4CC7-8E0C-3C5CB5DFACDE}" dt="2024-04-26T08:56:47.389" v="49"/>
        <pc:sldMkLst>
          <pc:docMk/>
          <pc:sldMk cId="722773419" sldId="2147481610"/>
        </pc:sldMkLst>
      </pc:sldChg>
      <pc:sldChg chg="add">
        <pc:chgData name="Peter Perov" userId="320fd18e-159a-4b8a-b12f-33fb2f4ffdec" providerId="ADAL" clId="{6B179BD2-EB61-4CC7-8E0C-3C5CB5DFACDE}" dt="2024-04-26T08:56:47.389" v="49"/>
        <pc:sldMkLst>
          <pc:docMk/>
          <pc:sldMk cId="1218789358" sldId="2147481611"/>
        </pc:sldMkLst>
      </pc:sldChg>
    </pc:docChg>
  </pc:docChgLst>
  <pc:docChgLst>
    <pc:chgData name="Peter Perov" userId="320fd18e-159a-4b8a-b12f-33fb2f4ffdec" providerId="ADAL" clId="{8B99A47C-14C3-4DCB-A213-65C097220F6D}"/>
    <pc:docChg chg="modSld">
      <pc:chgData name="Peter Perov" userId="320fd18e-159a-4b8a-b12f-33fb2f4ffdec" providerId="ADAL" clId="{8B99A47C-14C3-4DCB-A213-65C097220F6D}" dt="2023-12-05T13:32:28.154" v="0" actId="14100"/>
      <pc:docMkLst>
        <pc:docMk/>
      </pc:docMkLst>
      <pc:sldChg chg="modSp mod">
        <pc:chgData name="Peter Perov" userId="320fd18e-159a-4b8a-b12f-33fb2f4ffdec" providerId="ADAL" clId="{8B99A47C-14C3-4DCB-A213-65C097220F6D}" dt="2023-12-05T13:32:28.154" v="0" actId="14100"/>
        <pc:sldMkLst>
          <pc:docMk/>
          <pc:sldMk cId="2854661639" sldId="2147479129"/>
        </pc:sldMkLst>
        <pc:picChg chg="mod">
          <ac:chgData name="Peter Perov" userId="320fd18e-159a-4b8a-b12f-33fb2f4ffdec" providerId="ADAL" clId="{8B99A47C-14C3-4DCB-A213-65C097220F6D}" dt="2023-12-05T13:32:28.154" v="0" actId="14100"/>
          <ac:picMkLst>
            <pc:docMk/>
            <pc:sldMk cId="2854661639" sldId="2147479129"/>
            <ac:picMk id="3" creationId="{7DCB4C72-0906-6212-24F1-9E79802248BF}"/>
          </ac:picMkLst>
        </pc:picChg>
      </pc:sldChg>
    </pc:docChg>
  </pc:docChgLst>
  <pc:docChgLst>
    <pc:chgData name="Peter Perov" userId="320fd18e-159a-4b8a-b12f-33fb2f4ffdec" providerId="ADAL" clId="{7919C932-D3F5-4906-B7F7-DF92DA99696F}"/>
    <pc:docChg chg="undo custSel addSld modSld modSection">
      <pc:chgData name="Peter Perov" userId="320fd18e-159a-4b8a-b12f-33fb2f4ffdec" providerId="ADAL" clId="{7919C932-D3F5-4906-B7F7-DF92DA99696F}" dt="2023-12-18T10:55:33.799" v="122" actId="255"/>
      <pc:docMkLst>
        <pc:docMk/>
      </pc:docMkLst>
      <pc:sldChg chg="modNotesTx">
        <pc:chgData name="Peter Perov" userId="320fd18e-159a-4b8a-b12f-33fb2f4ffdec" providerId="ADAL" clId="{7919C932-D3F5-4906-B7F7-DF92DA99696F}" dt="2023-12-04T10:40:50.328" v="6" actId="20577"/>
        <pc:sldMkLst>
          <pc:docMk/>
          <pc:sldMk cId="1344498055" sldId="2147479103"/>
        </pc:sldMkLst>
      </pc:sldChg>
      <pc:sldChg chg="addSp delSp modSp new mod modNotesTx">
        <pc:chgData name="Peter Perov" userId="320fd18e-159a-4b8a-b12f-33fb2f4ffdec" providerId="ADAL" clId="{7919C932-D3F5-4906-B7F7-DF92DA99696F}" dt="2023-12-18T10:55:33.799" v="122" actId="255"/>
        <pc:sldMkLst>
          <pc:docMk/>
          <pc:sldMk cId="2834425901" sldId="2147480805"/>
        </pc:sldMkLst>
        <pc:spChg chg="add mod">
          <ac:chgData name="Peter Perov" userId="320fd18e-159a-4b8a-b12f-33fb2f4ffdec" providerId="ADAL" clId="{7919C932-D3F5-4906-B7F7-DF92DA99696F}" dt="2023-12-18T10:51:49.975" v="121" actId="20577"/>
          <ac:spMkLst>
            <pc:docMk/>
            <pc:sldMk cId="2834425901" sldId="2147480805"/>
            <ac:spMk id="5" creationId="{24E2A745-02ED-AB4A-4B9A-A8D7A46F9793}"/>
          </ac:spMkLst>
        </pc:spChg>
        <pc:graphicFrameChg chg="add mod modGraphic">
          <ac:chgData name="Peter Perov" userId="320fd18e-159a-4b8a-b12f-33fb2f4ffdec" providerId="ADAL" clId="{7919C932-D3F5-4906-B7F7-DF92DA99696F}" dt="2023-12-18T10:55:33.799" v="122" actId="255"/>
          <ac:graphicFrameMkLst>
            <pc:docMk/>
            <pc:sldMk cId="2834425901" sldId="2147480805"/>
            <ac:graphicFrameMk id="4" creationId="{6EF6C710-890B-0340-15F7-14CEB4227C35}"/>
          </ac:graphicFrameMkLst>
        </pc:graphicFrameChg>
        <pc:picChg chg="add del">
          <ac:chgData name="Peter Perov" userId="320fd18e-159a-4b8a-b12f-33fb2f4ffdec" providerId="ADAL" clId="{7919C932-D3F5-4906-B7F7-DF92DA99696F}" dt="2023-12-18T10:47:41.814" v="11" actId="478"/>
          <ac:picMkLst>
            <pc:docMk/>
            <pc:sldMk cId="2834425901" sldId="2147480805"/>
            <ac:picMk id="3" creationId="{F3EAA350-DAEE-21CD-5DDD-4747EABF154F}"/>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37FE83C-5E74-411A-9EB2-BEE6447E547C}" type="datetimeFigureOut">
              <a:rPr lang="en-IE" smtClean="0"/>
              <a:t>16/05/2024</a:t>
            </a:fld>
            <a:endParaRPr lang="en-I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B5082FC-F860-4D93-A38B-7C2A9A96C8F4}" type="slidenum">
              <a:rPr lang="en-IE" smtClean="0"/>
              <a:t>‹#›</a:t>
            </a:fld>
            <a:endParaRPr lang="en-IE"/>
          </a:p>
        </p:txBody>
      </p:sp>
    </p:spTree>
    <p:extLst>
      <p:ext uri="{BB962C8B-B14F-4D97-AF65-F5344CB8AC3E}">
        <p14:creationId xmlns:p14="http://schemas.microsoft.com/office/powerpoint/2010/main" val="34937456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learn.microsoft.com/en-us/power-bi/enterprise/directlake-overview" TargetMode="External"/><Relationship Id="rId2" Type="http://schemas.openxmlformats.org/officeDocument/2006/relationships/slide" Target="../slides/slide15.xml"/><Relationship Id="rId1" Type="http://schemas.openxmlformats.org/officeDocument/2006/relationships/notesMaster" Target="../notesMasters/notesMaster1.xml"/><Relationship Id="rId5" Type="http://schemas.openxmlformats.org/officeDocument/2006/relationships/hyperlink" Target="https://learn.microsoft.com/en-us/fabric/real-time-analytics/overview" TargetMode="External"/><Relationship Id="rId4" Type="http://schemas.openxmlformats.org/officeDocument/2006/relationships/hyperlink" Target="https://learn.microsoft.com/en-us/fabric/data-engineering/spark-compute" TargetMode="Externa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learn.microsoft.com/en-us/power-bi/enterprise/directlake-overview" TargetMode="External"/><Relationship Id="rId2" Type="http://schemas.openxmlformats.org/officeDocument/2006/relationships/slide" Target="../slides/slide23.xml"/><Relationship Id="rId1" Type="http://schemas.openxmlformats.org/officeDocument/2006/relationships/notesMaster" Target="../notesMasters/notesMaster1.xml"/><Relationship Id="rId5" Type="http://schemas.openxmlformats.org/officeDocument/2006/relationships/hyperlink" Target="https://powerbi.microsoft.com/en-us/pricing/#pricing-details" TargetMode="External"/><Relationship Id="rId4" Type="http://schemas.openxmlformats.org/officeDocument/2006/relationships/hyperlink" Target="https://learn.microsoft.com/en-us/power-bi/enterprise/service-premium-smoothing" TargetMode="External"/></Relationships>
</file>

<file path=ppt/notesSlides/_rels/notesSlide22.xml.rels><?xml version="1.0" encoding="UTF-8" standalone="yes"?>
<Relationships xmlns="http://schemas.openxmlformats.org/package/2006/relationships"><Relationship Id="rId8" Type="http://schemas.openxmlformats.org/officeDocument/2006/relationships/hyperlink" Target="https://learn.microsoft.com/en-us/power-bi/developer/embedded/export-to" TargetMode="External"/><Relationship Id="rId3" Type="http://schemas.openxmlformats.org/officeDocument/2006/relationships/hyperlink" Target="https://learn.microsoft.com/en-us/power-bi/enterprise/directlake-overview#fallback-behavior" TargetMode="External"/><Relationship Id="rId7" Type="http://schemas.openxmlformats.org/officeDocument/2006/relationships/hyperlink" Target="https://learn.microsoft.com/en-us/power-bi/enterprise/service-premium-what-is" TargetMode="External"/><Relationship Id="rId2" Type="http://schemas.openxmlformats.org/officeDocument/2006/relationships/slide" Target="../slides/slide24.xml"/><Relationship Id="rId1" Type="http://schemas.openxmlformats.org/officeDocument/2006/relationships/notesMaster" Target="../notesMasters/notesMaster1.xml"/><Relationship Id="rId6" Type="http://schemas.openxmlformats.org/officeDocument/2006/relationships/hyperlink" Target="https://learn.microsoft.com/en-us/fabric/enterprise/licenses#capacity-and-skus" TargetMode="External"/><Relationship Id="rId5" Type="http://schemas.openxmlformats.org/officeDocument/2006/relationships/hyperlink" Target="https://learn.microsoft.com/en-us/azure/databricks/delta/table-properties#delta-table-properties" TargetMode="External"/><Relationship Id="rId4" Type="http://schemas.openxmlformats.org/officeDocument/2006/relationships/hyperlink" Target="https://learn.microsoft.com/en-us/power-bi/connect-data/service-dataset-modes-understand#directquery-mode" TargetMode="External"/></Relationships>
</file>

<file path=ppt/notesSlides/_rels/notesSlide23.xml.rels><?xml version="1.0" encoding="UTF-8" standalone="yes"?>
<Relationships xmlns="http://schemas.openxmlformats.org/package/2006/relationships"><Relationship Id="rId8" Type="http://schemas.openxmlformats.org/officeDocument/2006/relationships/hyperlink" Target="https://learn.microsoft.com/en-us/power-bi/developer/embedded/export-to" TargetMode="External"/><Relationship Id="rId3" Type="http://schemas.openxmlformats.org/officeDocument/2006/relationships/hyperlink" Target="https://learn.microsoft.com/en-us/power-bi/enterprise/directlake-overview#fallback-behavior" TargetMode="External"/><Relationship Id="rId7" Type="http://schemas.openxmlformats.org/officeDocument/2006/relationships/hyperlink" Target="https://learn.microsoft.com/en-us/power-bi/enterprise/service-premium-what-is" TargetMode="External"/><Relationship Id="rId2" Type="http://schemas.openxmlformats.org/officeDocument/2006/relationships/slide" Target="../slides/slide25.xml"/><Relationship Id="rId1" Type="http://schemas.openxmlformats.org/officeDocument/2006/relationships/notesMaster" Target="../notesMasters/notesMaster1.xml"/><Relationship Id="rId6" Type="http://schemas.openxmlformats.org/officeDocument/2006/relationships/hyperlink" Target="https://learn.microsoft.com/en-us/fabric/enterprise/licenses#capacity-and-skus" TargetMode="External"/><Relationship Id="rId5" Type="http://schemas.openxmlformats.org/officeDocument/2006/relationships/hyperlink" Target="https://learn.microsoft.com/en-us/azure/databricks/delta/table-properties#delta-table-properties" TargetMode="External"/><Relationship Id="rId4" Type="http://schemas.openxmlformats.org/officeDocument/2006/relationships/hyperlink" Target="https://learn.microsoft.com/en-us/power-bi/connect-data/service-dataset-modes-understand#directquery-mode" TargetMode="Externa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5/16/2024 3:52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440481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a:t>Fabric is a single source of truth for all your data. </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a:t>Additionally, this unification concept enables a single mechanism for onboarding and signing into the Microsoft Fabric service.  Access is granted in a unified way, copying &amp; pasting through various different forms that these workloads use in their user interfaces is common.  And of course, the security model is shared between these services, meaning… that if you have access restrictions enforced on data in one area, they can be inherited and applied to all areas of your analytics </a:t>
            </a:r>
            <a:r>
              <a:rPr lang="en-US" err="1"/>
              <a:t>pipeliine</a:t>
            </a:r>
            <a:r>
              <a:rPr lang="en-US"/>
              <a:t>. </a:t>
            </a:r>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5/16/2024 3:52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249158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a:p>
          <a:p>
            <a:r>
              <a:rPr lang="en-IE"/>
              <a:t>https://learn.microsoft.com/en-us/fabric/data-warehouse/dynamic-data-masking</a:t>
            </a:r>
          </a:p>
          <a:p>
            <a:endParaRPr lang="en-IE"/>
          </a:p>
        </p:txBody>
      </p:sp>
      <p:sp>
        <p:nvSpPr>
          <p:cNvPr id="4" name="Slide Number Placeholder 3"/>
          <p:cNvSpPr>
            <a:spLocks noGrp="1"/>
          </p:cNvSpPr>
          <p:nvPr>
            <p:ph type="sldNum" sz="quarter" idx="5"/>
          </p:nvPr>
        </p:nvSpPr>
        <p:spPr/>
        <p:txBody>
          <a:bodyPr/>
          <a:lstStyle/>
          <a:p>
            <a:fld id="{7B5082FC-F860-4D93-A38B-7C2A9A96C8F4}" type="slidenum">
              <a:rPr lang="en-IE" smtClean="0"/>
              <a:t>11</a:t>
            </a:fld>
            <a:endParaRPr lang="en-IE"/>
          </a:p>
        </p:txBody>
      </p:sp>
    </p:spTree>
    <p:extLst>
      <p:ext uri="{BB962C8B-B14F-4D97-AF65-F5344CB8AC3E}">
        <p14:creationId xmlns:p14="http://schemas.microsoft.com/office/powerpoint/2010/main" val="38724929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a:p>
          <a:p>
            <a:r>
              <a:rPr lang="en-IE"/>
              <a:t>https://learn.microsoft.com/en-us/fabric/data-warehouse/dynamic-data-masking</a:t>
            </a:r>
          </a:p>
          <a:p>
            <a:endParaRPr lang="en-IE"/>
          </a:p>
        </p:txBody>
      </p:sp>
      <p:sp>
        <p:nvSpPr>
          <p:cNvPr id="4" name="Slide Number Placeholder 3"/>
          <p:cNvSpPr>
            <a:spLocks noGrp="1"/>
          </p:cNvSpPr>
          <p:nvPr>
            <p:ph type="sldNum" sz="quarter" idx="5"/>
          </p:nvPr>
        </p:nvSpPr>
        <p:spPr/>
        <p:txBody>
          <a:bodyPr/>
          <a:lstStyle/>
          <a:p>
            <a:fld id="{7B5082FC-F860-4D93-A38B-7C2A9A96C8F4}" type="slidenum">
              <a:rPr lang="en-IE" smtClean="0"/>
              <a:t>12</a:t>
            </a:fld>
            <a:endParaRPr lang="en-IE"/>
          </a:p>
        </p:txBody>
      </p:sp>
    </p:spTree>
    <p:extLst>
      <p:ext uri="{BB962C8B-B14F-4D97-AF65-F5344CB8AC3E}">
        <p14:creationId xmlns:p14="http://schemas.microsoft.com/office/powerpoint/2010/main" val="9287798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62CD0D-9C95-906B-F8AB-3D7C4AE90CB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DA7C3BF-D737-0E8E-1A3C-9EF8FA62B63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EB1BA2D-E63F-86FA-0AF3-1BB669AE5AC9}"/>
              </a:ext>
            </a:extLst>
          </p:cNvPr>
          <p:cNvSpPr>
            <a:spLocks noGrp="1"/>
          </p:cNvSpPr>
          <p:nvPr>
            <p:ph type="body" idx="1"/>
          </p:nvPr>
        </p:nvSpPr>
        <p:spPr/>
        <p:txBody>
          <a:bodyPr/>
          <a:lstStyle/>
          <a:p>
            <a:endParaRPr lang="en-IE"/>
          </a:p>
        </p:txBody>
      </p:sp>
      <p:sp>
        <p:nvSpPr>
          <p:cNvPr id="4" name="Slide Number Placeholder 3">
            <a:extLst>
              <a:ext uri="{FF2B5EF4-FFF2-40B4-BE49-F238E27FC236}">
                <a16:creationId xmlns:a16="http://schemas.microsoft.com/office/drawing/2014/main" id="{A4F965C2-CF13-3ACA-DC83-9ACCBE3C5197}"/>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5082FC-F860-4D93-A38B-7C2A9A96C8F4}" type="slidenum">
              <a:rPr kumimoji="0" lang="en-I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I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050577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spcBef>
                <a:spcPts val="0"/>
              </a:spcBef>
              <a:spcAft>
                <a:spcPts val="0"/>
              </a:spcAft>
              <a:buFont typeface="Arial" panose="020B0604020202020204" pitchFamily="34" charset="0"/>
              <a:buNone/>
            </a:pPr>
            <a:r>
              <a:rPr lang="en-IE" sz="1100">
                <a:effectLst/>
                <a:latin typeface="Calibri" panose="020F0502020204030204" pitchFamily="34" charset="0"/>
              </a:rPr>
              <a:t>Altogether</a:t>
            </a:r>
          </a:p>
          <a:p>
            <a:pPr rtl="0" fontAlgn="ctr">
              <a:spcBef>
                <a:spcPts val="0"/>
              </a:spcBef>
              <a:spcAft>
                <a:spcPts val="0"/>
              </a:spcAft>
              <a:buFont typeface="Arial" panose="020B0604020202020204" pitchFamily="34" charset="0"/>
              <a:buChar char="•"/>
            </a:pPr>
            <a:endParaRPr lang="en-IE" sz="1100">
              <a:effectLst/>
              <a:latin typeface="Calibri" panose="020F0502020204030204" pitchFamily="34" charset="0"/>
            </a:endParaRPr>
          </a:p>
          <a:p>
            <a:pPr rtl="0" fontAlgn="ctr">
              <a:spcBef>
                <a:spcPts val="0"/>
              </a:spcBef>
              <a:spcAft>
                <a:spcPts val="0"/>
              </a:spcAft>
              <a:buFont typeface="Arial" panose="020B0604020202020204" pitchFamily="34" charset="0"/>
              <a:buChar char="•"/>
            </a:pPr>
            <a:r>
              <a:rPr lang="en-IE" sz="1100">
                <a:effectLst/>
                <a:latin typeface="Calibri" panose="020F0502020204030204" pitchFamily="34" charset="0"/>
              </a:rPr>
              <a:t> A significant upgrade to analytics engine: all around improved, faster and more scalable</a:t>
            </a:r>
          </a:p>
          <a:p>
            <a:pPr rtl="0" fontAlgn="ctr">
              <a:spcBef>
                <a:spcPts val="0"/>
              </a:spcBef>
              <a:spcAft>
                <a:spcPts val="0"/>
              </a:spcAft>
              <a:buFont typeface="Arial" panose="020B0604020202020204" pitchFamily="34" charset="0"/>
              <a:buChar char="•"/>
            </a:pPr>
            <a:r>
              <a:rPr lang="en-IE" sz="1100">
                <a:effectLst/>
                <a:latin typeface="Calibri" panose="020F0502020204030204" pitchFamily="34" charset="0"/>
              </a:rPr>
              <a:t> Complete Analytics Platform combining: </a:t>
            </a:r>
          </a:p>
          <a:p>
            <a:pPr marL="742950" lvl="1" indent="-285750" rtl="0" fontAlgn="ctr">
              <a:spcBef>
                <a:spcPts val="0"/>
              </a:spcBef>
              <a:spcAft>
                <a:spcPts val="0"/>
              </a:spcAft>
              <a:buFont typeface="Courier New" panose="02070309020205020404" pitchFamily="49" charset="0"/>
              <a:buChar char="o"/>
            </a:pPr>
            <a:r>
              <a:rPr lang="en-IE" sz="1100">
                <a:effectLst/>
                <a:latin typeface="Calibri" panose="020F0502020204030204" pitchFamily="34" charset="0"/>
              </a:rPr>
              <a:t>Fabric SQL Engine - for standard workloads</a:t>
            </a:r>
          </a:p>
          <a:p>
            <a:pPr marL="742950" lvl="1" indent="-285750" rtl="0" fontAlgn="ctr">
              <a:spcBef>
                <a:spcPts val="0"/>
              </a:spcBef>
              <a:spcAft>
                <a:spcPts val="0"/>
              </a:spcAft>
              <a:buFont typeface="Courier New" panose="02070309020205020404" pitchFamily="49" charset="0"/>
              <a:buChar char="o"/>
            </a:pPr>
            <a:r>
              <a:rPr lang="en-IE" sz="1100">
                <a:effectLst/>
                <a:latin typeface="Calibri" panose="020F0502020204030204" pitchFamily="34" charset="0"/>
                <a:hlinkClick r:id="rId3"/>
              </a:rPr>
              <a:t>Direct Lake</a:t>
            </a:r>
            <a:r>
              <a:rPr lang="en-IE" sz="1100">
                <a:effectLst/>
                <a:latin typeface="Calibri" panose="020F0502020204030204" pitchFamily="34" charset="0"/>
              </a:rPr>
              <a:t> - direct access to Lakehouse</a:t>
            </a:r>
          </a:p>
          <a:p>
            <a:pPr marL="742950" lvl="1" indent="-285750" rtl="0" fontAlgn="ctr">
              <a:spcBef>
                <a:spcPts val="0"/>
              </a:spcBef>
              <a:spcAft>
                <a:spcPts val="0"/>
              </a:spcAft>
              <a:buFont typeface="Courier New" panose="02070309020205020404" pitchFamily="49" charset="0"/>
              <a:buChar char="o"/>
            </a:pPr>
            <a:r>
              <a:rPr lang="en-IE" sz="1100">
                <a:effectLst/>
                <a:latin typeface="Calibri" panose="020F0502020204030204" pitchFamily="34" charset="0"/>
                <a:hlinkClick r:id="rId4"/>
              </a:rPr>
              <a:t>Fabric Spark</a:t>
            </a:r>
            <a:r>
              <a:rPr lang="en-IE" sz="1100">
                <a:effectLst/>
                <a:latin typeface="Calibri" panose="020F0502020204030204" pitchFamily="34" charset="0"/>
              </a:rPr>
              <a:t> - run Spark workloads directly in Fabric</a:t>
            </a:r>
          </a:p>
          <a:p>
            <a:pPr marL="742950" lvl="1" indent="-285750" rtl="0" fontAlgn="ctr">
              <a:spcBef>
                <a:spcPts val="0"/>
              </a:spcBef>
              <a:spcAft>
                <a:spcPts val="0"/>
              </a:spcAft>
              <a:buFont typeface="Courier New" panose="02070309020205020404" pitchFamily="49" charset="0"/>
              <a:buChar char="o"/>
            </a:pPr>
            <a:r>
              <a:rPr lang="en-IE" sz="1100">
                <a:effectLst/>
                <a:latin typeface="Calibri" panose="020F0502020204030204" pitchFamily="34" charset="0"/>
                <a:hlinkClick r:id="rId5"/>
              </a:rPr>
              <a:t>Real-Time Analytics</a:t>
            </a:r>
            <a:r>
              <a:rPr lang="en-IE" sz="1100">
                <a:effectLst/>
                <a:latin typeface="Calibri" panose="020F0502020204030204" pitchFamily="34" charset="0"/>
              </a:rPr>
              <a:t> - streaming and time series data analysis</a:t>
            </a:r>
          </a:p>
          <a:p>
            <a:pPr rtl="0" fontAlgn="ctr">
              <a:spcBef>
                <a:spcPts val="0"/>
              </a:spcBef>
              <a:spcAft>
                <a:spcPts val="0"/>
              </a:spcAft>
              <a:buFont typeface="Arial" panose="020B0604020202020204" pitchFamily="34" charset="0"/>
              <a:buChar char="•"/>
            </a:pPr>
            <a:r>
              <a:rPr lang="en-IE" sz="1100">
                <a:effectLst/>
                <a:latin typeface="Calibri" panose="020F0502020204030204" pitchFamily="34" charset="0"/>
              </a:rPr>
              <a:t> Simplified Lakehouse architecture</a:t>
            </a:r>
          </a:p>
          <a:p>
            <a:pPr rtl="0" fontAlgn="ctr">
              <a:spcBef>
                <a:spcPts val="0"/>
              </a:spcBef>
              <a:spcAft>
                <a:spcPts val="0"/>
              </a:spcAft>
              <a:buFont typeface="Arial" panose="020B0604020202020204" pitchFamily="34" charset="0"/>
              <a:buChar char="•"/>
            </a:pPr>
            <a:r>
              <a:rPr lang="en-IE" sz="1100">
                <a:effectLst/>
                <a:latin typeface="Calibri" panose="020F0502020204030204" pitchFamily="34" charset="0"/>
              </a:rPr>
              <a:t> Unified Open Source data format allows for using the data as is without copying</a:t>
            </a:r>
          </a:p>
          <a:p>
            <a:pPr rtl="0" fontAlgn="ctr">
              <a:spcBef>
                <a:spcPts val="0"/>
              </a:spcBef>
              <a:spcAft>
                <a:spcPts val="0"/>
              </a:spcAft>
              <a:buFont typeface="Arial" panose="020B0604020202020204" pitchFamily="34" charset="0"/>
              <a:buChar char="•"/>
            </a:pPr>
            <a:r>
              <a:rPr lang="en-IE" sz="1100">
                <a:effectLst/>
                <a:latin typeface="Calibri" panose="020F0502020204030204" pitchFamily="34" charset="0"/>
              </a:rPr>
              <a:t> New Data Access options: </a:t>
            </a:r>
          </a:p>
          <a:p>
            <a:pPr marL="742950" lvl="1" indent="-285750" rtl="0" fontAlgn="ctr">
              <a:spcBef>
                <a:spcPts val="0"/>
              </a:spcBef>
              <a:spcAft>
                <a:spcPts val="0"/>
              </a:spcAft>
              <a:buFont typeface="Courier New" panose="02070309020205020404" pitchFamily="49" charset="0"/>
              <a:buChar char="o"/>
            </a:pPr>
            <a:r>
              <a:rPr lang="en-IE" sz="1100">
                <a:effectLst/>
                <a:latin typeface="Calibri" panose="020F0502020204030204" pitchFamily="34" charset="0"/>
              </a:rPr>
              <a:t>Shortcuts</a:t>
            </a:r>
          </a:p>
          <a:p>
            <a:pPr marL="742950" lvl="1" indent="-285750" rtl="0" fontAlgn="ctr">
              <a:spcBef>
                <a:spcPts val="0"/>
              </a:spcBef>
              <a:spcAft>
                <a:spcPts val="0"/>
              </a:spcAft>
              <a:buFont typeface="Courier New" panose="02070309020205020404" pitchFamily="49" charset="0"/>
              <a:buChar char="o"/>
            </a:pPr>
            <a:r>
              <a:rPr lang="en-IE" sz="1100">
                <a:effectLst/>
                <a:latin typeface="Calibri" panose="020F0502020204030204" pitchFamily="34" charset="0"/>
              </a:rPr>
              <a:t>Database mirroring </a:t>
            </a:r>
          </a:p>
          <a:p>
            <a:pPr marL="742950" lvl="1" indent="-285750" rtl="0" fontAlgn="ctr">
              <a:spcBef>
                <a:spcPts val="0"/>
              </a:spcBef>
              <a:spcAft>
                <a:spcPts val="0"/>
              </a:spcAft>
              <a:buFont typeface="Courier New" panose="02070309020205020404" pitchFamily="49" charset="0"/>
              <a:buChar char="o"/>
            </a:pPr>
            <a:r>
              <a:rPr lang="en-IE" sz="1100">
                <a:effectLst/>
                <a:latin typeface="Calibri" panose="020F0502020204030204" pitchFamily="34" charset="0"/>
              </a:rPr>
              <a:t>Seamless access to Dataverse and M365 </a:t>
            </a:r>
          </a:p>
          <a:p>
            <a:endParaRPr lang="en-IE"/>
          </a:p>
        </p:txBody>
      </p:sp>
      <p:sp>
        <p:nvSpPr>
          <p:cNvPr id="4" name="Slide Number Placeholder 3"/>
          <p:cNvSpPr>
            <a:spLocks noGrp="1"/>
          </p:cNvSpPr>
          <p:nvPr>
            <p:ph type="sldNum" sz="quarter" idx="5"/>
          </p:nvPr>
        </p:nvSpPr>
        <p:spPr/>
        <p:txBody>
          <a:bodyPr/>
          <a:lstStyle/>
          <a:p>
            <a:fld id="{EDCEDD64-013B-427D-BF38-B053A5DBFCB1}" type="slidenum">
              <a:rPr lang="en-IE" smtClean="0"/>
              <a:t>15</a:t>
            </a:fld>
            <a:endParaRPr lang="en-IE"/>
          </a:p>
        </p:txBody>
      </p:sp>
    </p:spTree>
    <p:extLst>
      <p:ext uri="{BB962C8B-B14F-4D97-AF65-F5344CB8AC3E}">
        <p14:creationId xmlns:p14="http://schemas.microsoft.com/office/powerpoint/2010/main" val="37099825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Envisioned personas </a:t>
            </a:r>
          </a:p>
          <a:p>
            <a:endParaRPr lang="en-IE"/>
          </a:p>
        </p:txBody>
      </p:sp>
      <p:sp>
        <p:nvSpPr>
          <p:cNvPr id="4" name="Slide Number Placeholder 3"/>
          <p:cNvSpPr>
            <a:spLocks noGrp="1"/>
          </p:cNvSpPr>
          <p:nvPr>
            <p:ph type="sldNum" sz="quarter" idx="5"/>
          </p:nvPr>
        </p:nvSpPr>
        <p:spPr/>
        <p:txBody>
          <a:bodyPr/>
          <a:lstStyle/>
          <a:p>
            <a:fld id="{7B5082FC-F860-4D93-A38B-7C2A9A96C8F4}" type="slidenum">
              <a:rPr lang="en-IE" smtClean="0"/>
              <a:t>16</a:t>
            </a:fld>
            <a:endParaRPr lang="en-IE"/>
          </a:p>
        </p:txBody>
      </p:sp>
    </p:spTree>
    <p:extLst>
      <p:ext uri="{BB962C8B-B14F-4D97-AF65-F5344CB8AC3E}">
        <p14:creationId xmlns:p14="http://schemas.microsoft.com/office/powerpoint/2010/main" val="34108257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a:t>Fabric User Interface is </a:t>
            </a:r>
            <a:r>
              <a:rPr lang="en-IE" err="1"/>
              <a:t>centered</a:t>
            </a:r>
            <a:r>
              <a:rPr lang="en-IE"/>
              <a:t> around Persona experience</a:t>
            </a:r>
          </a:p>
        </p:txBody>
      </p:sp>
      <p:sp>
        <p:nvSpPr>
          <p:cNvPr id="4" name="Slide Number Placeholder 3"/>
          <p:cNvSpPr>
            <a:spLocks noGrp="1"/>
          </p:cNvSpPr>
          <p:nvPr>
            <p:ph type="sldNum" sz="quarter" idx="5"/>
          </p:nvPr>
        </p:nvSpPr>
        <p:spPr/>
        <p:txBody>
          <a:bodyPr/>
          <a:lstStyle/>
          <a:p>
            <a:fld id="{7B5082FC-F860-4D93-A38B-7C2A9A96C8F4}" type="slidenum">
              <a:rPr lang="en-IE" smtClean="0"/>
              <a:t>17</a:t>
            </a:fld>
            <a:endParaRPr lang="en-IE"/>
          </a:p>
        </p:txBody>
      </p:sp>
    </p:spTree>
    <p:extLst>
      <p:ext uri="{BB962C8B-B14F-4D97-AF65-F5344CB8AC3E}">
        <p14:creationId xmlns:p14="http://schemas.microsoft.com/office/powerpoint/2010/main" val="40554238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5/16/2024 3:52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322047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a:p>
          <a:p>
            <a:r>
              <a:rPr lang="en-IE"/>
              <a:t>https://app.powerbi.com/groups/3d4eb8f2-f109-4301-a87e-be61e4f77563/reports/10bf55aa-5026-4cf4-b6d9-ae3f8c6a7bc6/ReportSection?experience=power-bi</a:t>
            </a:r>
          </a:p>
          <a:p>
            <a:endParaRPr lang="en-IE"/>
          </a:p>
          <a:p>
            <a:endParaRPr lang="en-IE"/>
          </a:p>
          <a:p>
            <a:r>
              <a:rPr lang="en-GB" b="0" i="1">
                <a:solidFill>
                  <a:srgbClr val="161616"/>
                </a:solidFill>
                <a:effectLst/>
                <a:latin typeface="Segoe UI" panose="020B0502040204020203" pitchFamily="34" charset="0"/>
              </a:rPr>
              <a:t>Direct Lake</a:t>
            </a:r>
            <a:r>
              <a:rPr lang="en-GB" b="0" i="0">
                <a:solidFill>
                  <a:srgbClr val="161616"/>
                </a:solidFill>
                <a:effectLst/>
                <a:latin typeface="Segoe UI" panose="020B0502040204020203" pitchFamily="34" charset="0"/>
              </a:rPr>
              <a:t> mode is a groundbreaking new dataset capability for </a:t>
            </a:r>
            <a:r>
              <a:rPr lang="en-GB" b="0" i="0" err="1">
                <a:solidFill>
                  <a:srgbClr val="161616"/>
                </a:solidFill>
                <a:effectLst/>
                <a:latin typeface="Segoe UI" panose="020B0502040204020203" pitchFamily="34" charset="0"/>
              </a:rPr>
              <a:t>analyzing</a:t>
            </a:r>
            <a:r>
              <a:rPr lang="en-GB" b="0" i="0">
                <a:solidFill>
                  <a:srgbClr val="161616"/>
                </a:solidFill>
                <a:effectLst/>
                <a:latin typeface="Segoe UI" panose="020B0502040204020203" pitchFamily="34" charset="0"/>
              </a:rPr>
              <a:t> very large data volumes in Power BI. Direct Lake is based on loading parquet-formatted files directly from a data lake without having to query a Lakehouse endpoint, and without having to import or duplicate data into a Power BI dataset. Direct Lake is a fast-path to load the data from the lake straight into the Power BI engine, ready for analysis. The following diagram shows how classic import and </a:t>
            </a:r>
            <a:r>
              <a:rPr lang="en-GB" b="0" i="0" err="1">
                <a:solidFill>
                  <a:srgbClr val="161616"/>
                </a:solidFill>
                <a:effectLst/>
                <a:latin typeface="Segoe UI" panose="020B0502040204020203" pitchFamily="34" charset="0"/>
              </a:rPr>
              <a:t>DirectQuery</a:t>
            </a:r>
            <a:r>
              <a:rPr lang="en-GB" b="0" i="0">
                <a:solidFill>
                  <a:srgbClr val="161616"/>
                </a:solidFill>
                <a:effectLst/>
                <a:latin typeface="Segoe UI" panose="020B0502040204020203" pitchFamily="34" charset="0"/>
              </a:rPr>
              <a:t> modes compare with the new Direct Lake mode</a:t>
            </a:r>
          </a:p>
          <a:p>
            <a:endParaRPr lang="en-GB" b="0" i="0">
              <a:solidFill>
                <a:srgbClr val="161616"/>
              </a:solidFill>
              <a:effectLst/>
              <a:latin typeface="Segoe UI" panose="020B0502040204020203" pitchFamily="34" charset="0"/>
            </a:endParaRPr>
          </a:p>
          <a:p>
            <a:r>
              <a:rPr lang="en-GB" b="0" i="0">
                <a:solidFill>
                  <a:srgbClr val="161616"/>
                </a:solidFill>
                <a:effectLst/>
                <a:latin typeface="Segoe UI" panose="020B0502040204020203" pitchFamily="34" charset="0"/>
              </a:rPr>
              <a:t>Direct Lake is supported on Power BI Premium P and Microsoft Fabric F SKUs only. It's not supported on Power BI Pro, Premium Per User, or Power BI Embedded A/EM SKUs.</a:t>
            </a:r>
            <a:endParaRPr lang="en-IE"/>
          </a:p>
        </p:txBody>
      </p:sp>
      <p:sp>
        <p:nvSpPr>
          <p:cNvPr id="4" name="Slide Number Placeholder 3"/>
          <p:cNvSpPr>
            <a:spLocks noGrp="1"/>
          </p:cNvSpPr>
          <p:nvPr>
            <p:ph type="sldNum" sz="quarter" idx="5"/>
          </p:nvPr>
        </p:nvSpPr>
        <p:spPr/>
        <p:txBody>
          <a:bodyPr/>
          <a:lstStyle/>
          <a:p>
            <a:fld id="{7B5082FC-F860-4D93-A38B-7C2A9A96C8F4}" type="slidenum">
              <a:rPr lang="en-IE" smtClean="0"/>
              <a:t>19</a:t>
            </a:fld>
            <a:endParaRPr lang="en-IE"/>
          </a:p>
        </p:txBody>
      </p:sp>
    </p:spTree>
    <p:extLst>
      <p:ext uri="{BB962C8B-B14F-4D97-AF65-F5344CB8AC3E}">
        <p14:creationId xmlns:p14="http://schemas.microsoft.com/office/powerpoint/2010/main" val="33853819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5/16/2024 3:52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75368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IE" sz="1800" b="1">
                <a:solidFill>
                  <a:srgbClr val="1E4E79"/>
                </a:solidFill>
                <a:effectLst/>
                <a:latin typeface="Calibri" panose="020F0502020204030204" pitchFamily="34" charset="0"/>
              </a:rPr>
              <a:t>What is Fabric</a:t>
            </a:r>
          </a:p>
          <a:p>
            <a:pPr marL="0" marR="0">
              <a:spcBef>
                <a:spcPts val="0"/>
              </a:spcBef>
              <a:spcAft>
                <a:spcPts val="0"/>
              </a:spcAft>
            </a:pPr>
            <a:r>
              <a:rPr lang="en-IE" sz="1800">
                <a:effectLst/>
                <a:latin typeface="Calibri" panose="020F0502020204030204" pitchFamily="34" charset="0"/>
              </a:rPr>
              <a:t> </a:t>
            </a:r>
          </a:p>
          <a:p>
            <a:pPr marL="0" marR="0">
              <a:spcBef>
                <a:spcPts val="0"/>
              </a:spcBef>
              <a:spcAft>
                <a:spcPts val="0"/>
              </a:spcAft>
            </a:pPr>
            <a:r>
              <a:rPr lang="en-IE" sz="1800">
                <a:effectLst/>
                <a:latin typeface="Calibri" panose="020F0502020204030204" pitchFamily="34" charset="0"/>
              </a:rPr>
              <a:t>End to End Analytics Platform</a:t>
            </a:r>
          </a:p>
          <a:p>
            <a:pPr marL="0" marR="0">
              <a:spcBef>
                <a:spcPts val="0"/>
              </a:spcBef>
              <a:spcAft>
                <a:spcPts val="0"/>
              </a:spcAft>
            </a:pPr>
            <a:r>
              <a:rPr lang="en-IE" sz="1800">
                <a:effectLst/>
                <a:latin typeface="Calibri" panose="020F0502020204030204" pitchFamily="34" charset="0"/>
              </a:rPr>
              <a:t> </a:t>
            </a:r>
          </a:p>
          <a:p>
            <a:pPr marL="0" marR="0">
              <a:spcBef>
                <a:spcPts val="0"/>
              </a:spcBef>
              <a:spcAft>
                <a:spcPts val="0"/>
              </a:spcAft>
            </a:pPr>
            <a:r>
              <a:rPr lang="en-IE" sz="1800" b="1">
                <a:solidFill>
                  <a:srgbClr val="1E4E79"/>
                </a:solidFill>
                <a:effectLst/>
                <a:latin typeface="Calibri" panose="020F0502020204030204" pitchFamily="34" charset="0"/>
              </a:rPr>
              <a:t>Key Points </a:t>
            </a:r>
          </a:p>
          <a:p>
            <a:pPr marL="0" marR="0">
              <a:spcBef>
                <a:spcPts val="0"/>
              </a:spcBef>
              <a:spcAft>
                <a:spcPts val="0"/>
              </a:spcAft>
            </a:pPr>
            <a:r>
              <a:rPr lang="en-IE" sz="1800">
                <a:effectLst/>
                <a:latin typeface="Calibri" panose="020F0502020204030204" pitchFamily="34" charset="0"/>
              </a:rPr>
              <a:t>One Lake </a:t>
            </a:r>
          </a:p>
          <a:p>
            <a:pPr marL="0" marR="0">
              <a:spcBef>
                <a:spcPts val="0"/>
              </a:spcBef>
              <a:spcAft>
                <a:spcPts val="0"/>
              </a:spcAft>
            </a:pPr>
            <a:r>
              <a:rPr lang="en-IE" sz="1800">
                <a:effectLst/>
                <a:latin typeface="Calibri" panose="020F0502020204030204" pitchFamily="34" charset="0"/>
              </a:rPr>
              <a:t>Single source of truth </a:t>
            </a:r>
          </a:p>
          <a:p>
            <a:pPr marL="0" marR="0">
              <a:spcBef>
                <a:spcPts val="0"/>
              </a:spcBef>
              <a:spcAft>
                <a:spcPts val="0"/>
              </a:spcAft>
            </a:pPr>
            <a:r>
              <a:rPr lang="en-IE" sz="1800">
                <a:effectLst/>
                <a:latin typeface="Calibri" panose="020F0502020204030204" pitchFamily="34" charset="0"/>
              </a:rPr>
              <a:t> </a:t>
            </a:r>
          </a:p>
          <a:p>
            <a:pPr marL="0" marR="0">
              <a:spcBef>
                <a:spcPts val="0"/>
              </a:spcBef>
              <a:spcAft>
                <a:spcPts val="0"/>
              </a:spcAft>
            </a:pPr>
            <a:r>
              <a:rPr lang="en-IE" sz="1800">
                <a:effectLst/>
                <a:latin typeface="Calibri" panose="020F0502020204030204" pitchFamily="34" charset="0"/>
              </a:rPr>
              <a:t>PowerBI Copilot </a:t>
            </a:r>
          </a:p>
          <a:p>
            <a:pPr marL="0" marR="0">
              <a:spcBef>
                <a:spcPts val="0"/>
              </a:spcBef>
              <a:spcAft>
                <a:spcPts val="0"/>
              </a:spcAft>
            </a:pPr>
            <a:r>
              <a:rPr lang="en-IE" sz="1800">
                <a:effectLst/>
                <a:latin typeface="Calibri" panose="020F0502020204030204" pitchFamily="34" charset="0"/>
              </a:rPr>
              <a:t> </a:t>
            </a:r>
          </a:p>
          <a:p>
            <a:pPr marL="0" marR="0">
              <a:spcBef>
                <a:spcPts val="0"/>
              </a:spcBef>
              <a:spcAft>
                <a:spcPts val="0"/>
              </a:spcAft>
            </a:pPr>
            <a:r>
              <a:rPr lang="en-IE" sz="1800">
                <a:effectLst/>
                <a:latin typeface="Calibri" panose="020F0502020204030204" pitchFamily="34" charset="0"/>
              </a:rPr>
              <a:t>Pricing</a:t>
            </a:r>
          </a:p>
          <a:p>
            <a:pPr marL="0" marR="0">
              <a:spcBef>
                <a:spcPts val="0"/>
              </a:spcBef>
              <a:spcAft>
                <a:spcPts val="0"/>
              </a:spcAft>
            </a:pPr>
            <a:r>
              <a:rPr lang="en-IE" sz="1800">
                <a:effectLst/>
                <a:latin typeface="Calibri" panose="020F0502020204030204" pitchFamily="34" charset="0"/>
              </a:rPr>
              <a:t> </a:t>
            </a:r>
          </a:p>
          <a:p>
            <a:pPr marL="0" marR="0">
              <a:spcBef>
                <a:spcPts val="0"/>
              </a:spcBef>
              <a:spcAft>
                <a:spcPts val="0"/>
              </a:spcAft>
            </a:pPr>
            <a:r>
              <a:rPr lang="en-IE" sz="1800">
                <a:effectLst/>
                <a:latin typeface="Calibri" panose="020F0502020204030204" pitchFamily="34" charset="0"/>
              </a:rPr>
              <a:t>How to set up environment </a:t>
            </a:r>
          </a:p>
          <a:p>
            <a:endParaRPr lang="en-IE"/>
          </a:p>
        </p:txBody>
      </p:sp>
      <p:sp>
        <p:nvSpPr>
          <p:cNvPr id="4" name="Slide Number Placeholder 3"/>
          <p:cNvSpPr>
            <a:spLocks noGrp="1"/>
          </p:cNvSpPr>
          <p:nvPr>
            <p:ph type="sldNum" sz="quarter" idx="5"/>
          </p:nvPr>
        </p:nvSpPr>
        <p:spPr/>
        <p:txBody>
          <a:bodyPr/>
          <a:lstStyle/>
          <a:p>
            <a:fld id="{7B5082FC-F860-4D93-A38B-7C2A9A96C8F4}" type="slidenum">
              <a:rPr lang="en-IE" smtClean="0"/>
              <a:t>2</a:t>
            </a:fld>
            <a:endParaRPr lang="en-IE"/>
          </a:p>
        </p:txBody>
      </p:sp>
    </p:spTree>
    <p:extLst>
      <p:ext uri="{BB962C8B-B14F-4D97-AF65-F5344CB8AC3E}">
        <p14:creationId xmlns:p14="http://schemas.microsoft.com/office/powerpoint/2010/main" val="72784268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a:t>Pricing is a sum of following factors: Capacity + Storage and potentially Networking (in case if you’re working with data from multiple regions). </a:t>
            </a:r>
          </a:p>
          <a:p>
            <a:endParaRPr lang="en-IE"/>
          </a:p>
          <a:p>
            <a:pPr marL="0" marR="0" lvl="0" indent="0" algn="l" defTabSz="914400" rtl="0" eaLnBrk="1" fontAlgn="auto" latinLnBrk="0" hangingPunct="1">
              <a:lnSpc>
                <a:spcPct val="100000"/>
              </a:lnSpc>
              <a:spcBef>
                <a:spcPts val="0"/>
              </a:spcBef>
              <a:spcAft>
                <a:spcPts val="0"/>
              </a:spcAft>
              <a:buClrTx/>
              <a:buSzTx/>
              <a:buFontTx/>
              <a:buNone/>
              <a:tabLst/>
              <a:defRPr/>
            </a:pPr>
            <a:r>
              <a:rPr lang="en-IE" sz="1200">
                <a:solidFill>
                  <a:schemeClr val="bg1"/>
                </a:solidFill>
              </a:rPr>
              <a:t>Publishing/authoring reports requires PowerBI Pro license for all SKUs. </a:t>
            </a:r>
          </a:p>
          <a:p>
            <a:endParaRPr lang="en-IE"/>
          </a:p>
          <a:p>
            <a:r>
              <a:rPr lang="en-IE"/>
              <a:t>F64 SKU is similar to PowerBI Premium capacity. </a:t>
            </a:r>
          </a:p>
          <a:p>
            <a:endParaRPr lang="en-IE"/>
          </a:p>
          <a:p>
            <a:r>
              <a:rPr lang="en-IE"/>
              <a:t>Reservations – reserves Fabric capacity for 12 months period. </a:t>
            </a:r>
          </a:p>
          <a:p>
            <a:endParaRPr lang="en-IE"/>
          </a:p>
          <a:p>
            <a:r>
              <a:rPr lang="en-IE" b="1"/>
              <a:t>Pricing</a:t>
            </a:r>
          </a:p>
          <a:p>
            <a:r>
              <a:rPr lang="en-IE"/>
              <a:t>https://azure.microsoft.com/en-us/pricing/details/microsoft-fabric/</a:t>
            </a:r>
          </a:p>
          <a:p>
            <a:endParaRPr lang="en-IE"/>
          </a:p>
          <a:p>
            <a:pPr marL="0" marR="0" lvl="0" indent="0" algn="l" defTabSz="914400" rtl="0" eaLnBrk="1" fontAlgn="auto" latinLnBrk="0" hangingPunct="1">
              <a:lnSpc>
                <a:spcPct val="100000"/>
              </a:lnSpc>
              <a:spcBef>
                <a:spcPts val="0"/>
              </a:spcBef>
              <a:spcAft>
                <a:spcPts val="0"/>
              </a:spcAft>
              <a:buClrTx/>
              <a:buSzTx/>
              <a:buFontTx/>
              <a:buNone/>
              <a:tabLst/>
              <a:defRPr/>
            </a:pPr>
            <a:r>
              <a:rPr lang="en-GB" b="1" i="0">
                <a:solidFill>
                  <a:srgbClr val="161616"/>
                </a:solidFill>
                <a:effectLst/>
                <a:latin typeface="Segoe UI" panose="020B0502040204020203" pitchFamily="34" charset="0"/>
              </a:rPr>
              <a:t>Save costs with Microsoft Fabric Capacity reservations</a:t>
            </a:r>
          </a:p>
          <a:p>
            <a:r>
              <a:rPr lang="en-IE"/>
              <a:t>https://learn.microsoft.com/en-us/azure/cost-management-billing/reservations/fabric-capacity</a:t>
            </a:r>
          </a:p>
          <a:p>
            <a:endParaRPr lang="en-IE"/>
          </a:p>
          <a:p>
            <a:r>
              <a:rPr lang="en-GB" b="0" i="0">
                <a:solidFill>
                  <a:srgbClr val="000000"/>
                </a:solidFill>
                <a:effectLst/>
                <a:latin typeface="Segoe UI" panose="020B0502040204020203" pitchFamily="34" charset="0"/>
              </a:rPr>
              <a:t>(content sharing to users without a per-user licence is available only at Fabric SKUs F64 and above).</a:t>
            </a:r>
          </a:p>
          <a:p>
            <a:endParaRPr lang="en-GB" b="0" i="0">
              <a:solidFill>
                <a:srgbClr val="000000"/>
              </a:solidFill>
              <a:effectLst/>
              <a:latin typeface="Segoe UI" panose="020B0502040204020203" pitchFamily="34" charset="0"/>
            </a:endParaRPr>
          </a:p>
          <a:p>
            <a:endParaRPr lang="en-GB" b="0" i="0">
              <a:solidFill>
                <a:srgbClr val="000000"/>
              </a:solidFill>
              <a:effectLst/>
              <a:latin typeface="Segoe UI" panose="020B0502040204020203" pitchFamily="34" charset="0"/>
            </a:endParaRPr>
          </a:p>
          <a:p>
            <a:r>
              <a:rPr lang="en-GB" b="0" i="0">
                <a:solidFill>
                  <a:srgbClr val="000000"/>
                </a:solidFill>
                <a:effectLst/>
                <a:latin typeface="Segoe UI" panose="020B0502040204020203" pitchFamily="34" charset="0"/>
              </a:rPr>
              <a:t>Two options: </a:t>
            </a:r>
          </a:p>
          <a:p>
            <a:r>
              <a:rPr lang="en-GB" b="0" i="0">
                <a:solidFill>
                  <a:srgbClr val="000000"/>
                </a:solidFill>
                <a:effectLst/>
                <a:latin typeface="Segoe UI" panose="020B0502040204020203" pitchFamily="34" charset="0"/>
              </a:rPr>
              <a:t>PAYG </a:t>
            </a:r>
          </a:p>
          <a:p>
            <a:r>
              <a:rPr lang="en-GB" b="0" i="0">
                <a:solidFill>
                  <a:srgbClr val="000000"/>
                </a:solidFill>
                <a:effectLst/>
                <a:latin typeface="Segoe UI" panose="020B0502040204020203" pitchFamily="34" charset="0"/>
              </a:rPr>
              <a:t>Reserved capacity (similar price to  PowerBI Pro) – coming later</a:t>
            </a:r>
          </a:p>
          <a:p>
            <a:endParaRPr lang="en-GB" b="0" i="0">
              <a:solidFill>
                <a:srgbClr val="000000"/>
              </a:solidFill>
              <a:effectLst/>
              <a:latin typeface="Segoe UI" panose="020B0502040204020203" pitchFamily="34" charset="0"/>
            </a:endParaRPr>
          </a:p>
          <a:p>
            <a:endParaRPr lang="en-GB" b="0" i="0">
              <a:solidFill>
                <a:srgbClr val="000000"/>
              </a:solidFill>
              <a:effectLst/>
              <a:latin typeface="Segoe UI" panose="020B0502040204020203" pitchFamily="34" charset="0"/>
            </a:endParaRPr>
          </a:p>
          <a:p>
            <a:endParaRPr lang="en-IE"/>
          </a:p>
        </p:txBody>
      </p:sp>
      <p:sp>
        <p:nvSpPr>
          <p:cNvPr id="4" name="Slide Number Placeholder 3"/>
          <p:cNvSpPr>
            <a:spLocks noGrp="1"/>
          </p:cNvSpPr>
          <p:nvPr>
            <p:ph type="sldNum" sz="quarter" idx="5"/>
          </p:nvPr>
        </p:nvSpPr>
        <p:spPr/>
        <p:txBody>
          <a:bodyPr/>
          <a:lstStyle/>
          <a:p>
            <a:fld id="{7B5082FC-F860-4D93-A38B-7C2A9A96C8F4}" type="slidenum">
              <a:rPr lang="en-IE" smtClean="0"/>
              <a:t>22</a:t>
            </a:fld>
            <a:endParaRPr lang="en-IE"/>
          </a:p>
        </p:txBody>
      </p:sp>
    </p:spTree>
    <p:extLst>
      <p:ext uri="{BB962C8B-B14F-4D97-AF65-F5344CB8AC3E}">
        <p14:creationId xmlns:p14="http://schemas.microsoft.com/office/powerpoint/2010/main" val="26571973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a:t>Formerly known as PowerBI premium </a:t>
            </a:r>
          </a:p>
          <a:p>
            <a:endParaRPr lang="en-IE"/>
          </a:p>
          <a:p>
            <a:endParaRPr lang="en-IE"/>
          </a:p>
          <a:p>
            <a:r>
              <a:rPr lang="en-IE" b="1"/>
              <a:t>Direct Lake </a:t>
            </a:r>
          </a:p>
          <a:p>
            <a:r>
              <a:rPr lang="en-IE"/>
              <a:t>https://learn.microsoft.com/en-us/power-bi/enterprise/directlake-overview</a:t>
            </a:r>
          </a:p>
          <a:p>
            <a:endParaRPr lang="en-IE"/>
          </a:p>
          <a:p>
            <a:pPr rtl="0">
              <a:buFont typeface="Arial" panose="020B0604020202020204" pitchFamily="34" charset="0"/>
              <a:buChar char="•"/>
            </a:pPr>
            <a:r>
              <a:rPr lang="en-IE">
                <a:effectLst/>
              </a:rPr>
              <a:t>Unlimited number of Reader Report users</a:t>
            </a:r>
          </a:p>
          <a:p>
            <a:pPr rtl="0">
              <a:buFont typeface="Arial" panose="020B0604020202020204" pitchFamily="34" charset="0"/>
              <a:buChar char="•"/>
            </a:pPr>
            <a:r>
              <a:rPr lang="en-IE">
                <a:effectLst/>
              </a:rPr>
              <a:t>Spark Compute time for ETL included </a:t>
            </a:r>
          </a:p>
          <a:p>
            <a:pPr rtl="0">
              <a:buFont typeface="Arial" panose="020B0604020202020204" pitchFamily="34" charset="0"/>
              <a:buChar char="•"/>
            </a:pPr>
            <a:r>
              <a:rPr lang="en-IE">
                <a:effectLst/>
                <a:hlinkClick r:id="rId3" tooltip="https://learn.microsoft.com/en-us/power-bi/enterprise/directlake-overview"/>
              </a:rPr>
              <a:t>Direct Lake</a:t>
            </a:r>
            <a:r>
              <a:rPr lang="en-IE">
                <a:effectLst/>
              </a:rPr>
              <a:t>  - allows reports from large datasets</a:t>
            </a:r>
          </a:p>
          <a:p>
            <a:pPr rtl="0">
              <a:buFont typeface="Arial" panose="020B0604020202020204" pitchFamily="34" charset="0"/>
              <a:buChar char="•"/>
            </a:pPr>
            <a:r>
              <a:rPr lang="en-IE">
                <a:effectLst/>
                <a:hlinkClick r:id="rId4" tooltip="https://learn.microsoft.com/en-us/power-bi/enterprise/service-premium-smoothing"/>
              </a:rPr>
              <a:t>Smoothing</a:t>
            </a:r>
            <a:r>
              <a:rPr lang="en-IE">
                <a:effectLst/>
              </a:rPr>
              <a:t>  -      flattens Compute usage over time to allow for usage spikes</a:t>
            </a:r>
          </a:p>
          <a:p>
            <a:pPr rtl="0">
              <a:buFont typeface="Arial" panose="020B0604020202020204" pitchFamily="34" charset="0"/>
              <a:buChar char="•"/>
            </a:pPr>
            <a:r>
              <a:rPr lang="en-IE">
                <a:effectLst/>
                <a:hlinkClick r:id="rId5" tooltip="https://powerbi.microsoft.com/en-us/pricing/#pricing-details"/>
              </a:rPr>
              <a:t>Maximum Storage</a:t>
            </a:r>
            <a:r>
              <a:rPr lang="en-IE">
                <a:effectLst/>
              </a:rPr>
              <a:t> - 100Tb</a:t>
            </a:r>
          </a:p>
          <a:p>
            <a:pPr rtl="0">
              <a:buFont typeface="Arial" panose="020B0604020202020204" pitchFamily="34" charset="0"/>
              <a:buChar char="•"/>
            </a:pPr>
            <a:r>
              <a:rPr lang="en-IE">
                <a:effectLst/>
              </a:rPr>
              <a:t>Maximum Model Size - 400Gb</a:t>
            </a:r>
          </a:p>
          <a:p>
            <a:endParaRPr lang="en-IE"/>
          </a:p>
          <a:p>
            <a:pPr marL="0" marR="0" lvl="0" indent="0" algn="l" defTabSz="914400" rtl="0" eaLnBrk="1" fontAlgn="auto" latinLnBrk="0" hangingPunct="1">
              <a:lnSpc>
                <a:spcPct val="100000"/>
              </a:lnSpc>
              <a:spcBef>
                <a:spcPts val="0"/>
              </a:spcBef>
              <a:spcAft>
                <a:spcPts val="0"/>
              </a:spcAft>
              <a:buClrTx/>
              <a:buSzTx/>
              <a:buFontTx/>
              <a:buNone/>
              <a:tabLst/>
              <a:defRPr/>
            </a:pPr>
            <a:r>
              <a:rPr lang="en-GB" b="1" i="0">
                <a:solidFill>
                  <a:srgbClr val="161616"/>
                </a:solidFill>
                <a:effectLst/>
                <a:latin typeface="Segoe UI" panose="020B0502040204020203" pitchFamily="34" charset="0"/>
              </a:rPr>
              <a:t>What is Power BI Premium?</a:t>
            </a:r>
          </a:p>
          <a:p>
            <a:r>
              <a:rPr lang="en-IE"/>
              <a:t>https://learn.microsoft.com/en-us/power-bi/enterprise/service-premium-what-is</a:t>
            </a:r>
          </a:p>
        </p:txBody>
      </p:sp>
      <p:sp>
        <p:nvSpPr>
          <p:cNvPr id="4" name="Slide Number Placeholder 3"/>
          <p:cNvSpPr>
            <a:spLocks noGrp="1"/>
          </p:cNvSpPr>
          <p:nvPr>
            <p:ph type="sldNum" sz="quarter" idx="5"/>
          </p:nvPr>
        </p:nvSpPr>
        <p:spPr/>
        <p:txBody>
          <a:bodyPr/>
          <a:lstStyle/>
          <a:p>
            <a:fld id="{7B5082FC-F860-4D93-A38B-7C2A9A96C8F4}" type="slidenum">
              <a:rPr lang="en-IE" smtClean="0"/>
              <a:t>23</a:t>
            </a:fld>
            <a:endParaRPr lang="en-IE"/>
          </a:p>
        </p:txBody>
      </p:sp>
    </p:spTree>
    <p:extLst>
      <p:ext uri="{BB962C8B-B14F-4D97-AF65-F5344CB8AC3E}">
        <p14:creationId xmlns:p14="http://schemas.microsoft.com/office/powerpoint/2010/main" val="2081854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E"/>
              <a:t>https://learn.microsoft.com/en-us/power-bi/enterprise/service-premium-what-is#semantic-model-sku-limitation</a:t>
            </a:r>
          </a:p>
          <a:p>
            <a:endParaRPr lang="en-IE"/>
          </a:p>
          <a:p>
            <a:pPr marL="0" marR="0" lvl="0" indent="0" algn="l" defTabSz="914400" rtl="0" eaLnBrk="1" fontAlgn="auto" latinLnBrk="0" hangingPunct="1">
              <a:lnSpc>
                <a:spcPct val="100000"/>
              </a:lnSpc>
              <a:spcBef>
                <a:spcPts val="0"/>
              </a:spcBef>
              <a:spcAft>
                <a:spcPts val="0"/>
              </a:spcAft>
              <a:buClrTx/>
              <a:buSzTx/>
              <a:buFontTx/>
              <a:buNone/>
              <a:tabLst/>
              <a:defRPr/>
            </a:pPr>
            <a:r>
              <a:rPr lang="en-IE"/>
              <a:t>https://learn.microsoft.com/en-us/power-bi/enterprise/directlake-overview#fallback</a:t>
            </a:r>
          </a:p>
          <a:p>
            <a:endParaRPr lang="en-IE"/>
          </a:p>
          <a:p>
            <a:endParaRPr lang="en-IE"/>
          </a:p>
          <a:p>
            <a:r>
              <a:rPr lang="en-IE"/>
              <a:t>Guardrails</a:t>
            </a:r>
          </a:p>
          <a:p>
            <a:endParaRPr lang="en-IE"/>
          </a:p>
          <a:p>
            <a:r>
              <a:rPr lang="en-IE"/>
              <a:t>https://learn.microsoft.com/en-us/power-bi/enterprise/directlake-overview#fallback</a:t>
            </a:r>
          </a:p>
          <a:p>
            <a:endParaRPr lang="en-IE"/>
          </a:p>
          <a:p>
            <a:pPr algn="l"/>
            <a:r>
              <a:rPr lang="en-GB" b="0" i="0">
                <a:solidFill>
                  <a:srgbClr val="161616"/>
                </a:solidFill>
                <a:effectLst/>
                <a:latin typeface="Segoe UI" panose="020B0502040204020203" pitchFamily="34" charset="0"/>
              </a:rPr>
              <a:t>Power BI semantic models in Direct Lake mode read delta tables directly from </a:t>
            </a:r>
            <a:r>
              <a:rPr lang="en-GB" b="0" i="0" err="1">
                <a:solidFill>
                  <a:srgbClr val="161616"/>
                </a:solidFill>
                <a:effectLst/>
                <a:latin typeface="Segoe UI" panose="020B0502040204020203" pitchFamily="34" charset="0"/>
              </a:rPr>
              <a:t>OneLake</a:t>
            </a:r>
            <a:r>
              <a:rPr lang="en-GB" b="0" i="0">
                <a:solidFill>
                  <a:srgbClr val="161616"/>
                </a:solidFill>
                <a:effectLst/>
                <a:latin typeface="Segoe UI" panose="020B0502040204020203" pitchFamily="34" charset="0"/>
              </a:rPr>
              <a:t>. However, if a DAX query on a Direct Lake model exceeds limits for the SKU, or uses features that don’t support Direct Lake mode, like SQL views in a Warehouse, the query can fall back to </a:t>
            </a:r>
            <a:r>
              <a:rPr lang="en-GB" b="0" i="0" err="1">
                <a:solidFill>
                  <a:srgbClr val="161616"/>
                </a:solidFill>
                <a:effectLst/>
                <a:latin typeface="Segoe UI" panose="020B0502040204020203" pitchFamily="34" charset="0"/>
              </a:rPr>
              <a:t>DirectQuery</a:t>
            </a:r>
            <a:r>
              <a:rPr lang="en-GB" b="0" i="0">
                <a:solidFill>
                  <a:srgbClr val="161616"/>
                </a:solidFill>
                <a:effectLst/>
                <a:latin typeface="Segoe UI" panose="020B0502040204020203" pitchFamily="34" charset="0"/>
              </a:rPr>
              <a:t> mode. In </a:t>
            </a:r>
            <a:r>
              <a:rPr lang="en-GB" b="0" i="0" err="1">
                <a:solidFill>
                  <a:srgbClr val="161616"/>
                </a:solidFill>
                <a:effectLst/>
                <a:latin typeface="Segoe UI" panose="020B0502040204020203" pitchFamily="34" charset="0"/>
              </a:rPr>
              <a:t>DirectQuery</a:t>
            </a:r>
            <a:r>
              <a:rPr lang="en-GB" b="0" i="0">
                <a:solidFill>
                  <a:srgbClr val="161616"/>
                </a:solidFill>
                <a:effectLst/>
                <a:latin typeface="Segoe UI" panose="020B0502040204020203" pitchFamily="34" charset="0"/>
              </a:rPr>
              <a:t> mode, queries use SQL to retrieve the results from the SQL endpoint of the Lakehouse or Warehouse, which can impact query performance. You can </a:t>
            </a:r>
            <a:r>
              <a:rPr lang="en-GB" b="0" i="0" u="none" strike="noStrike">
                <a:solidFill>
                  <a:srgbClr val="161616"/>
                </a:solidFill>
                <a:effectLst/>
                <a:latin typeface="Segoe UI" panose="020B0502040204020203" pitchFamily="34" charset="0"/>
                <a:hlinkClick r:id="rId3"/>
              </a:rPr>
              <a:t>disable fallback</a:t>
            </a:r>
            <a:r>
              <a:rPr lang="en-GB" b="0" i="0">
                <a:solidFill>
                  <a:srgbClr val="161616"/>
                </a:solidFill>
                <a:effectLst/>
                <a:latin typeface="Segoe UI" panose="020B0502040204020203" pitchFamily="34" charset="0"/>
              </a:rPr>
              <a:t> to </a:t>
            </a:r>
            <a:r>
              <a:rPr lang="en-GB" b="0" i="0" err="1">
                <a:solidFill>
                  <a:srgbClr val="161616"/>
                </a:solidFill>
                <a:effectLst/>
                <a:latin typeface="Segoe UI" panose="020B0502040204020203" pitchFamily="34" charset="0"/>
              </a:rPr>
              <a:t>DirectQuery</a:t>
            </a:r>
            <a:r>
              <a:rPr lang="en-GB" b="0" i="0">
                <a:solidFill>
                  <a:srgbClr val="161616"/>
                </a:solidFill>
                <a:effectLst/>
                <a:latin typeface="Segoe UI" panose="020B0502040204020203" pitchFamily="34" charset="0"/>
              </a:rPr>
              <a:t> mode if you want to process DAX queries in pure Direct Lake mode only. Disabling fallback is recommended if you don’t need fallback to </a:t>
            </a:r>
            <a:r>
              <a:rPr lang="en-GB" b="0" i="0" err="1">
                <a:solidFill>
                  <a:srgbClr val="161616"/>
                </a:solidFill>
                <a:effectLst/>
                <a:latin typeface="Segoe UI" panose="020B0502040204020203" pitchFamily="34" charset="0"/>
              </a:rPr>
              <a:t>DirectQuery</a:t>
            </a:r>
            <a:r>
              <a:rPr lang="en-GB" b="0" i="0">
                <a:solidFill>
                  <a:srgbClr val="161616"/>
                </a:solidFill>
                <a:effectLst/>
                <a:latin typeface="Segoe UI" panose="020B0502040204020203" pitchFamily="34" charset="0"/>
              </a:rPr>
              <a:t>. It can also be helpful when </a:t>
            </a:r>
            <a:r>
              <a:rPr lang="en-GB" b="0" i="0" err="1">
                <a:solidFill>
                  <a:srgbClr val="161616"/>
                </a:solidFill>
                <a:effectLst/>
                <a:latin typeface="Segoe UI" panose="020B0502040204020203" pitchFamily="34" charset="0"/>
              </a:rPr>
              <a:t>analyzing</a:t>
            </a:r>
            <a:r>
              <a:rPr lang="en-GB" b="0" i="0">
                <a:solidFill>
                  <a:srgbClr val="161616"/>
                </a:solidFill>
                <a:effectLst/>
                <a:latin typeface="Segoe UI" panose="020B0502040204020203" pitchFamily="34" charset="0"/>
              </a:rPr>
              <a:t> query processing for a Direct Lake model to identify if and how often fallbacks occur. To learn more about </a:t>
            </a:r>
            <a:r>
              <a:rPr lang="en-GB" b="0" i="0" err="1">
                <a:solidFill>
                  <a:srgbClr val="161616"/>
                </a:solidFill>
                <a:effectLst/>
                <a:latin typeface="Segoe UI" panose="020B0502040204020203" pitchFamily="34" charset="0"/>
              </a:rPr>
              <a:t>DirectQuery</a:t>
            </a:r>
            <a:r>
              <a:rPr lang="en-GB" b="0" i="0">
                <a:solidFill>
                  <a:srgbClr val="161616"/>
                </a:solidFill>
                <a:effectLst/>
                <a:latin typeface="Segoe UI" panose="020B0502040204020203" pitchFamily="34" charset="0"/>
              </a:rPr>
              <a:t> mode, see </a:t>
            </a:r>
            <a:r>
              <a:rPr lang="en-GB" b="0" i="0" u="none" strike="noStrike">
                <a:solidFill>
                  <a:srgbClr val="161616"/>
                </a:solidFill>
                <a:effectLst/>
                <a:latin typeface="Segoe UI" panose="020B0502040204020203" pitchFamily="34" charset="0"/>
                <a:hlinkClick r:id="rId4"/>
              </a:rPr>
              <a:t>Semantic model modes in the Power BI service</a:t>
            </a:r>
            <a:r>
              <a:rPr lang="en-GB" b="0" i="0">
                <a:solidFill>
                  <a:srgbClr val="161616"/>
                </a:solidFill>
                <a:effectLst/>
                <a:latin typeface="Segoe UI" panose="020B0502040204020203" pitchFamily="34" charset="0"/>
              </a:rPr>
              <a:t>.</a:t>
            </a:r>
          </a:p>
          <a:p>
            <a:pPr algn="l"/>
            <a:r>
              <a:rPr lang="en-GB" b="1" i="1">
                <a:solidFill>
                  <a:srgbClr val="161616"/>
                </a:solidFill>
                <a:effectLst/>
                <a:latin typeface="Segoe UI" panose="020B0502040204020203" pitchFamily="34" charset="0"/>
              </a:rPr>
              <a:t>Guardrails</a:t>
            </a:r>
            <a:r>
              <a:rPr lang="en-GB" b="0" i="0">
                <a:solidFill>
                  <a:srgbClr val="161616"/>
                </a:solidFill>
                <a:effectLst/>
                <a:latin typeface="Segoe UI" panose="020B0502040204020203" pitchFamily="34" charset="0"/>
              </a:rPr>
              <a:t> define resource limits for Direct Lake mode beyond which a fallback to </a:t>
            </a:r>
            <a:r>
              <a:rPr lang="en-GB" b="0" i="0" err="1">
                <a:solidFill>
                  <a:srgbClr val="161616"/>
                </a:solidFill>
                <a:effectLst/>
                <a:latin typeface="Segoe UI" panose="020B0502040204020203" pitchFamily="34" charset="0"/>
              </a:rPr>
              <a:t>DirectQuery</a:t>
            </a:r>
            <a:r>
              <a:rPr lang="en-GB" b="0" i="0">
                <a:solidFill>
                  <a:srgbClr val="161616"/>
                </a:solidFill>
                <a:effectLst/>
                <a:latin typeface="Segoe UI" panose="020B0502040204020203" pitchFamily="34" charset="0"/>
              </a:rPr>
              <a:t> mode is necessary to process DAX queries. For details about how to determine the number of parquet files and row groups for a delta table, refer to the </a:t>
            </a:r>
            <a:r>
              <a:rPr lang="en-GB" b="0" i="0" u="none" strike="noStrike">
                <a:solidFill>
                  <a:srgbClr val="161616"/>
                </a:solidFill>
                <a:effectLst/>
                <a:latin typeface="Segoe UI" panose="020B0502040204020203" pitchFamily="34" charset="0"/>
                <a:hlinkClick r:id="rId5"/>
              </a:rPr>
              <a:t>Delta table properties reference</a:t>
            </a:r>
            <a:r>
              <a:rPr lang="en-GB" b="0" i="0">
                <a:solidFill>
                  <a:srgbClr val="161616"/>
                </a:solidFill>
                <a:effectLst/>
                <a:latin typeface="Segoe UI" panose="020B0502040204020203" pitchFamily="34" charset="0"/>
              </a:rPr>
              <a:t>.</a:t>
            </a:r>
          </a:p>
          <a:p>
            <a:pPr algn="l"/>
            <a:r>
              <a:rPr lang="en-GB" b="0" i="0">
                <a:solidFill>
                  <a:srgbClr val="161616"/>
                </a:solidFill>
                <a:effectLst/>
                <a:latin typeface="Segoe UI" panose="020B0502040204020203" pitchFamily="34" charset="0"/>
              </a:rPr>
              <a:t>For Direct Lake semantic models, </a:t>
            </a:r>
            <a:r>
              <a:rPr lang="en-GB" b="1" i="0">
                <a:solidFill>
                  <a:srgbClr val="161616"/>
                </a:solidFill>
                <a:effectLst/>
                <a:latin typeface="Segoe UI" panose="020B0502040204020203" pitchFamily="34" charset="0"/>
              </a:rPr>
              <a:t>Max Memory</a:t>
            </a:r>
            <a:r>
              <a:rPr lang="en-GB" b="0" i="0">
                <a:solidFill>
                  <a:srgbClr val="161616"/>
                </a:solidFill>
                <a:effectLst/>
                <a:latin typeface="Segoe UI" panose="020B0502040204020203" pitchFamily="34" charset="0"/>
              </a:rPr>
              <a:t> represents the upper memory resource limit for how much data can be paged in. In effect, it's not a guardrail because exceeding it does not cause a fallback to </a:t>
            </a:r>
            <a:r>
              <a:rPr lang="en-GB" b="0" i="0" err="1">
                <a:solidFill>
                  <a:srgbClr val="161616"/>
                </a:solidFill>
                <a:effectLst/>
                <a:latin typeface="Segoe UI" panose="020B0502040204020203" pitchFamily="34" charset="0"/>
              </a:rPr>
              <a:t>DirectQuery</a:t>
            </a:r>
            <a:r>
              <a:rPr lang="en-GB" b="0" i="0">
                <a:solidFill>
                  <a:srgbClr val="161616"/>
                </a:solidFill>
                <a:effectLst/>
                <a:latin typeface="Segoe UI" panose="020B0502040204020203" pitchFamily="34" charset="0"/>
              </a:rPr>
              <a:t>; however, it can have a performance impact if the amount of data is large enough to cause paging in and out of the model data from the </a:t>
            </a:r>
            <a:r>
              <a:rPr lang="en-GB" b="0" i="0" err="1">
                <a:solidFill>
                  <a:srgbClr val="161616"/>
                </a:solidFill>
                <a:effectLst/>
                <a:latin typeface="Segoe UI" panose="020B0502040204020203" pitchFamily="34" charset="0"/>
              </a:rPr>
              <a:t>OneLake</a:t>
            </a:r>
            <a:r>
              <a:rPr lang="en-GB" b="0" i="0">
                <a:solidFill>
                  <a:srgbClr val="161616"/>
                </a:solidFill>
                <a:effectLst/>
                <a:latin typeface="Segoe UI" panose="020B0502040204020203" pitchFamily="34" charset="0"/>
              </a:rPr>
              <a:t> data.</a:t>
            </a:r>
          </a:p>
          <a:p>
            <a:endParaRPr lang="en-IE"/>
          </a:p>
          <a:p>
            <a:br>
              <a:rPr lang="en-IE"/>
            </a:br>
            <a:r>
              <a:rPr lang="en-IE" b="1" i="0">
                <a:solidFill>
                  <a:srgbClr val="161616"/>
                </a:solidFill>
                <a:effectLst/>
                <a:latin typeface="Segoe UI" panose="020B0502040204020203" pitchFamily="34" charset="0"/>
              </a:rPr>
              <a:t>SKU computing power</a:t>
            </a:r>
            <a:endParaRPr lang="en-IE"/>
          </a:p>
          <a:p>
            <a:r>
              <a:rPr lang="en-IE"/>
              <a:t>https://learn.microsoft.com/en-us/power-bi/developer/embedded/embedded-capacity#sku-computing-power</a:t>
            </a:r>
          </a:p>
          <a:p>
            <a:endParaRPr lang="en-IE"/>
          </a:p>
          <a:p>
            <a:pPr algn="l"/>
            <a:r>
              <a:rPr lang="en-GB" b="0" i="0" baseline="30000">
                <a:solidFill>
                  <a:srgbClr val="161616"/>
                </a:solidFill>
                <a:effectLst/>
                <a:latin typeface="Segoe UI" panose="020B0502040204020203" pitchFamily="34" charset="0"/>
              </a:rPr>
              <a:t>1</a:t>
            </a:r>
            <a:r>
              <a:rPr lang="en-GB" b="0" i="0">
                <a:solidFill>
                  <a:srgbClr val="161616"/>
                </a:solidFill>
                <a:effectLst/>
                <a:latin typeface="Segoe UI" panose="020B0502040204020203" pitchFamily="34" charset="0"/>
              </a:rPr>
              <a:t> These SKUs aren't available in all regions. To request using these SKUs in regions where they're not available, contact your Microsoft account manager.</a:t>
            </a:r>
          </a:p>
          <a:p>
            <a:pPr algn="l"/>
            <a:r>
              <a:rPr lang="en-GB" b="0" i="0">
                <a:solidFill>
                  <a:srgbClr val="161616"/>
                </a:solidFill>
                <a:effectLst/>
                <a:latin typeface="Segoe UI" panose="020B0502040204020203" pitchFamily="34" charset="0"/>
              </a:rPr>
              <a:t>More information about SKU limits, is available here:</a:t>
            </a:r>
          </a:p>
          <a:p>
            <a:pPr algn="l">
              <a:buFont typeface="Arial" panose="020B0604020202020204" pitchFamily="34" charset="0"/>
              <a:buChar char="•"/>
            </a:pPr>
            <a:r>
              <a:rPr lang="en-GB" b="0" i="0">
                <a:solidFill>
                  <a:srgbClr val="161616"/>
                </a:solidFill>
                <a:effectLst/>
                <a:latin typeface="Segoe UI" panose="020B0502040204020203" pitchFamily="34" charset="0"/>
              </a:rPr>
              <a:t>F SKUs - </a:t>
            </a:r>
            <a:r>
              <a:rPr lang="en-GB" b="0" i="0" u="none" strike="noStrike">
                <a:solidFill>
                  <a:srgbClr val="161616"/>
                </a:solidFill>
                <a:effectLst/>
                <a:latin typeface="Segoe UI" panose="020B0502040204020203" pitchFamily="34" charset="0"/>
                <a:hlinkClick r:id="rId6"/>
              </a:rPr>
              <a:t>Microsoft Fabric licenses</a:t>
            </a:r>
            <a:r>
              <a:rPr lang="en-GB" b="0" i="0">
                <a:solidFill>
                  <a:srgbClr val="161616"/>
                </a:solidFill>
                <a:effectLst/>
                <a:latin typeface="Segoe UI" panose="020B0502040204020203" pitchFamily="34" charset="0"/>
              </a:rPr>
              <a:t>.</a:t>
            </a:r>
          </a:p>
          <a:p>
            <a:pPr algn="l">
              <a:buFont typeface="Arial" panose="020B0604020202020204" pitchFamily="34" charset="0"/>
              <a:buChar char="•"/>
            </a:pPr>
            <a:r>
              <a:rPr lang="en-GB" b="0" i="0">
                <a:solidFill>
                  <a:srgbClr val="161616"/>
                </a:solidFill>
                <a:effectLst/>
                <a:latin typeface="Segoe UI" panose="020B0502040204020203" pitchFamily="34" charset="0"/>
              </a:rPr>
              <a:t>SKU limits in Power BI - </a:t>
            </a:r>
            <a:r>
              <a:rPr lang="en-GB" b="0" i="0" u="none" strike="noStrike">
                <a:solidFill>
                  <a:srgbClr val="161616"/>
                </a:solidFill>
                <a:effectLst/>
                <a:latin typeface="Segoe UI" panose="020B0502040204020203" pitchFamily="34" charset="0"/>
                <a:hlinkClick r:id="rId7"/>
              </a:rPr>
              <a:t>What is Power BI Premium?</a:t>
            </a:r>
            <a:endParaRPr lang="en-GB" b="0" i="0">
              <a:solidFill>
                <a:srgbClr val="161616"/>
              </a:solidFill>
              <a:effectLst/>
              <a:latin typeface="Segoe UI" panose="020B0502040204020203" pitchFamily="34" charset="0"/>
            </a:endParaRPr>
          </a:p>
          <a:p>
            <a:pPr algn="l">
              <a:buFont typeface="Arial" panose="020B0604020202020204" pitchFamily="34" charset="0"/>
              <a:buChar char="•"/>
            </a:pPr>
            <a:r>
              <a:rPr lang="en-GB" b="0" i="0">
                <a:solidFill>
                  <a:srgbClr val="161616"/>
                </a:solidFill>
                <a:effectLst/>
                <a:latin typeface="Segoe UI" panose="020B0502040204020203" pitchFamily="34" charset="0"/>
              </a:rPr>
              <a:t>Power BI interactive (not paginated) reports - </a:t>
            </a:r>
            <a:r>
              <a:rPr lang="en-GB" b="0" i="0" u="none" strike="noStrike">
                <a:solidFill>
                  <a:srgbClr val="161616"/>
                </a:solidFill>
                <a:effectLst/>
                <a:latin typeface="Segoe UI" panose="020B0502040204020203" pitchFamily="34" charset="0"/>
                <a:hlinkClick r:id="rId8"/>
              </a:rPr>
              <a:t>Export Power BI report to file</a:t>
            </a:r>
            <a:r>
              <a:rPr lang="en-GB" b="0" i="0">
                <a:solidFill>
                  <a:srgbClr val="161616"/>
                </a:solidFill>
                <a:effectLst/>
                <a:latin typeface="Segoe UI" panose="020B0502040204020203" pitchFamily="34" charset="0"/>
              </a:rPr>
              <a:t>.</a:t>
            </a:r>
          </a:p>
          <a:p>
            <a:pPr algn="l"/>
            <a:r>
              <a:rPr lang="en-GB" b="0" i="0">
                <a:solidFill>
                  <a:srgbClr val="161616"/>
                </a:solidFill>
                <a:effectLst/>
                <a:latin typeface="Segoe UI" panose="020B0502040204020203" pitchFamily="34" charset="0"/>
              </a:rPr>
              <a:t>Note the amount of memory available on each node size described in the </a:t>
            </a:r>
            <a:r>
              <a:rPr lang="en-GB" b="0" i="1">
                <a:solidFill>
                  <a:srgbClr val="161616"/>
                </a:solidFill>
                <a:effectLst/>
                <a:latin typeface="Segoe UI" panose="020B0502040204020203" pitchFamily="34" charset="0"/>
              </a:rPr>
              <a:t>RAM (GB)</a:t>
            </a:r>
            <a:r>
              <a:rPr lang="en-GB" b="0" i="0">
                <a:solidFill>
                  <a:srgbClr val="161616"/>
                </a:solidFill>
                <a:effectLst/>
                <a:latin typeface="Segoe UI" panose="020B0502040204020203" pitchFamily="34" charset="0"/>
              </a:rPr>
              <a:t> column of the table. It's set to the memory footprint limit of a single Power BI item (such as a semantic model, report or dashboard), and not to the cumulative consumption of memory. For example, in an Embedded A4 capacity, a </a:t>
            </a:r>
            <a:r>
              <a:rPr lang="en-GB" b="0" i="1">
                <a:solidFill>
                  <a:srgbClr val="161616"/>
                </a:solidFill>
                <a:effectLst/>
                <a:latin typeface="Segoe UI" panose="020B0502040204020203" pitchFamily="34" charset="0"/>
              </a:rPr>
              <a:t>single dataset</a:t>
            </a:r>
            <a:r>
              <a:rPr lang="en-GB" b="0" i="0">
                <a:solidFill>
                  <a:srgbClr val="161616"/>
                </a:solidFill>
                <a:effectLst/>
                <a:latin typeface="Segoe UI" panose="020B0502040204020203" pitchFamily="34" charset="0"/>
              </a:rPr>
              <a:t> size is limited to 25 GB, and not the total memory footprint of </a:t>
            </a:r>
            <a:r>
              <a:rPr lang="en-GB" b="0" i="1">
                <a:solidFill>
                  <a:srgbClr val="161616"/>
                </a:solidFill>
                <a:effectLst/>
                <a:latin typeface="Segoe UI" panose="020B0502040204020203" pitchFamily="34" charset="0"/>
              </a:rPr>
              <a:t>all</a:t>
            </a:r>
            <a:r>
              <a:rPr lang="en-GB" b="0" i="0">
                <a:solidFill>
                  <a:srgbClr val="161616"/>
                </a:solidFill>
                <a:effectLst/>
                <a:latin typeface="Segoe UI" panose="020B0502040204020203" pitchFamily="34" charset="0"/>
              </a:rPr>
              <a:t> datasets handled at the same time.</a:t>
            </a:r>
          </a:p>
          <a:p>
            <a:endParaRPr lang="en-IE"/>
          </a:p>
          <a:p>
            <a:endParaRPr lang="en-IE"/>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5082FC-F860-4D93-A38B-7C2A9A96C8F4}" type="slidenum">
              <a:rPr kumimoji="0" lang="en-I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I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040041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a:p>
          <a:p>
            <a:r>
              <a:rPr lang="en-IE"/>
              <a:t>Guardrails</a:t>
            </a:r>
          </a:p>
          <a:p>
            <a:endParaRPr lang="en-IE"/>
          </a:p>
          <a:p>
            <a:r>
              <a:rPr lang="en-IE"/>
              <a:t>https://learn.microsoft.com/en-us/power-bi/enterprise/directlake-overview#fallback</a:t>
            </a:r>
          </a:p>
          <a:p>
            <a:endParaRPr lang="en-IE"/>
          </a:p>
          <a:p>
            <a:pPr algn="l"/>
            <a:r>
              <a:rPr lang="en-GB" b="0" i="0">
                <a:solidFill>
                  <a:srgbClr val="161616"/>
                </a:solidFill>
                <a:effectLst/>
                <a:latin typeface="Segoe UI" panose="020B0502040204020203" pitchFamily="34" charset="0"/>
              </a:rPr>
              <a:t>Power BI semantic models in Direct Lake mode read delta tables directly from </a:t>
            </a:r>
            <a:r>
              <a:rPr lang="en-GB" b="0" i="0" err="1">
                <a:solidFill>
                  <a:srgbClr val="161616"/>
                </a:solidFill>
                <a:effectLst/>
                <a:latin typeface="Segoe UI" panose="020B0502040204020203" pitchFamily="34" charset="0"/>
              </a:rPr>
              <a:t>OneLake</a:t>
            </a:r>
            <a:r>
              <a:rPr lang="en-GB" b="0" i="0">
                <a:solidFill>
                  <a:srgbClr val="161616"/>
                </a:solidFill>
                <a:effectLst/>
                <a:latin typeface="Segoe UI" panose="020B0502040204020203" pitchFamily="34" charset="0"/>
              </a:rPr>
              <a:t>. However, if a DAX query on a Direct Lake model exceeds limits for the SKU, or uses features that don’t support Direct Lake mode, like SQL views in a Warehouse, the query can fall back to </a:t>
            </a:r>
            <a:r>
              <a:rPr lang="en-GB" b="0" i="0" err="1">
                <a:solidFill>
                  <a:srgbClr val="161616"/>
                </a:solidFill>
                <a:effectLst/>
                <a:latin typeface="Segoe UI" panose="020B0502040204020203" pitchFamily="34" charset="0"/>
              </a:rPr>
              <a:t>DirectQuery</a:t>
            </a:r>
            <a:r>
              <a:rPr lang="en-GB" b="0" i="0">
                <a:solidFill>
                  <a:srgbClr val="161616"/>
                </a:solidFill>
                <a:effectLst/>
                <a:latin typeface="Segoe UI" panose="020B0502040204020203" pitchFamily="34" charset="0"/>
              </a:rPr>
              <a:t> mode. In </a:t>
            </a:r>
            <a:r>
              <a:rPr lang="en-GB" b="0" i="0" err="1">
                <a:solidFill>
                  <a:srgbClr val="161616"/>
                </a:solidFill>
                <a:effectLst/>
                <a:latin typeface="Segoe UI" panose="020B0502040204020203" pitchFamily="34" charset="0"/>
              </a:rPr>
              <a:t>DirectQuery</a:t>
            </a:r>
            <a:r>
              <a:rPr lang="en-GB" b="0" i="0">
                <a:solidFill>
                  <a:srgbClr val="161616"/>
                </a:solidFill>
                <a:effectLst/>
                <a:latin typeface="Segoe UI" panose="020B0502040204020203" pitchFamily="34" charset="0"/>
              </a:rPr>
              <a:t> mode, queries use SQL to retrieve the results from the SQL endpoint of the Lakehouse or Warehouse, which can impact query performance. You can </a:t>
            </a:r>
            <a:r>
              <a:rPr lang="en-GB" b="0" i="0" u="none" strike="noStrike">
                <a:solidFill>
                  <a:srgbClr val="161616"/>
                </a:solidFill>
                <a:effectLst/>
                <a:latin typeface="Segoe UI" panose="020B0502040204020203" pitchFamily="34" charset="0"/>
                <a:hlinkClick r:id="rId3"/>
              </a:rPr>
              <a:t>disable fallback</a:t>
            </a:r>
            <a:r>
              <a:rPr lang="en-GB" b="0" i="0">
                <a:solidFill>
                  <a:srgbClr val="161616"/>
                </a:solidFill>
                <a:effectLst/>
                <a:latin typeface="Segoe UI" panose="020B0502040204020203" pitchFamily="34" charset="0"/>
              </a:rPr>
              <a:t> to </a:t>
            </a:r>
            <a:r>
              <a:rPr lang="en-GB" b="0" i="0" err="1">
                <a:solidFill>
                  <a:srgbClr val="161616"/>
                </a:solidFill>
                <a:effectLst/>
                <a:latin typeface="Segoe UI" panose="020B0502040204020203" pitchFamily="34" charset="0"/>
              </a:rPr>
              <a:t>DirectQuery</a:t>
            </a:r>
            <a:r>
              <a:rPr lang="en-GB" b="0" i="0">
                <a:solidFill>
                  <a:srgbClr val="161616"/>
                </a:solidFill>
                <a:effectLst/>
                <a:latin typeface="Segoe UI" panose="020B0502040204020203" pitchFamily="34" charset="0"/>
              </a:rPr>
              <a:t> mode if you want to process DAX queries in pure Direct Lake mode only. Disabling fallback is recommended if you don’t need fallback to </a:t>
            </a:r>
            <a:r>
              <a:rPr lang="en-GB" b="0" i="0" err="1">
                <a:solidFill>
                  <a:srgbClr val="161616"/>
                </a:solidFill>
                <a:effectLst/>
                <a:latin typeface="Segoe UI" panose="020B0502040204020203" pitchFamily="34" charset="0"/>
              </a:rPr>
              <a:t>DirectQuery</a:t>
            </a:r>
            <a:r>
              <a:rPr lang="en-GB" b="0" i="0">
                <a:solidFill>
                  <a:srgbClr val="161616"/>
                </a:solidFill>
                <a:effectLst/>
                <a:latin typeface="Segoe UI" panose="020B0502040204020203" pitchFamily="34" charset="0"/>
              </a:rPr>
              <a:t>. It can also be helpful when </a:t>
            </a:r>
            <a:r>
              <a:rPr lang="en-GB" b="0" i="0" err="1">
                <a:solidFill>
                  <a:srgbClr val="161616"/>
                </a:solidFill>
                <a:effectLst/>
                <a:latin typeface="Segoe UI" panose="020B0502040204020203" pitchFamily="34" charset="0"/>
              </a:rPr>
              <a:t>analyzing</a:t>
            </a:r>
            <a:r>
              <a:rPr lang="en-GB" b="0" i="0">
                <a:solidFill>
                  <a:srgbClr val="161616"/>
                </a:solidFill>
                <a:effectLst/>
                <a:latin typeface="Segoe UI" panose="020B0502040204020203" pitchFamily="34" charset="0"/>
              </a:rPr>
              <a:t> query processing for a Direct Lake model to identify if and how often fallbacks occur. To learn more about </a:t>
            </a:r>
            <a:r>
              <a:rPr lang="en-GB" b="0" i="0" err="1">
                <a:solidFill>
                  <a:srgbClr val="161616"/>
                </a:solidFill>
                <a:effectLst/>
                <a:latin typeface="Segoe UI" panose="020B0502040204020203" pitchFamily="34" charset="0"/>
              </a:rPr>
              <a:t>DirectQuery</a:t>
            </a:r>
            <a:r>
              <a:rPr lang="en-GB" b="0" i="0">
                <a:solidFill>
                  <a:srgbClr val="161616"/>
                </a:solidFill>
                <a:effectLst/>
                <a:latin typeface="Segoe UI" panose="020B0502040204020203" pitchFamily="34" charset="0"/>
              </a:rPr>
              <a:t> mode, see </a:t>
            </a:r>
            <a:r>
              <a:rPr lang="en-GB" b="0" i="0" u="none" strike="noStrike">
                <a:solidFill>
                  <a:srgbClr val="161616"/>
                </a:solidFill>
                <a:effectLst/>
                <a:latin typeface="Segoe UI" panose="020B0502040204020203" pitchFamily="34" charset="0"/>
                <a:hlinkClick r:id="rId4"/>
              </a:rPr>
              <a:t>Semantic model modes in the Power BI service</a:t>
            </a:r>
            <a:r>
              <a:rPr lang="en-GB" b="0" i="0">
                <a:solidFill>
                  <a:srgbClr val="161616"/>
                </a:solidFill>
                <a:effectLst/>
                <a:latin typeface="Segoe UI" panose="020B0502040204020203" pitchFamily="34" charset="0"/>
              </a:rPr>
              <a:t>.</a:t>
            </a:r>
          </a:p>
          <a:p>
            <a:pPr algn="l"/>
            <a:r>
              <a:rPr lang="en-GB" b="1" i="1">
                <a:solidFill>
                  <a:srgbClr val="161616"/>
                </a:solidFill>
                <a:effectLst/>
                <a:latin typeface="Segoe UI" panose="020B0502040204020203" pitchFamily="34" charset="0"/>
              </a:rPr>
              <a:t>Guardrails</a:t>
            </a:r>
            <a:r>
              <a:rPr lang="en-GB" b="0" i="0">
                <a:solidFill>
                  <a:srgbClr val="161616"/>
                </a:solidFill>
                <a:effectLst/>
                <a:latin typeface="Segoe UI" panose="020B0502040204020203" pitchFamily="34" charset="0"/>
              </a:rPr>
              <a:t> define resource limits for Direct Lake mode beyond which a fallback to </a:t>
            </a:r>
            <a:r>
              <a:rPr lang="en-GB" b="0" i="0" err="1">
                <a:solidFill>
                  <a:srgbClr val="161616"/>
                </a:solidFill>
                <a:effectLst/>
                <a:latin typeface="Segoe UI" panose="020B0502040204020203" pitchFamily="34" charset="0"/>
              </a:rPr>
              <a:t>DirectQuery</a:t>
            </a:r>
            <a:r>
              <a:rPr lang="en-GB" b="0" i="0">
                <a:solidFill>
                  <a:srgbClr val="161616"/>
                </a:solidFill>
                <a:effectLst/>
                <a:latin typeface="Segoe UI" panose="020B0502040204020203" pitchFamily="34" charset="0"/>
              </a:rPr>
              <a:t> mode is necessary to process DAX queries. For details about how to determine the number of parquet files and row groups for a delta table, refer to the </a:t>
            </a:r>
            <a:r>
              <a:rPr lang="en-GB" b="0" i="0" u="none" strike="noStrike">
                <a:solidFill>
                  <a:srgbClr val="161616"/>
                </a:solidFill>
                <a:effectLst/>
                <a:latin typeface="Segoe UI" panose="020B0502040204020203" pitchFamily="34" charset="0"/>
                <a:hlinkClick r:id="rId5"/>
              </a:rPr>
              <a:t>Delta table properties reference</a:t>
            </a:r>
            <a:r>
              <a:rPr lang="en-GB" b="0" i="0">
                <a:solidFill>
                  <a:srgbClr val="161616"/>
                </a:solidFill>
                <a:effectLst/>
                <a:latin typeface="Segoe UI" panose="020B0502040204020203" pitchFamily="34" charset="0"/>
              </a:rPr>
              <a:t>.</a:t>
            </a:r>
          </a:p>
          <a:p>
            <a:pPr algn="l"/>
            <a:r>
              <a:rPr lang="en-GB" b="0" i="0">
                <a:solidFill>
                  <a:srgbClr val="161616"/>
                </a:solidFill>
                <a:effectLst/>
                <a:latin typeface="Segoe UI" panose="020B0502040204020203" pitchFamily="34" charset="0"/>
              </a:rPr>
              <a:t>For Direct Lake semantic models, </a:t>
            </a:r>
            <a:r>
              <a:rPr lang="en-GB" b="1" i="0">
                <a:solidFill>
                  <a:srgbClr val="161616"/>
                </a:solidFill>
                <a:effectLst/>
                <a:latin typeface="Segoe UI" panose="020B0502040204020203" pitchFamily="34" charset="0"/>
              </a:rPr>
              <a:t>Max Memory</a:t>
            </a:r>
            <a:r>
              <a:rPr lang="en-GB" b="0" i="0">
                <a:solidFill>
                  <a:srgbClr val="161616"/>
                </a:solidFill>
                <a:effectLst/>
                <a:latin typeface="Segoe UI" panose="020B0502040204020203" pitchFamily="34" charset="0"/>
              </a:rPr>
              <a:t> represents the upper memory resource limit for how much data can be paged in. In effect, it's not a guardrail because exceeding it does not cause a fallback to </a:t>
            </a:r>
            <a:r>
              <a:rPr lang="en-GB" b="0" i="0" err="1">
                <a:solidFill>
                  <a:srgbClr val="161616"/>
                </a:solidFill>
                <a:effectLst/>
                <a:latin typeface="Segoe UI" panose="020B0502040204020203" pitchFamily="34" charset="0"/>
              </a:rPr>
              <a:t>DirectQuery</a:t>
            </a:r>
            <a:r>
              <a:rPr lang="en-GB" b="0" i="0">
                <a:solidFill>
                  <a:srgbClr val="161616"/>
                </a:solidFill>
                <a:effectLst/>
                <a:latin typeface="Segoe UI" panose="020B0502040204020203" pitchFamily="34" charset="0"/>
              </a:rPr>
              <a:t>; however, it can have a performance impact if the amount of data is large enough to cause paging in and out of the model data from the </a:t>
            </a:r>
            <a:r>
              <a:rPr lang="en-GB" b="0" i="0" err="1">
                <a:solidFill>
                  <a:srgbClr val="161616"/>
                </a:solidFill>
                <a:effectLst/>
                <a:latin typeface="Segoe UI" panose="020B0502040204020203" pitchFamily="34" charset="0"/>
              </a:rPr>
              <a:t>OneLake</a:t>
            </a:r>
            <a:r>
              <a:rPr lang="en-GB" b="0" i="0">
                <a:solidFill>
                  <a:srgbClr val="161616"/>
                </a:solidFill>
                <a:effectLst/>
                <a:latin typeface="Segoe UI" panose="020B0502040204020203" pitchFamily="34" charset="0"/>
              </a:rPr>
              <a:t> data.</a:t>
            </a:r>
          </a:p>
          <a:p>
            <a:endParaRPr lang="en-IE"/>
          </a:p>
          <a:p>
            <a:br>
              <a:rPr lang="en-IE"/>
            </a:br>
            <a:r>
              <a:rPr lang="en-IE" b="1" i="0">
                <a:solidFill>
                  <a:srgbClr val="161616"/>
                </a:solidFill>
                <a:effectLst/>
                <a:latin typeface="Segoe UI" panose="020B0502040204020203" pitchFamily="34" charset="0"/>
              </a:rPr>
              <a:t>SKU computing power</a:t>
            </a:r>
            <a:endParaRPr lang="en-IE"/>
          </a:p>
          <a:p>
            <a:r>
              <a:rPr lang="en-IE"/>
              <a:t>https://learn.microsoft.com/en-us/power-bi/developer/embedded/embedded-capacity#sku-computing-power</a:t>
            </a:r>
          </a:p>
          <a:p>
            <a:endParaRPr lang="en-IE"/>
          </a:p>
          <a:p>
            <a:pPr algn="l"/>
            <a:r>
              <a:rPr lang="en-GB" b="0" i="0" baseline="30000">
                <a:solidFill>
                  <a:srgbClr val="161616"/>
                </a:solidFill>
                <a:effectLst/>
                <a:latin typeface="Segoe UI" panose="020B0502040204020203" pitchFamily="34" charset="0"/>
              </a:rPr>
              <a:t>1</a:t>
            </a:r>
            <a:r>
              <a:rPr lang="en-GB" b="0" i="0">
                <a:solidFill>
                  <a:srgbClr val="161616"/>
                </a:solidFill>
                <a:effectLst/>
                <a:latin typeface="Segoe UI" panose="020B0502040204020203" pitchFamily="34" charset="0"/>
              </a:rPr>
              <a:t> These SKUs aren't available in all regions. To request using these SKUs in regions where they're not available, contact your Microsoft account manager.</a:t>
            </a:r>
          </a:p>
          <a:p>
            <a:pPr algn="l"/>
            <a:r>
              <a:rPr lang="en-GB" b="0" i="0">
                <a:solidFill>
                  <a:srgbClr val="161616"/>
                </a:solidFill>
                <a:effectLst/>
                <a:latin typeface="Segoe UI" panose="020B0502040204020203" pitchFamily="34" charset="0"/>
              </a:rPr>
              <a:t>More information about SKU limits, is available here:</a:t>
            </a:r>
          </a:p>
          <a:p>
            <a:pPr algn="l">
              <a:buFont typeface="Arial" panose="020B0604020202020204" pitchFamily="34" charset="0"/>
              <a:buChar char="•"/>
            </a:pPr>
            <a:r>
              <a:rPr lang="en-GB" b="0" i="0">
                <a:solidFill>
                  <a:srgbClr val="161616"/>
                </a:solidFill>
                <a:effectLst/>
                <a:latin typeface="Segoe UI" panose="020B0502040204020203" pitchFamily="34" charset="0"/>
              </a:rPr>
              <a:t>F SKUs - </a:t>
            </a:r>
            <a:r>
              <a:rPr lang="en-GB" b="0" i="0" u="none" strike="noStrike">
                <a:solidFill>
                  <a:srgbClr val="161616"/>
                </a:solidFill>
                <a:effectLst/>
                <a:latin typeface="Segoe UI" panose="020B0502040204020203" pitchFamily="34" charset="0"/>
                <a:hlinkClick r:id="rId6"/>
              </a:rPr>
              <a:t>Microsoft Fabric licenses</a:t>
            </a:r>
            <a:r>
              <a:rPr lang="en-GB" b="0" i="0">
                <a:solidFill>
                  <a:srgbClr val="161616"/>
                </a:solidFill>
                <a:effectLst/>
                <a:latin typeface="Segoe UI" panose="020B0502040204020203" pitchFamily="34" charset="0"/>
              </a:rPr>
              <a:t>.</a:t>
            </a:r>
          </a:p>
          <a:p>
            <a:pPr algn="l">
              <a:buFont typeface="Arial" panose="020B0604020202020204" pitchFamily="34" charset="0"/>
              <a:buChar char="•"/>
            </a:pPr>
            <a:r>
              <a:rPr lang="en-GB" b="0" i="0">
                <a:solidFill>
                  <a:srgbClr val="161616"/>
                </a:solidFill>
                <a:effectLst/>
                <a:latin typeface="Segoe UI" panose="020B0502040204020203" pitchFamily="34" charset="0"/>
              </a:rPr>
              <a:t>SKU limits in Power BI - </a:t>
            </a:r>
            <a:r>
              <a:rPr lang="en-GB" b="0" i="0" u="none" strike="noStrike">
                <a:solidFill>
                  <a:srgbClr val="161616"/>
                </a:solidFill>
                <a:effectLst/>
                <a:latin typeface="Segoe UI" panose="020B0502040204020203" pitchFamily="34" charset="0"/>
                <a:hlinkClick r:id="rId7"/>
              </a:rPr>
              <a:t>What is Power BI Premium?</a:t>
            </a:r>
            <a:endParaRPr lang="en-GB" b="0" i="0">
              <a:solidFill>
                <a:srgbClr val="161616"/>
              </a:solidFill>
              <a:effectLst/>
              <a:latin typeface="Segoe UI" panose="020B0502040204020203" pitchFamily="34" charset="0"/>
            </a:endParaRPr>
          </a:p>
          <a:p>
            <a:pPr algn="l">
              <a:buFont typeface="Arial" panose="020B0604020202020204" pitchFamily="34" charset="0"/>
              <a:buChar char="•"/>
            </a:pPr>
            <a:r>
              <a:rPr lang="en-GB" b="0" i="0">
                <a:solidFill>
                  <a:srgbClr val="161616"/>
                </a:solidFill>
                <a:effectLst/>
                <a:latin typeface="Segoe UI" panose="020B0502040204020203" pitchFamily="34" charset="0"/>
              </a:rPr>
              <a:t>Power BI interactive (not paginated) reports - </a:t>
            </a:r>
            <a:r>
              <a:rPr lang="en-GB" b="0" i="0" u="none" strike="noStrike">
                <a:solidFill>
                  <a:srgbClr val="161616"/>
                </a:solidFill>
                <a:effectLst/>
                <a:latin typeface="Segoe UI" panose="020B0502040204020203" pitchFamily="34" charset="0"/>
                <a:hlinkClick r:id="rId8"/>
              </a:rPr>
              <a:t>Export Power BI report to file</a:t>
            </a:r>
            <a:r>
              <a:rPr lang="en-GB" b="0" i="0">
                <a:solidFill>
                  <a:srgbClr val="161616"/>
                </a:solidFill>
                <a:effectLst/>
                <a:latin typeface="Segoe UI" panose="020B0502040204020203" pitchFamily="34" charset="0"/>
              </a:rPr>
              <a:t>.</a:t>
            </a:r>
          </a:p>
          <a:p>
            <a:pPr algn="l"/>
            <a:r>
              <a:rPr lang="en-GB" b="0" i="0">
                <a:solidFill>
                  <a:srgbClr val="161616"/>
                </a:solidFill>
                <a:effectLst/>
                <a:latin typeface="Segoe UI" panose="020B0502040204020203" pitchFamily="34" charset="0"/>
              </a:rPr>
              <a:t>Note the amount of memory available on each node size described in the </a:t>
            </a:r>
            <a:r>
              <a:rPr lang="en-GB" b="0" i="1">
                <a:solidFill>
                  <a:srgbClr val="161616"/>
                </a:solidFill>
                <a:effectLst/>
                <a:latin typeface="Segoe UI" panose="020B0502040204020203" pitchFamily="34" charset="0"/>
              </a:rPr>
              <a:t>RAM (GB)</a:t>
            </a:r>
            <a:r>
              <a:rPr lang="en-GB" b="0" i="0">
                <a:solidFill>
                  <a:srgbClr val="161616"/>
                </a:solidFill>
                <a:effectLst/>
                <a:latin typeface="Segoe UI" panose="020B0502040204020203" pitchFamily="34" charset="0"/>
              </a:rPr>
              <a:t> column of the table. It's set to the memory footprint limit of a single Power BI item (such as a semantic model, report or dashboard), and not to the cumulative consumption of memory. For example, in an Embedded A4 capacity, a </a:t>
            </a:r>
            <a:r>
              <a:rPr lang="en-GB" b="0" i="1">
                <a:solidFill>
                  <a:srgbClr val="161616"/>
                </a:solidFill>
                <a:effectLst/>
                <a:latin typeface="Segoe UI" panose="020B0502040204020203" pitchFamily="34" charset="0"/>
              </a:rPr>
              <a:t>single dataset</a:t>
            </a:r>
            <a:r>
              <a:rPr lang="en-GB" b="0" i="0">
                <a:solidFill>
                  <a:srgbClr val="161616"/>
                </a:solidFill>
                <a:effectLst/>
                <a:latin typeface="Segoe UI" panose="020B0502040204020203" pitchFamily="34" charset="0"/>
              </a:rPr>
              <a:t> size is limited to 25 GB, and not the total memory footprint of </a:t>
            </a:r>
            <a:r>
              <a:rPr lang="en-GB" b="0" i="1">
                <a:solidFill>
                  <a:srgbClr val="161616"/>
                </a:solidFill>
                <a:effectLst/>
                <a:latin typeface="Segoe UI" panose="020B0502040204020203" pitchFamily="34" charset="0"/>
              </a:rPr>
              <a:t>all</a:t>
            </a:r>
            <a:r>
              <a:rPr lang="en-GB" b="0" i="0">
                <a:solidFill>
                  <a:srgbClr val="161616"/>
                </a:solidFill>
                <a:effectLst/>
                <a:latin typeface="Segoe UI" panose="020B0502040204020203" pitchFamily="34" charset="0"/>
              </a:rPr>
              <a:t> datasets handled at the same time.</a:t>
            </a:r>
          </a:p>
          <a:p>
            <a:endParaRPr lang="en-IE"/>
          </a:p>
        </p:txBody>
      </p:sp>
      <p:sp>
        <p:nvSpPr>
          <p:cNvPr id="4" name="Slide Number Placeholder 3"/>
          <p:cNvSpPr>
            <a:spLocks noGrp="1"/>
          </p:cNvSpPr>
          <p:nvPr>
            <p:ph type="sldNum" sz="quarter" idx="5"/>
          </p:nvPr>
        </p:nvSpPr>
        <p:spPr/>
        <p:txBody>
          <a:bodyPr/>
          <a:lstStyle/>
          <a:p>
            <a:fld id="{7B5082FC-F860-4D93-A38B-7C2A9A96C8F4}" type="slidenum">
              <a:rPr lang="en-IE" smtClean="0"/>
              <a:t>25</a:t>
            </a:fld>
            <a:endParaRPr lang="en-IE"/>
          </a:p>
        </p:txBody>
      </p:sp>
    </p:spTree>
    <p:extLst>
      <p:ext uri="{BB962C8B-B14F-4D97-AF65-F5344CB8AC3E}">
        <p14:creationId xmlns:p14="http://schemas.microsoft.com/office/powerpoint/2010/main" val="362027151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a:p>
          <a:p>
            <a:endParaRPr lang="en-IE"/>
          </a:p>
          <a:p>
            <a:r>
              <a:rPr lang="en-IE"/>
              <a:t>https://learn.microsoft.com/en-us/fabric/enterprise/metrics-app-install?tabs=1</a:t>
            </a:r>
            <a:r>
              <a:rPr lang="en-IE" baseline="30000"/>
              <a:t>st</a:t>
            </a:r>
            <a:endParaRPr lang="en-IE"/>
          </a:p>
          <a:p>
            <a:endParaRPr lang="en-IE"/>
          </a:p>
        </p:txBody>
      </p:sp>
      <p:sp>
        <p:nvSpPr>
          <p:cNvPr id="4" name="Slide Number Placeholder 3"/>
          <p:cNvSpPr>
            <a:spLocks noGrp="1"/>
          </p:cNvSpPr>
          <p:nvPr>
            <p:ph type="sldNum" sz="quarter" idx="5"/>
          </p:nvPr>
        </p:nvSpPr>
        <p:spPr/>
        <p:txBody>
          <a:bodyPr/>
          <a:lstStyle/>
          <a:p>
            <a:fld id="{7B5082FC-F860-4D93-A38B-7C2A9A96C8F4}" type="slidenum">
              <a:rPr lang="en-IE" smtClean="0"/>
              <a:t>26</a:t>
            </a:fld>
            <a:endParaRPr lang="en-IE"/>
          </a:p>
        </p:txBody>
      </p:sp>
    </p:spTree>
    <p:extLst>
      <p:ext uri="{BB962C8B-B14F-4D97-AF65-F5344CB8AC3E}">
        <p14:creationId xmlns:p14="http://schemas.microsoft.com/office/powerpoint/2010/main" val="316914734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5/16/2024 3:52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0849012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a:p>
        </p:txBody>
      </p:sp>
      <p:sp>
        <p:nvSpPr>
          <p:cNvPr id="4" name="Slide Number Placeholder 3"/>
          <p:cNvSpPr>
            <a:spLocks noGrp="1"/>
          </p:cNvSpPr>
          <p:nvPr>
            <p:ph type="sldNum" sz="quarter" idx="5"/>
          </p:nvPr>
        </p:nvSpPr>
        <p:spPr/>
        <p:txBody>
          <a:bodyPr/>
          <a:lstStyle/>
          <a:p>
            <a:fld id="{7B5082FC-F860-4D93-A38B-7C2A9A96C8F4}" type="slidenum">
              <a:rPr lang="en-IE" smtClean="0"/>
              <a:t>28</a:t>
            </a:fld>
            <a:endParaRPr lang="en-IE"/>
          </a:p>
        </p:txBody>
      </p:sp>
    </p:spTree>
    <p:extLst>
      <p:ext uri="{BB962C8B-B14F-4D97-AF65-F5344CB8AC3E}">
        <p14:creationId xmlns:p14="http://schemas.microsoft.com/office/powerpoint/2010/main" val="135234501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a:p>
        </p:txBody>
      </p:sp>
      <p:sp>
        <p:nvSpPr>
          <p:cNvPr id="4" name="Slide Number Placeholder 3"/>
          <p:cNvSpPr>
            <a:spLocks noGrp="1"/>
          </p:cNvSpPr>
          <p:nvPr>
            <p:ph type="sldNum" sz="quarter" idx="5"/>
          </p:nvPr>
        </p:nvSpPr>
        <p:spPr/>
        <p:txBody>
          <a:bodyPr/>
          <a:lstStyle/>
          <a:p>
            <a:fld id="{7B5082FC-F860-4D93-A38B-7C2A9A96C8F4}" type="slidenum">
              <a:rPr lang="en-IE" smtClean="0"/>
              <a:t>29</a:t>
            </a:fld>
            <a:endParaRPr lang="en-IE"/>
          </a:p>
        </p:txBody>
      </p:sp>
    </p:spTree>
    <p:extLst>
      <p:ext uri="{BB962C8B-B14F-4D97-AF65-F5344CB8AC3E}">
        <p14:creationId xmlns:p14="http://schemas.microsoft.com/office/powerpoint/2010/main" val="6060410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5/16/2024 3:52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8013271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l">
              <a:spcBef>
                <a:spcPts val="0"/>
              </a:spcBef>
              <a:spcAft>
                <a:spcPts val="0"/>
              </a:spcAft>
            </a:pPr>
            <a:r>
              <a:rPr lang="en-US" sz="1800">
                <a:effectLst/>
                <a:latin typeface="Segoe UI" panose="020B0502040204020203" pitchFamily="34" charset="0"/>
                <a:ea typeface="Times New Roman" panose="02020603050405020304" pitchFamily="18" charset="0"/>
              </a:rPr>
              <a:t>Microsoft Fabric supports four common end-to-end analytics scenarios:</a:t>
            </a:r>
            <a:endParaRPr lang="en-US" sz="1800">
              <a:effectLst/>
              <a:latin typeface="Times New Roman" panose="02020603050405020304" pitchFamily="18" charset="0"/>
              <a:ea typeface="Times New Roman" panose="02020603050405020304" pitchFamily="18" charset="0"/>
            </a:endParaRPr>
          </a:p>
          <a:p>
            <a:pPr marL="342900" marR="0" lvl="0" indent="-342900" algn="l">
              <a:spcBef>
                <a:spcPts val="0"/>
              </a:spcBef>
              <a:spcAft>
                <a:spcPts val="0"/>
              </a:spcAft>
              <a:buFont typeface="+mj-lt"/>
              <a:buAutoNum type="arabicPeriod"/>
            </a:pPr>
            <a:r>
              <a:rPr lang="en-US" sz="1800" b="1">
                <a:solidFill>
                  <a:srgbClr val="000000"/>
                </a:solidFill>
                <a:effectLst/>
                <a:latin typeface="Segoe UI" panose="020B0502040204020203" pitchFamily="34" charset="0"/>
                <a:ea typeface="Times New Roman" panose="02020603050405020304" pitchFamily="18" charset="0"/>
              </a:rPr>
              <a:t>Lakehouse</a:t>
            </a:r>
            <a:endParaRPr lang="en-US" sz="1800">
              <a:effectLst/>
              <a:latin typeface="Times New Roman" panose="02020603050405020304" pitchFamily="18" charset="0"/>
              <a:ea typeface="Times New Roman" panose="02020603050405020304" pitchFamily="18" charset="0"/>
            </a:endParaRPr>
          </a:p>
          <a:p>
            <a:pPr marL="342900" marR="0" lvl="0" indent="-342900" algn="l">
              <a:spcBef>
                <a:spcPts val="0"/>
              </a:spcBef>
              <a:spcAft>
                <a:spcPts val="0"/>
              </a:spcAft>
              <a:buFont typeface="+mj-lt"/>
              <a:buAutoNum type="arabicPeriod"/>
            </a:pPr>
            <a:r>
              <a:rPr lang="en-US" sz="1800" b="1">
                <a:solidFill>
                  <a:srgbClr val="000000"/>
                </a:solidFill>
                <a:effectLst/>
                <a:latin typeface="Segoe UI" panose="020B0502040204020203" pitchFamily="34" charset="0"/>
                <a:ea typeface="Times New Roman" panose="02020603050405020304" pitchFamily="18" charset="0"/>
              </a:rPr>
              <a:t>Data Warehouse</a:t>
            </a:r>
            <a:endParaRPr lang="en-US" sz="1800">
              <a:effectLst/>
              <a:latin typeface="Times New Roman" panose="02020603050405020304" pitchFamily="18" charset="0"/>
              <a:ea typeface="Times New Roman" panose="02020603050405020304" pitchFamily="18" charset="0"/>
            </a:endParaRPr>
          </a:p>
          <a:p>
            <a:pPr marL="342900" marR="0" lvl="0" indent="-342900" algn="l">
              <a:spcBef>
                <a:spcPts val="0"/>
              </a:spcBef>
              <a:spcAft>
                <a:spcPts val="0"/>
              </a:spcAft>
              <a:buFont typeface="+mj-lt"/>
              <a:buAutoNum type="arabicPeriod"/>
            </a:pPr>
            <a:r>
              <a:rPr lang="en-US" sz="1800" b="1">
                <a:solidFill>
                  <a:srgbClr val="000000"/>
                </a:solidFill>
                <a:effectLst/>
                <a:latin typeface="Segoe UI" panose="020B0502040204020203" pitchFamily="34" charset="0"/>
                <a:ea typeface="Times New Roman" panose="02020603050405020304" pitchFamily="18" charset="0"/>
              </a:rPr>
              <a:t>Data Science</a:t>
            </a:r>
            <a:endParaRPr lang="en-US" sz="1800">
              <a:effectLst/>
              <a:latin typeface="Times New Roman" panose="02020603050405020304" pitchFamily="18" charset="0"/>
              <a:ea typeface="Times New Roman" panose="02020603050405020304" pitchFamily="18" charset="0"/>
            </a:endParaRPr>
          </a:p>
          <a:p>
            <a:pPr marL="342900" marR="0" lvl="0" indent="-342900" algn="l">
              <a:spcBef>
                <a:spcPts val="0"/>
              </a:spcBef>
              <a:spcAft>
                <a:spcPts val="0"/>
              </a:spcAft>
              <a:buFont typeface="+mj-lt"/>
              <a:buAutoNum type="arabicPeriod"/>
            </a:pPr>
            <a:r>
              <a:rPr lang="en-US" sz="1800" b="1">
                <a:solidFill>
                  <a:srgbClr val="000000"/>
                </a:solidFill>
                <a:effectLst/>
                <a:latin typeface="Segoe UI" panose="020B0502040204020203" pitchFamily="34" charset="0"/>
                <a:ea typeface="Times New Roman" panose="02020603050405020304" pitchFamily="18" charset="0"/>
              </a:rPr>
              <a:t>Real Time Analytics</a:t>
            </a:r>
            <a:endParaRPr lang="en-US" sz="1800">
              <a:effectLst/>
              <a:latin typeface="Times New Roman" panose="02020603050405020304" pitchFamily="18" charset="0"/>
              <a:ea typeface="Times New Roman" panose="02020603050405020304" pitchFamily="18" charset="0"/>
            </a:endParaRPr>
          </a:p>
          <a:p>
            <a:pPr marL="0" marR="0" algn="l">
              <a:spcBef>
                <a:spcPts val="0"/>
              </a:spcBef>
              <a:spcAft>
                <a:spcPts val="0"/>
              </a:spcAft>
            </a:pPr>
            <a:r>
              <a:rPr lang="en-US" sz="1800">
                <a:solidFill>
                  <a:srgbClr val="000000"/>
                </a:solidFill>
                <a:effectLst/>
                <a:latin typeface="Segoe UI" panose="020B0502040204020203" pitchFamily="34" charset="0"/>
                <a:ea typeface="Times New Roman" panose="02020603050405020304" pitchFamily="18" charset="0"/>
              </a:rPr>
              <a:t> </a:t>
            </a:r>
            <a:endParaRPr lang="en-US" sz="1800">
              <a:effectLst/>
              <a:latin typeface="Times New Roman" panose="02020603050405020304" pitchFamily="18" charset="0"/>
              <a:ea typeface="Times New Roman" panose="02020603050405020304" pitchFamily="18" charset="0"/>
            </a:endParaRPr>
          </a:p>
          <a:p>
            <a:pPr marL="0" marR="0" algn="l">
              <a:spcBef>
                <a:spcPts val="0"/>
              </a:spcBef>
              <a:spcAft>
                <a:spcPts val="0"/>
              </a:spcAft>
            </a:pPr>
            <a:r>
              <a:rPr lang="en-US" sz="1800">
                <a:solidFill>
                  <a:srgbClr val="000000"/>
                </a:solidFill>
                <a:effectLst/>
                <a:latin typeface="Segoe UI" panose="020B0502040204020203" pitchFamily="34" charset="0"/>
                <a:ea typeface="Times New Roman" panose="02020603050405020304" pitchFamily="18" charset="0"/>
              </a:rPr>
              <a:t>Keep in mind that while these are the most common scenarios supported by Microsoft Fabric, there are many others that technical and business end-users can navigate through.</a:t>
            </a:r>
            <a:endParaRPr lang="en-US" sz="1800">
              <a:effectLst/>
              <a:latin typeface="Times New Roman" panose="02020603050405020304" pitchFamily="18" charset="0"/>
              <a:ea typeface="Times New Roman" panose="02020603050405020304" pitchFamily="18" charset="0"/>
            </a:endParaRP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5/16/2024 3:52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31</a:t>
            </a:fld>
            <a:endParaRPr lang="en-US"/>
          </a:p>
        </p:txBody>
      </p:sp>
    </p:spTree>
    <p:extLst>
      <p:ext uri="{BB962C8B-B14F-4D97-AF65-F5344CB8AC3E}">
        <p14:creationId xmlns:p14="http://schemas.microsoft.com/office/powerpoint/2010/main" val="19350992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a:t>Top level focus</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5/16/2024 3:52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7621807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l">
              <a:spcBef>
                <a:spcPts val="0"/>
              </a:spcBef>
              <a:spcAft>
                <a:spcPts val="0"/>
              </a:spcAft>
            </a:pPr>
            <a:r>
              <a:rPr lang="en-US" sz="1800">
                <a:solidFill>
                  <a:srgbClr val="000000"/>
                </a:solidFill>
                <a:effectLst/>
                <a:latin typeface="Segoe UI" panose="020B0502040204020203" pitchFamily="34" charset="0"/>
                <a:ea typeface="Times New Roman" panose="02020603050405020304" pitchFamily="18" charset="0"/>
              </a:rPr>
              <a:t>The Microsoft Fabric Lakehouse analytics scenario makes it so that data can be ingested into OneLake with shortcuts to other clouds repositories, pipelines, and dataflows in order to allow end-users to leverage other data. </a:t>
            </a:r>
            <a:endParaRPr lang="en-US" sz="1800">
              <a:effectLst/>
              <a:latin typeface="Times New Roman" panose="02020603050405020304" pitchFamily="18" charset="0"/>
              <a:ea typeface="Times New Roman" panose="02020603050405020304" pitchFamily="18" charset="0"/>
            </a:endParaRPr>
          </a:p>
          <a:p>
            <a:pPr marL="0" marR="0" algn="l">
              <a:spcBef>
                <a:spcPts val="0"/>
              </a:spcBef>
              <a:spcAft>
                <a:spcPts val="0"/>
              </a:spcAft>
            </a:pPr>
            <a:r>
              <a:rPr lang="en-US" sz="1800">
                <a:solidFill>
                  <a:srgbClr val="000000"/>
                </a:solidFill>
                <a:effectLst/>
                <a:latin typeface="Segoe UI" panose="020B0502040204020203" pitchFamily="34" charset="0"/>
                <a:ea typeface="Times New Roman" panose="02020603050405020304" pitchFamily="18" charset="0"/>
              </a:rPr>
              <a:t> </a:t>
            </a:r>
            <a:endParaRPr lang="en-US" sz="1800">
              <a:effectLst/>
              <a:latin typeface="Times New Roman" panose="02020603050405020304" pitchFamily="18" charset="0"/>
              <a:ea typeface="Times New Roman" panose="02020603050405020304" pitchFamily="18" charset="0"/>
            </a:endParaRPr>
          </a:p>
          <a:p>
            <a:pPr marL="0" marR="0" algn="l">
              <a:spcBef>
                <a:spcPts val="0"/>
              </a:spcBef>
              <a:spcAft>
                <a:spcPts val="0"/>
              </a:spcAft>
            </a:pPr>
            <a:r>
              <a:rPr lang="en-US" sz="1800">
                <a:solidFill>
                  <a:srgbClr val="000000"/>
                </a:solidFill>
                <a:effectLst/>
                <a:latin typeface="Segoe UI" panose="020B0502040204020203" pitchFamily="34" charset="0"/>
                <a:ea typeface="Times New Roman" panose="02020603050405020304" pitchFamily="18" charset="0"/>
              </a:rPr>
              <a:t>Once that data has been pulled into Microsoft Fabric, users can leverage notebooks to transform that data in OneLake and then store them in </a:t>
            </a:r>
            <a:r>
              <a:rPr lang="en-US" sz="1800" err="1">
                <a:solidFill>
                  <a:srgbClr val="000000"/>
                </a:solidFill>
                <a:effectLst/>
                <a:latin typeface="Segoe UI" panose="020B0502040204020203" pitchFamily="34" charset="0"/>
                <a:ea typeface="Times New Roman" panose="02020603050405020304" pitchFamily="18" charset="0"/>
              </a:rPr>
              <a:t>Lakehouses</a:t>
            </a:r>
            <a:r>
              <a:rPr lang="en-US" sz="1800">
                <a:solidFill>
                  <a:srgbClr val="000000"/>
                </a:solidFill>
                <a:effectLst/>
                <a:latin typeface="Segoe UI" panose="020B0502040204020203" pitchFamily="34" charset="0"/>
                <a:ea typeface="Times New Roman" panose="02020603050405020304" pitchFamily="18" charset="0"/>
              </a:rPr>
              <a:t> with medallion structure.</a:t>
            </a:r>
            <a:endParaRPr lang="en-US" sz="1800">
              <a:effectLst/>
              <a:latin typeface="Times New Roman" panose="02020603050405020304" pitchFamily="18" charset="0"/>
              <a:ea typeface="Times New Roman" panose="02020603050405020304" pitchFamily="18" charset="0"/>
            </a:endParaRPr>
          </a:p>
          <a:p>
            <a:pPr marL="0" marR="0" algn="l">
              <a:spcBef>
                <a:spcPts val="0"/>
              </a:spcBef>
              <a:spcAft>
                <a:spcPts val="0"/>
              </a:spcAft>
            </a:pPr>
            <a:r>
              <a:rPr lang="en-US" sz="1800">
                <a:solidFill>
                  <a:srgbClr val="000000"/>
                </a:solidFill>
                <a:effectLst/>
                <a:latin typeface="Segoe UI" panose="020B0502040204020203" pitchFamily="34" charset="0"/>
                <a:ea typeface="Times New Roman" panose="02020603050405020304" pitchFamily="18" charset="0"/>
              </a:rPr>
              <a:t> </a:t>
            </a:r>
            <a:endParaRPr lang="en-US" sz="1800">
              <a:effectLst/>
              <a:latin typeface="Times New Roman" panose="02020603050405020304" pitchFamily="18" charset="0"/>
              <a:ea typeface="Times New Roman" panose="02020603050405020304" pitchFamily="18" charset="0"/>
            </a:endParaRPr>
          </a:p>
          <a:p>
            <a:r>
              <a:rPr lang="en-US" sz="1800">
                <a:solidFill>
                  <a:srgbClr val="000000"/>
                </a:solidFill>
                <a:effectLst/>
                <a:latin typeface="Segoe UI" panose="020B0502040204020203" pitchFamily="34" charset="0"/>
                <a:ea typeface="Times New Roman" panose="02020603050405020304" pitchFamily="18" charset="0"/>
              </a:rPr>
              <a:t>From there, users can begin to analyze and visualize that data with Power BI using the see-through mode or SQL endpoints. </a:t>
            </a: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5/16/2024 3:52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32</a:t>
            </a:fld>
            <a:endParaRPr lang="en-US"/>
          </a:p>
        </p:txBody>
      </p:sp>
    </p:spTree>
    <p:extLst>
      <p:ext uri="{BB962C8B-B14F-4D97-AF65-F5344CB8AC3E}">
        <p14:creationId xmlns:p14="http://schemas.microsoft.com/office/powerpoint/2010/main" val="220632494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l">
              <a:spcBef>
                <a:spcPts val="0"/>
              </a:spcBef>
              <a:spcAft>
                <a:spcPts val="0"/>
              </a:spcAft>
            </a:pPr>
            <a:r>
              <a:rPr lang="en-US" sz="1800">
                <a:solidFill>
                  <a:srgbClr val="000000"/>
                </a:solidFill>
                <a:effectLst/>
                <a:latin typeface="Segoe UI" panose="020B0502040204020203" pitchFamily="34" charset="0"/>
                <a:ea typeface="Times New Roman" panose="02020603050405020304" pitchFamily="18" charset="0"/>
              </a:rPr>
              <a:t>The Data Warehouse analytics scenario takes existing sources that are mounted, while pipelines and dataflows can bring in all other data that is needed.</a:t>
            </a:r>
            <a:endParaRPr lang="en-US" sz="1800">
              <a:effectLst/>
              <a:latin typeface="Times New Roman" panose="02020603050405020304" pitchFamily="18" charset="0"/>
              <a:ea typeface="Times New Roman" panose="02020603050405020304" pitchFamily="18" charset="0"/>
            </a:endParaRPr>
          </a:p>
          <a:p>
            <a:pPr marL="0" marR="0" algn="l">
              <a:spcBef>
                <a:spcPts val="0"/>
              </a:spcBef>
              <a:spcAft>
                <a:spcPts val="0"/>
              </a:spcAft>
            </a:pPr>
            <a:r>
              <a:rPr lang="en-US" sz="1800">
                <a:solidFill>
                  <a:srgbClr val="000000"/>
                </a:solidFill>
                <a:effectLst/>
                <a:latin typeface="Segoe UI" panose="020B0502040204020203" pitchFamily="34" charset="0"/>
                <a:ea typeface="Times New Roman" panose="02020603050405020304" pitchFamily="18" charset="0"/>
              </a:rPr>
              <a:t> </a:t>
            </a:r>
            <a:endParaRPr lang="en-US" sz="1800">
              <a:effectLst/>
              <a:latin typeface="Times New Roman" panose="02020603050405020304" pitchFamily="18" charset="0"/>
              <a:ea typeface="Times New Roman" panose="02020603050405020304" pitchFamily="18" charset="0"/>
            </a:endParaRPr>
          </a:p>
          <a:p>
            <a:pPr marL="0" marR="0" algn="l">
              <a:spcBef>
                <a:spcPts val="0"/>
              </a:spcBef>
              <a:spcAft>
                <a:spcPts val="0"/>
              </a:spcAft>
            </a:pPr>
            <a:r>
              <a:rPr lang="en-US" sz="1800">
                <a:solidFill>
                  <a:srgbClr val="000000"/>
                </a:solidFill>
                <a:effectLst/>
                <a:latin typeface="Segoe UI" panose="020B0502040204020203" pitchFamily="34" charset="0"/>
                <a:ea typeface="Times New Roman" panose="02020603050405020304" pitchFamily="18" charset="0"/>
              </a:rPr>
              <a:t>IT teams can then define and store procedures to transform the data, which is stored as Parquet/Delta Lake files in OneLake. </a:t>
            </a:r>
            <a:endParaRPr lang="en-US" sz="1800">
              <a:effectLst/>
              <a:latin typeface="Times New Roman" panose="02020603050405020304" pitchFamily="18" charset="0"/>
              <a:ea typeface="Times New Roman" panose="02020603050405020304" pitchFamily="18" charset="0"/>
            </a:endParaRPr>
          </a:p>
          <a:p>
            <a:pPr marL="0" marR="0" algn="l">
              <a:spcBef>
                <a:spcPts val="0"/>
              </a:spcBef>
              <a:spcAft>
                <a:spcPts val="0"/>
              </a:spcAft>
            </a:pPr>
            <a:r>
              <a:rPr lang="en-US" sz="1800">
                <a:solidFill>
                  <a:srgbClr val="000000"/>
                </a:solidFill>
                <a:effectLst/>
                <a:latin typeface="Segoe UI" panose="020B0502040204020203" pitchFamily="34" charset="0"/>
                <a:ea typeface="Times New Roman" panose="02020603050405020304" pitchFamily="18" charset="0"/>
              </a:rPr>
              <a:t> </a:t>
            </a:r>
            <a:endParaRPr lang="en-US" sz="1800">
              <a:effectLst/>
              <a:latin typeface="Times New Roman" panose="02020603050405020304" pitchFamily="18" charset="0"/>
              <a:ea typeface="Times New Roman" panose="02020603050405020304" pitchFamily="18" charset="0"/>
            </a:endParaRPr>
          </a:p>
          <a:p>
            <a:r>
              <a:rPr lang="en-US" sz="1800">
                <a:solidFill>
                  <a:srgbClr val="000000"/>
                </a:solidFill>
                <a:effectLst/>
                <a:latin typeface="Segoe UI" panose="020B0502040204020203" pitchFamily="34" charset="0"/>
                <a:ea typeface="Times New Roman" panose="02020603050405020304" pitchFamily="18" charset="0"/>
              </a:rPr>
              <a:t>From there, business users can analyze and visualize data with Power BI, again using the see-through mode or SQL endpoints. </a:t>
            </a: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5/16/2024 3:52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33</a:t>
            </a:fld>
            <a:endParaRPr lang="en-US"/>
          </a:p>
        </p:txBody>
      </p:sp>
    </p:spTree>
    <p:extLst>
      <p:ext uri="{BB962C8B-B14F-4D97-AF65-F5344CB8AC3E}">
        <p14:creationId xmlns:p14="http://schemas.microsoft.com/office/powerpoint/2010/main" val="124779310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sz="1800">
                <a:solidFill>
                  <a:srgbClr val="000000"/>
                </a:solidFill>
                <a:effectLst/>
                <a:latin typeface="Segoe UI" panose="020B0502040204020203" pitchFamily="34" charset="0"/>
                <a:ea typeface="Times New Roman" panose="02020603050405020304" pitchFamily="18" charset="0"/>
              </a:rPr>
              <a:t>Unlike the Data Science, Lakehouse, and Data Warehouse analytics scenarios, streaming data can be ingested into the </a:t>
            </a:r>
            <a:r>
              <a:rPr lang="en-US" sz="1800">
                <a:solidFill>
                  <a:srgbClr val="000000"/>
                </a:solidFill>
                <a:effectLst/>
                <a:latin typeface="Segoe UI" panose="020B0502040204020203" pitchFamily="34" charset="0"/>
                <a:ea typeface="Calibri" panose="020F0502020204030204" pitchFamily="34" charset="0"/>
              </a:rPr>
              <a:t>Microsoft Fabric </a:t>
            </a:r>
            <a:r>
              <a:rPr lang="en-US" sz="1800">
                <a:solidFill>
                  <a:srgbClr val="000000"/>
                </a:solidFill>
                <a:effectLst/>
                <a:latin typeface="Segoe UI" panose="020B0502040204020203" pitchFamily="34" charset="0"/>
                <a:ea typeface="Times New Roman" panose="02020603050405020304" pitchFamily="18" charset="0"/>
              </a:rPr>
              <a:t>in several ways to achieve real-time analytics.</a:t>
            </a:r>
            <a:endParaRPr lang="en-US" sz="1800">
              <a:effectLst/>
              <a:latin typeface="Times New Roman" panose="02020603050405020304" pitchFamily="18" charset="0"/>
              <a:ea typeface="Times New Roman" panose="02020603050405020304" pitchFamily="18" charset="0"/>
            </a:endParaRPr>
          </a:p>
          <a:p>
            <a:pPr marL="0" marR="0">
              <a:spcBef>
                <a:spcPts val="0"/>
              </a:spcBef>
              <a:spcAft>
                <a:spcPts val="0"/>
              </a:spcAft>
            </a:pPr>
            <a:r>
              <a:rPr lang="en-US" sz="1800">
                <a:solidFill>
                  <a:srgbClr val="000000"/>
                </a:solidFill>
                <a:effectLst/>
                <a:latin typeface="Segoe UI" panose="020B0502040204020203" pitchFamily="34" charset="0"/>
                <a:ea typeface="Times New Roman" panose="02020603050405020304" pitchFamily="18" charset="0"/>
              </a:rPr>
              <a:t> </a:t>
            </a:r>
            <a:endParaRPr lang="en-US" sz="1800">
              <a:effectLst/>
              <a:latin typeface="Times New Roman" panose="02020603050405020304" pitchFamily="18" charset="0"/>
              <a:ea typeface="Times New Roman" panose="02020603050405020304" pitchFamily="18" charset="0"/>
            </a:endParaRPr>
          </a:p>
          <a:p>
            <a:pPr marL="0" marR="0">
              <a:spcBef>
                <a:spcPts val="0"/>
              </a:spcBef>
              <a:spcAft>
                <a:spcPts val="0"/>
              </a:spcAft>
            </a:pPr>
            <a:r>
              <a:rPr lang="en-US" sz="1800">
                <a:solidFill>
                  <a:srgbClr val="000000"/>
                </a:solidFill>
                <a:effectLst/>
                <a:latin typeface="Segoe UI" panose="020B0502040204020203" pitchFamily="34" charset="0"/>
                <a:ea typeface="Times New Roman" panose="02020603050405020304" pitchFamily="18" charset="0"/>
              </a:rPr>
              <a:t>Users can leverage Event Hub, IoT Hub, pipelines, dataflows, notebooks, or open-source products like Kafka, Logstash, and more. </a:t>
            </a:r>
            <a:endParaRPr lang="en-US" sz="1800">
              <a:effectLst/>
              <a:latin typeface="Times New Roman" panose="02020603050405020304" pitchFamily="18" charset="0"/>
              <a:ea typeface="Times New Roman" panose="02020603050405020304" pitchFamily="18" charset="0"/>
            </a:endParaRPr>
          </a:p>
          <a:p>
            <a:pPr marL="0" marR="0">
              <a:spcBef>
                <a:spcPts val="0"/>
              </a:spcBef>
              <a:spcAft>
                <a:spcPts val="0"/>
              </a:spcAft>
            </a:pPr>
            <a:r>
              <a:rPr lang="en-US" sz="1800">
                <a:solidFill>
                  <a:srgbClr val="000000"/>
                </a:solidFill>
                <a:effectLst/>
                <a:latin typeface="Segoe UI" panose="020B0502040204020203" pitchFamily="34" charset="0"/>
                <a:ea typeface="Times New Roman" panose="02020603050405020304" pitchFamily="18" charset="0"/>
              </a:rPr>
              <a:t> </a:t>
            </a:r>
            <a:endParaRPr lang="en-US" sz="1800">
              <a:effectLst/>
              <a:latin typeface="Times New Roman" panose="02020603050405020304" pitchFamily="18" charset="0"/>
              <a:ea typeface="Times New Roman" panose="02020603050405020304" pitchFamily="18" charset="0"/>
            </a:endParaRPr>
          </a:p>
          <a:p>
            <a:pPr marL="0" marR="0">
              <a:spcBef>
                <a:spcPts val="0"/>
              </a:spcBef>
              <a:spcAft>
                <a:spcPts val="0"/>
              </a:spcAft>
            </a:pPr>
            <a:r>
              <a:rPr lang="en-US" sz="1800">
                <a:solidFill>
                  <a:srgbClr val="000000"/>
                </a:solidFill>
                <a:effectLst/>
                <a:latin typeface="Segoe UI" panose="020B0502040204020203" pitchFamily="34" charset="0"/>
                <a:ea typeface="Times New Roman" panose="02020603050405020304" pitchFamily="18" charset="0"/>
              </a:rPr>
              <a:t>Once ingested into the </a:t>
            </a:r>
            <a:r>
              <a:rPr lang="en-US" sz="1800">
                <a:solidFill>
                  <a:srgbClr val="000000"/>
                </a:solidFill>
                <a:effectLst/>
                <a:latin typeface="Segoe UI" panose="020B0502040204020203" pitchFamily="34" charset="0"/>
                <a:ea typeface="Calibri" panose="020F0502020204030204" pitchFamily="34" charset="0"/>
              </a:rPr>
              <a:t>Microsoft Fabric</a:t>
            </a:r>
            <a:r>
              <a:rPr lang="en-US" sz="1800">
                <a:solidFill>
                  <a:srgbClr val="000000"/>
                </a:solidFill>
                <a:effectLst/>
                <a:latin typeface="Segoe UI" panose="020B0502040204020203" pitchFamily="34" charset="0"/>
                <a:ea typeface="Times New Roman" panose="02020603050405020304" pitchFamily="18" charset="0"/>
              </a:rPr>
              <a:t>, streaming data can be stored in Kusto DB and mirrored into Lakehouse. After the data has been stored, machine learning models can be trained and tested directly on the Lakehouse with experiments. </a:t>
            </a:r>
            <a:endParaRPr lang="en-US" sz="1800">
              <a:effectLst/>
              <a:latin typeface="Times New Roman" panose="02020603050405020304" pitchFamily="18" charset="0"/>
              <a:ea typeface="Times New Roman" panose="02020603050405020304" pitchFamily="18" charset="0"/>
            </a:endParaRPr>
          </a:p>
          <a:p>
            <a:pPr marL="0" marR="0">
              <a:spcBef>
                <a:spcPts val="0"/>
              </a:spcBef>
              <a:spcAft>
                <a:spcPts val="0"/>
              </a:spcAft>
            </a:pPr>
            <a:r>
              <a:rPr lang="en-US" sz="1800">
                <a:solidFill>
                  <a:srgbClr val="000000"/>
                </a:solidFill>
                <a:effectLst/>
                <a:latin typeface="Segoe UI" panose="020B0502040204020203" pitchFamily="34" charset="0"/>
                <a:ea typeface="Times New Roman" panose="02020603050405020304" pitchFamily="18" charset="0"/>
              </a:rPr>
              <a:t> </a:t>
            </a:r>
            <a:endParaRPr lang="en-US" sz="1800">
              <a:effectLst/>
              <a:latin typeface="Times New Roman" panose="02020603050405020304" pitchFamily="18" charset="0"/>
              <a:ea typeface="Times New Roman" panose="02020603050405020304" pitchFamily="18" charset="0"/>
            </a:endParaRPr>
          </a:p>
          <a:p>
            <a:pPr marL="0" marR="0">
              <a:spcBef>
                <a:spcPts val="0"/>
              </a:spcBef>
              <a:spcAft>
                <a:spcPts val="0"/>
              </a:spcAft>
            </a:pPr>
            <a:r>
              <a:rPr lang="en-US" sz="1800">
                <a:solidFill>
                  <a:srgbClr val="000000"/>
                </a:solidFill>
                <a:effectLst/>
                <a:latin typeface="Segoe UI" panose="020B0502040204020203" pitchFamily="34" charset="0"/>
                <a:ea typeface="Times New Roman" panose="02020603050405020304" pitchFamily="18" charset="0"/>
              </a:rPr>
              <a:t>Like the other scenarios, business users can analyze and visualize the data with Power BI using the see-through mode or SQL endpoints. Data can also be exposed through KQL or notebooks using Spark. </a:t>
            </a:r>
            <a:endParaRPr lang="en-US" sz="1800">
              <a:effectLst/>
              <a:latin typeface="Times New Roman" panose="02020603050405020304" pitchFamily="18" charset="0"/>
              <a:ea typeface="Times New Roman" panose="02020603050405020304" pitchFamily="18" charset="0"/>
            </a:endParaRPr>
          </a:p>
          <a:p>
            <a:pPr marL="0" marR="0">
              <a:spcBef>
                <a:spcPts val="0"/>
              </a:spcBef>
              <a:spcAft>
                <a:spcPts val="0"/>
              </a:spcAft>
            </a:pPr>
            <a:r>
              <a:rPr lang="en-US" sz="1800">
                <a:solidFill>
                  <a:srgbClr val="000000"/>
                </a:solidFill>
                <a:effectLst/>
                <a:latin typeface="Segoe UI" panose="020B0502040204020203" pitchFamily="34" charset="0"/>
                <a:ea typeface="Times New Roman" panose="02020603050405020304" pitchFamily="18" charset="0"/>
              </a:rPr>
              <a:t> </a:t>
            </a:r>
            <a:endParaRPr lang="en-US" sz="1800">
              <a:effectLst/>
              <a:latin typeface="Times New Roman" panose="02020603050405020304" pitchFamily="18" charset="0"/>
              <a:ea typeface="Times New Roman" panose="02020603050405020304" pitchFamily="18" charset="0"/>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5/16/2024 3:52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34</a:t>
            </a:fld>
            <a:endParaRPr lang="en-US"/>
          </a:p>
        </p:txBody>
      </p:sp>
    </p:spTree>
    <p:extLst>
      <p:ext uri="{BB962C8B-B14F-4D97-AF65-F5344CB8AC3E}">
        <p14:creationId xmlns:p14="http://schemas.microsoft.com/office/powerpoint/2010/main" val="75900154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sz="1800">
                <a:solidFill>
                  <a:srgbClr val="000000"/>
                </a:solidFill>
                <a:effectLst/>
                <a:latin typeface="Segoe UI" panose="020B0502040204020203" pitchFamily="34" charset="0"/>
                <a:ea typeface="Times New Roman" panose="02020603050405020304" pitchFamily="18" charset="0"/>
              </a:rPr>
              <a:t>The Data Science analytics scenario can be ingested similarly to the Lakehouse and Data Warehouse paths. </a:t>
            </a:r>
            <a:endParaRPr lang="en-US" sz="1800">
              <a:effectLst/>
              <a:latin typeface="Times New Roman" panose="02020603050405020304" pitchFamily="18" charset="0"/>
              <a:ea typeface="Times New Roman" panose="02020603050405020304" pitchFamily="18" charset="0"/>
            </a:endParaRPr>
          </a:p>
          <a:p>
            <a:pPr marL="0" marR="0">
              <a:spcBef>
                <a:spcPts val="0"/>
              </a:spcBef>
              <a:spcAft>
                <a:spcPts val="0"/>
              </a:spcAft>
            </a:pPr>
            <a:r>
              <a:rPr lang="en-US" sz="1800">
                <a:solidFill>
                  <a:srgbClr val="000000"/>
                </a:solidFill>
                <a:effectLst/>
                <a:latin typeface="Segoe UI" panose="020B0502040204020203" pitchFamily="34" charset="0"/>
                <a:ea typeface="Times New Roman" panose="02020603050405020304" pitchFamily="18" charset="0"/>
              </a:rPr>
              <a:t> </a:t>
            </a:r>
            <a:endParaRPr lang="en-US" sz="1800">
              <a:effectLst/>
              <a:latin typeface="Times New Roman" panose="02020603050405020304" pitchFamily="18" charset="0"/>
              <a:ea typeface="Times New Roman" panose="02020603050405020304" pitchFamily="18" charset="0"/>
            </a:endParaRPr>
          </a:p>
          <a:p>
            <a:pPr marL="0" marR="0">
              <a:spcBef>
                <a:spcPts val="0"/>
              </a:spcBef>
              <a:spcAft>
                <a:spcPts val="0"/>
              </a:spcAft>
            </a:pPr>
            <a:r>
              <a:rPr lang="en-US" sz="1800">
                <a:solidFill>
                  <a:srgbClr val="000000"/>
                </a:solidFill>
                <a:effectLst/>
                <a:latin typeface="Segoe UI" panose="020B0502040204020203" pitchFamily="34" charset="0"/>
                <a:ea typeface="Times New Roman" panose="02020603050405020304" pitchFamily="18" charset="0"/>
              </a:rPr>
              <a:t>Once the data is ingested, it is cleaned and prepared using notebooks and then stored in the Lakehouse with medallion structure. </a:t>
            </a:r>
            <a:endParaRPr lang="en-US" sz="1800">
              <a:effectLst/>
              <a:latin typeface="Times New Roman" panose="02020603050405020304" pitchFamily="18" charset="0"/>
              <a:ea typeface="Times New Roman" panose="02020603050405020304" pitchFamily="18" charset="0"/>
            </a:endParaRPr>
          </a:p>
          <a:p>
            <a:pPr marL="0" marR="0">
              <a:spcBef>
                <a:spcPts val="0"/>
              </a:spcBef>
              <a:spcAft>
                <a:spcPts val="0"/>
              </a:spcAft>
            </a:pPr>
            <a:r>
              <a:rPr lang="en-US" sz="1800">
                <a:solidFill>
                  <a:srgbClr val="000000"/>
                </a:solidFill>
                <a:effectLst/>
                <a:latin typeface="Segoe UI" panose="020B0502040204020203" pitchFamily="34" charset="0"/>
                <a:ea typeface="Times New Roman" panose="02020603050405020304" pitchFamily="18" charset="0"/>
              </a:rPr>
              <a:t> </a:t>
            </a:r>
            <a:endParaRPr lang="en-US" sz="1800">
              <a:effectLst/>
              <a:latin typeface="Times New Roman" panose="02020603050405020304" pitchFamily="18" charset="0"/>
              <a:ea typeface="Times New Roman" panose="02020603050405020304" pitchFamily="18" charset="0"/>
            </a:endParaRPr>
          </a:p>
          <a:p>
            <a:pPr marL="0" marR="0">
              <a:spcBef>
                <a:spcPts val="0"/>
              </a:spcBef>
              <a:spcAft>
                <a:spcPts val="0"/>
              </a:spcAft>
            </a:pPr>
            <a:r>
              <a:rPr lang="en-US" sz="1800">
                <a:solidFill>
                  <a:srgbClr val="000000"/>
                </a:solidFill>
                <a:effectLst/>
                <a:latin typeface="Segoe UI" panose="020B0502040204020203" pitchFamily="34" charset="0"/>
                <a:ea typeface="Times New Roman" panose="02020603050405020304" pitchFamily="18" charset="0"/>
              </a:rPr>
              <a:t>After the data is cleaned and stored, machine learning models can be trained and tested directly on the Lakehouse.</a:t>
            </a:r>
            <a:endParaRPr lang="en-US" sz="1800">
              <a:effectLst/>
              <a:latin typeface="Times New Roman" panose="02020603050405020304" pitchFamily="18" charset="0"/>
              <a:ea typeface="Times New Roman" panose="02020603050405020304" pitchFamily="18" charset="0"/>
            </a:endParaRPr>
          </a:p>
          <a:p>
            <a:pPr marL="0" marR="0">
              <a:spcBef>
                <a:spcPts val="0"/>
              </a:spcBef>
              <a:spcAft>
                <a:spcPts val="0"/>
              </a:spcAft>
            </a:pPr>
            <a:r>
              <a:rPr lang="en-US" sz="1800">
                <a:solidFill>
                  <a:srgbClr val="000000"/>
                </a:solidFill>
                <a:effectLst/>
                <a:latin typeface="Segoe UI" panose="020B0502040204020203" pitchFamily="34" charset="0"/>
                <a:ea typeface="Times New Roman" panose="02020603050405020304" pitchFamily="18" charset="0"/>
              </a:rPr>
              <a:t> </a:t>
            </a:r>
            <a:endParaRPr lang="en-US" sz="1800">
              <a:effectLst/>
              <a:latin typeface="Times New Roman" panose="02020603050405020304" pitchFamily="18" charset="0"/>
              <a:ea typeface="Times New Roman" panose="02020603050405020304" pitchFamily="18" charset="0"/>
            </a:endParaRPr>
          </a:p>
          <a:p>
            <a:pPr marL="0" marR="0">
              <a:spcBef>
                <a:spcPts val="0"/>
              </a:spcBef>
              <a:spcAft>
                <a:spcPts val="0"/>
              </a:spcAft>
            </a:pPr>
            <a:r>
              <a:rPr lang="en-US" sz="1800">
                <a:solidFill>
                  <a:srgbClr val="000000"/>
                </a:solidFill>
                <a:effectLst/>
                <a:latin typeface="Segoe UI" panose="020B0502040204020203" pitchFamily="34" charset="0"/>
                <a:ea typeface="Times New Roman" panose="02020603050405020304" pitchFamily="18" charset="0"/>
              </a:rPr>
              <a:t>Like the other analytics scenarios, business users can analyze and visualize the data with Power BI using the see-through mode or SQL endpoints. </a:t>
            </a:r>
            <a:endParaRPr lang="en-US" sz="1800">
              <a:effectLst/>
              <a:latin typeface="Times New Roman" panose="02020603050405020304" pitchFamily="18" charset="0"/>
              <a:ea typeface="Times New Roman" panose="02020603050405020304" pitchFamily="18" charset="0"/>
            </a:endParaRPr>
          </a:p>
          <a:p>
            <a:pPr marL="0" marR="0">
              <a:spcBef>
                <a:spcPts val="0"/>
              </a:spcBef>
              <a:spcAft>
                <a:spcPts val="0"/>
              </a:spcAft>
            </a:pPr>
            <a:r>
              <a:rPr lang="en-US" sz="1800">
                <a:solidFill>
                  <a:srgbClr val="000000"/>
                </a:solidFill>
                <a:effectLst/>
                <a:latin typeface="Segoe UI" panose="020B0502040204020203" pitchFamily="34" charset="0"/>
                <a:ea typeface="Times New Roman" panose="02020603050405020304" pitchFamily="18" charset="0"/>
              </a:rPr>
              <a:t> </a:t>
            </a:r>
            <a:endParaRPr lang="en-US" sz="1800">
              <a:effectLst/>
              <a:latin typeface="Times New Roman" panose="02020603050405020304" pitchFamily="18" charset="0"/>
              <a:ea typeface="Times New Roman" panose="02020603050405020304" pitchFamily="18" charset="0"/>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5/16/2024 3:52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35</a:t>
            </a:fld>
            <a:endParaRPr lang="en-US"/>
          </a:p>
        </p:txBody>
      </p:sp>
    </p:spTree>
    <p:extLst>
      <p:ext uri="{BB962C8B-B14F-4D97-AF65-F5344CB8AC3E}">
        <p14:creationId xmlns:p14="http://schemas.microsoft.com/office/powerpoint/2010/main" val="286396634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5/16/2024 3:52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7290351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a:t>https://www.youtube.com/watch?v=wr__6tM5U6I</a:t>
            </a:r>
          </a:p>
        </p:txBody>
      </p:sp>
      <p:sp>
        <p:nvSpPr>
          <p:cNvPr id="4" name="Slide Number Placeholder 3"/>
          <p:cNvSpPr>
            <a:spLocks noGrp="1"/>
          </p:cNvSpPr>
          <p:nvPr>
            <p:ph type="sldNum" sz="quarter" idx="5"/>
          </p:nvPr>
        </p:nvSpPr>
        <p:spPr/>
        <p:txBody>
          <a:bodyPr/>
          <a:lstStyle/>
          <a:p>
            <a:fld id="{7B5082FC-F860-4D93-A38B-7C2A9A96C8F4}" type="slidenum">
              <a:rPr lang="en-IE" smtClean="0"/>
              <a:t>37</a:t>
            </a:fld>
            <a:endParaRPr lang="en-IE"/>
          </a:p>
        </p:txBody>
      </p:sp>
    </p:spTree>
    <p:extLst>
      <p:ext uri="{BB962C8B-B14F-4D97-AF65-F5344CB8AC3E}">
        <p14:creationId xmlns:p14="http://schemas.microsoft.com/office/powerpoint/2010/main" val="82452356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a:p>
          <a:p>
            <a:endParaRPr lang="en-IE"/>
          </a:p>
          <a:p>
            <a:r>
              <a:rPr lang="en-IE"/>
              <a:t>https://learn.microsoft.com/en-us/fabric/enterprise/licenses</a:t>
            </a:r>
          </a:p>
        </p:txBody>
      </p:sp>
      <p:sp>
        <p:nvSpPr>
          <p:cNvPr id="4" name="Slide Number Placeholder 3"/>
          <p:cNvSpPr>
            <a:spLocks noGrp="1"/>
          </p:cNvSpPr>
          <p:nvPr>
            <p:ph type="sldNum" sz="quarter" idx="5"/>
          </p:nvPr>
        </p:nvSpPr>
        <p:spPr/>
        <p:txBody>
          <a:bodyPr/>
          <a:lstStyle/>
          <a:p>
            <a:fld id="{7B5082FC-F860-4D93-A38B-7C2A9A96C8F4}" type="slidenum">
              <a:rPr lang="en-IE" smtClean="0"/>
              <a:t>38</a:t>
            </a:fld>
            <a:endParaRPr lang="en-IE"/>
          </a:p>
        </p:txBody>
      </p:sp>
    </p:spTree>
    <p:extLst>
      <p:ext uri="{BB962C8B-B14F-4D97-AF65-F5344CB8AC3E}">
        <p14:creationId xmlns:p14="http://schemas.microsoft.com/office/powerpoint/2010/main" val="332815012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a:t>Vs Synapse comparison short</a:t>
            </a:r>
          </a:p>
          <a:p>
            <a:endParaRPr lang="en-IE"/>
          </a:p>
          <a:p>
            <a:r>
              <a:rPr lang="en-IE"/>
              <a:t>Azure Data Factory provides a standalone experience for creating Pipelines.</a:t>
            </a:r>
          </a:p>
          <a:p>
            <a:endParaRPr lang="en-IE"/>
          </a:p>
          <a:p>
            <a:endParaRPr lang="en-IE"/>
          </a:p>
        </p:txBody>
      </p:sp>
      <p:sp>
        <p:nvSpPr>
          <p:cNvPr id="4" name="Slide Number Placeholder 3"/>
          <p:cNvSpPr>
            <a:spLocks noGrp="1"/>
          </p:cNvSpPr>
          <p:nvPr>
            <p:ph type="sldNum" sz="quarter" idx="5"/>
          </p:nvPr>
        </p:nvSpPr>
        <p:spPr/>
        <p:txBody>
          <a:bodyPr/>
          <a:lstStyle/>
          <a:p>
            <a:fld id="{7B5082FC-F860-4D93-A38B-7C2A9A96C8F4}" type="slidenum">
              <a:rPr lang="en-IE" smtClean="0"/>
              <a:t>39</a:t>
            </a:fld>
            <a:endParaRPr lang="en-IE"/>
          </a:p>
        </p:txBody>
      </p:sp>
    </p:spTree>
    <p:extLst>
      <p:ext uri="{BB962C8B-B14F-4D97-AF65-F5344CB8AC3E}">
        <p14:creationId xmlns:p14="http://schemas.microsoft.com/office/powerpoint/2010/main" val="352031613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a:p>
          <a:p>
            <a:endParaRPr lang="en-IE"/>
          </a:p>
          <a:p>
            <a:endParaRPr lang="en-IE"/>
          </a:p>
          <a:p>
            <a:pPr marL="0" marR="0" lvl="0" indent="0" algn="l" defTabSz="914400" rtl="0" eaLnBrk="1" fontAlgn="auto" latinLnBrk="0" hangingPunct="1">
              <a:lnSpc>
                <a:spcPct val="100000"/>
              </a:lnSpc>
              <a:spcBef>
                <a:spcPts val="0"/>
              </a:spcBef>
              <a:spcAft>
                <a:spcPts val="0"/>
              </a:spcAft>
              <a:buClrTx/>
              <a:buSzTx/>
              <a:buFontTx/>
              <a:buNone/>
              <a:tabLst/>
              <a:defRPr/>
            </a:pPr>
            <a:r>
              <a:rPr lang="en-IE" b="0" i="0">
                <a:solidFill>
                  <a:srgbClr val="000000"/>
                </a:solidFill>
                <a:effectLst/>
                <a:latin typeface="Segoe UI" panose="020B0502040204020203" pitchFamily="34" charset="0"/>
              </a:rPr>
              <a:t>Fabric is Microsoft Azure Consumption Commitment (MACC) eligible.</a:t>
            </a:r>
          </a:p>
          <a:p>
            <a:pPr marL="0" marR="0" lvl="0" indent="0" algn="l" defTabSz="914400" rtl="0" eaLnBrk="1" fontAlgn="auto" latinLnBrk="0" hangingPunct="1">
              <a:lnSpc>
                <a:spcPct val="100000"/>
              </a:lnSpc>
              <a:spcBef>
                <a:spcPts val="0"/>
              </a:spcBef>
              <a:spcAft>
                <a:spcPts val="0"/>
              </a:spcAft>
              <a:buClrTx/>
              <a:buSzTx/>
              <a:buFontTx/>
              <a:buNone/>
              <a:tabLst/>
              <a:defRPr/>
            </a:pPr>
            <a:r>
              <a:rPr lang="en-IE" b="0" i="0">
                <a:solidFill>
                  <a:srgbClr val="000000"/>
                </a:solidFill>
                <a:effectLst/>
                <a:latin typeface="Segoe UI" panose="020B0502040204020203" pitchFamily="34" charset="0"/>
              </a:rPr>
              <a:t>https://powerbi.microsoft.com/en-au/pricing/</a:t>
            </a:r>
          </a:p>
          <a:p>
            <a:endParaRPr lang="en-IE"/>
          </a:p>
          <a:p>
            <a:r>
              <a:rPr lang="en-IE" b="1"/>
              <a:t>Data Activator</a:t>
            </a:r>
          </a:p>
          <a:p>
            <a:r>
              <a:rPr lang="en-GB" b="0" i="0">
                <a:solidFill>
                  <a:srgbClr val="161616"/>
                </a:solidFill>
                <a:effectLst/>
                <a:latin typeface="Segoe UI" panose="020B0502040204020203" pitchFamily="34" charset="0"/>
              </a:rPr>
              <a:t>Data Activator is a no-code experience in Microsoft Fabric for automatically taking actions when patterns or conditions are detected in changing data. It monitors data in Power BI reports and </a:t>
            </a:r>
            <a:r>
              <a:rPr lang="en-GB" b="0" i="0" err="1">
                <a:solidFill>
                  <a:srgbClr val="161616"/>
                </a:solidFill>
                <a:effectLst/>
                <a:latin typeface="Segoe UI" panose="020B0502040204020203" pitchFamily="34" charset="0"/>
              </a:rPr>
              <a:t>Eventstreams</a:t>
            </a:r>
            <a:r>
              <a:rPr lang="en-GB" b="0" i="0">
                <a:solidFill>
                  <a:srgbClr val="161616"/>
                </a:solidFill>
                <a:effectLst/>
                <a:latin typeface="Segoe UI" panose="020B0502040204020203" pitchFamily="34" charset="0"/>
              </a:rPr>
              <a:t> items, for when the data hits certain thresholds or matches other patterns. It then automatically takes appropriate action such as alerting users or kicking off Power Automate workflows.</a:t>
            </a:r>
          </a:p>
          <a:p>
            <a:endParaRPr lang="en-GB" b="0" i="0">
              <a:solidFill>
                <a:srgbClr val="161616"/>
              </a:solidFill>
              <a:effectLst/>
              <a:latin typeface="Segoe UI" panose="020B0502040204020203" pitchFamily="34" charset="0"/>
            </a:endParaRPr>
          </a:p>
          <a:p>
            <a:r>
              <a:rPr lang="en-GB" b="0" i="0">
                <a:solidFill>
                  <a:srgbClr val="161616"/>
                </a:solidFill>
                <a:effectLst/>
                <a:latin typeface="Segoe UI" panose="020B0502040204020203" pitchFamily="34" charset="0"/>
              </a:rPr>
              <a:t>For Synapse, Data Activator can be realised with stream processing tech Kafka, Event Hubs, etc</a:t>
            </a:r>
            <a:endParaRPr lang="en-IE"/>
          </a:p>
        </p:txBody>
      </p:sp>
      <p:sp>
        <p:nvSpPr>
          <p:cNvPr id="4" name="Slide Number Placeholder 3"/>
          <p:cNvSpPr>
            <a:spLocks noGrp="1"/>
          </p:cNvSpPr>
          <p:nvPr>
            <p:ph type="sldNum" sz="quarter" idx="5"/>
          </p:nvPr>
        </p:nvSpPr>
        <p:spPr/>
        <p:txBody>
          <a:bodyPr/>
          <a:lstStyle/>
          <a:p>
            <a:fld id="{7B5082FC-F860-4D93-A38B-7C2A9A96C8F4}" type="slidenum">
              <a:rPr lang="en-IE" smtClean="0"/>
              <a:t>40</a:t>
            </a:fld>
            <a:endParaRPr lang="en-IE"/>
          </a:p>
        </p:txBody>
      </p:sp>
    </p:spTree>
    <p:extLst>
      <p:ext uri="{BB962C8B-B14F-4D97-AF65-F5344CB8AC3E}">
        <p14:creationId xmlns:p14="http://schemas.microsoft.com/office/powerpoint/2010/main" val="324521878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a:p>
          <a:p>
            <a:pPr algn="l"/>
            <a:endParaRPr lang="en-US"/>
          </a:p>
          <a:p>
            <a:pPr algn="l"/>
            <a:r>
              <a:rPr lang="en-US"/>
              <a:t>File Formats: </a:t>
            </a:r>
          </a:p>
          <a:p>
            <a:pPr algn="l"/>
            <a:r>
              <a:rPr lang="en-US"/>
              <a:t>And any Apache Hive supported formats as expected.</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5/16/2024 3:52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17142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a:solidFill>
                  <a:srgbClr val="161616"/>
                </a:solidFill>
                <a:effectLst/>
                <a:latin typeface="Segoe UI" panose="020B0502040204020203" pitchFamily="34" charset="0"/>
              </a:rPr>
              <a:t>Microsoft Fabric is an all-in-one analytics solution for enterprises that covers everything: </a:t>
            </a:r>
          </a:p>
          <a:p>
            <a:pPr marL="171450" indent="-171450" algn="l">
              <a:buFont typeface="Arial" panose="020B0604020202020204" pitchFamily="34" charset="0"/>
              <a:buChar char="•"/>
            </a:pPr>
            <a:r>
              <a:rPr lang="en-GB" b="0" i="0">
                <a:solidFill>
                  <a:srgbClr val="161616"/>
                </a:solidFill>
                <a:effectLst/>
                <a:latin typeface="Segoe UI" panose="020B0502040204020203" pitchFamily="34" charset="0"/>
              </a:rPr>
              <a:t>data movement </a:t>
            </a:r>
          </a:p>
          <a:p>
            <a:pPr marL="171450" indent="-171450" algn="l">
              <a:buFont typeface="Arial" panose="020B0604020202020204" pitchFamily="34" charset="0"/>
              <a:buChar char="•"/>
            </a:pPr>
            <a:r>
              <a:rPr lang="en-GB" b="0" i="0">
                <a:solidFill>
                  <a:srgbClr val="161616"/>
                </a:solidFill>
                <a:effectLst/>
                <a:latin typeface="Segoe UI" panose="020B0502040204020203" pitchFamily="34" charset="0"/>
              </a:rPr>
              <a:t>data science, </a:t>
            </a:r>
          </a:p>
          <a:p>
            <a:pPr marL="171450" indent="-171450" algn="l">
              <a:buFont typeface="Arial" panose="020B0604020202020204" pitchFamily="34" charset="0"/>
              <a:buChar char="•"/>
            </a:pPr>
            <a:r>
              <a:rPr lang="en-GB" b="0" i="0">
                <a:solidFill>
                  <a:srgbClr val="161616"/>
                </a:solidFill>
                <a:effectLst/>
                <a:latin typeface="Segoe UI" panose="020B0502040204020203" pitchFamily="34" charset="0"/>
              </a:rPr>
              <a:t>Real-Time Analytics, </a:t>
            </a:r>
          </a:p>
          <a:p>
            <a:pPr marL="171450" indent="-171450" algn="l">
              <a:buFont typeface="Arial" panose="020B0604020202020204" pitchFamily="34" charset="0"/>
              <a:buChar char="•"/>
            </a:pPr>
            <a:r>
              <a:rPr lang="en-GB" b="0" i="0">
                <a:solidFill>
                  <a:srgbClr val="161616"/>
                </a:solidFill>
                <a:effectLst/>
                <a:latin typeface="Segoe UI" panose="020B0502040204020203" pitchFamily="34" charset="0"/>
              </a:rPr>
              <a:t>and business intelligence. </a:t>
            </a:r>
          </a:p>
          <a:p>
            <a:pPr marL="0" indent="0" algn="l">
              <a:buFont typeface="Arial" panose="020B0604020202020204" pitchFamily="34" charset="0"/>
              <a:buNone/>
            </a:pPr>
            <a:r>
              <a:rPr lang="en-GB" b="0" i="0">
                <a:solidFill>
                  <a:srgbClr val="161616"/>
                </a:solidFill>
                <a:effectLst/>
                <a:latin typeface="Segoe UI" panose="020B0502040204020203" pitchFamily="34" charset="0"/>
              </a:rPr>
              <a:t>It offers a comprehensive suite of services, including data lake, data engineering, and data integration, all in one place.</a:t>
            </a:r>
          </a:p>
          <a:p>
            <a:pPr algn="l"/>
            <a:endParaRPr lang="en-GB" b="0" i="0">
              <a:solidFill>
                <a:srgbClr val="161616"/>
              </a:solidFill>
              <a:effectLst/>
              <a:latin typeface="Segoe UI" panose="020B0502040204020203" pitchFamily="34" charset="0"/>
            </a:endParaRPr>
          </a:p>
          <a:p>
            <a:pPr algn="l"/>
            <a:r>
              <a:rPr lang="en-GB" b="0" i="0">
                <a:solidFill>
                  <a:srgbClr val="161616"/>
                </a:solidFill>
                <a:effectLst/>
                <a:latin typeface="Segoe UI" panose="020B0502040204020203" pitchFamily="34" charset="0"/>
              </a:rPr>
              <a:t>With Fabric, you don't need to piece together different services from multiple vendors. Instead, you can enjoy a highly integrated, end-to-end, and easy-to-use product that is designed to simplify your analytics needs.</a:t>
            </a:r>
          </a:p>
          <a:p>
            <a:pPr algn="l"/>
            <a:endParaRPr lang="en-GB" b="0" i="0">
              <a:solidFill>
                <a:srgbClr val="161616"/>
              </a:solidFill>
              <a:effectLst/>
              <a:latin typeface="Segoe UI" panose="020B0502040204020203" pitchFamily="34" charset="0"/>
            </a:endParaRPr>
          </a:p>
          <a:p>
            <a:pPr algn="l"/>
            <a:r>
              <a:rPr lang="en-GB" b="0" i="0">
                <a:solidFill>
                  <a:srgbClr val="161616"/>
                </a:solidFill>
                <a:effectLst/>
                <a:latin typeface="Segoe UI" panose="020B0502040204020203" pitchFamily="34" charset="0"/>
              </a:rPr>
              <a:t>The platform is built on a foundation of Software as a Service (SaaS) model, which takes simplicity and integration to a whole new level.</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With Microsoft Fabric, we go from a collection of products to a Unified Analytics Platform that brings end-to-end analytics from the data lake to the business user</a:t>
            </a:r>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5/16/2024 3:52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297294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a:t>Vs Synapse comparison short</a:t>
            </a:r>
          </a:p>
          <a:p>
            <a:endParaRPr lang="en-IE"/>
          </a:p>
          <a:p>
            <a:r>
              <a:rPr lang="en-IE"/>
              <a:t>Azure Data Factory provides a standalone experience for creating Pipelines.</a:t>
            </a:r>
          </a:p>
          <a:p>
            <a:endParaRPr lang="en-IE"/>
          </a:p>
          <a:p>
            <a:endParaRPr lang="en-IE"/>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5082FC-F860-4D93-A38B-7C2A9A96C8F4}" type="slidenum">
              <a:rPr kumimoji="0" lang="en-I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I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203161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Microsoft Fabric is build around Persona centric workflow (starting from Data Engineer to a Citizen Data </a:t>
            </a:r>
            <a:r>
              <a:rPr lang="en-GB" err="1"/>
              <a:t>Analyist</a:t>
            </a:r>
            <a:r>
              <a:rPr lang="en-GB"/>
              <a:t>). Each Role or Persona is presented with a set of tasks and work windows typically associated with them. For example Data Engineer will be mostly interested in Pipelines, Notebooks and perhaps SQL Endpoint, whereas Citizen Data analysts will be interested in Semantic Data Models (formerly known as </a:t>
            </a:r>
            <a:r>
              <a:rPr lang="en-GB" err="1"/>
              <a:t>DataSets</a:t>
            </a:r>
            <a:r>
              <a:rPr lang="en-GB"/>
              <a:t>) available in the organisation and reports that can be built on top of them. </a:t>
            </a:r>
          </a:p>
          <a:p>
            <a:endParaRPr lang="en-GB"/>
          </a:p>
          <a:p>
            <a:r>
              <a:rPr lang="en-GB"/>
              <a:t>The aim is to simplify all aspects of Business Intelligence and Analytics in the organisation, where previously you needed to deploy multiple products from variety of vendors, in Fabric with simple 1 click deployment you will have all the features necessary. Even compared with a traditional Synapse deployment containing dozen of Azure Services in Fabric it is all rolled into one. </a:t>
            </a:r>
          </a:p>
          <a:p>
            <a:endParaRPr lang="en-GB"/>
          </a:p>
          <a:p>
            <a:r>
              <a:rPr lang="en-GB"/>
              <a:t>One Lake is a single, </a:t>
            </a:r>
            <a:r>
              <a:rPr lang="en-GB" b="0" i="0">
                <a:solidFill>
                  <a:srgbClr val="161616"/>
                </a:solidFill>
                <a:effectLst/>
                <a:latin typeface="Segoe UI" panose="020B0502040204020203" pitchFamily="34" charset="0"/>
              </a:rPr>
              <a:t>unified, logical data lake for your whole organization. Like OneDrive, </a:t>
            </a:r>
            <a:r>
              <a:rPr lang="en-GB" b="0" i="0" err="1">
                <a:solidFill>
                  <a:srgbClr val="161616"/>
                </a:solidFill>
                <a:effectLst/>
                <a:latin typeface="Segoe UI" panose="020B0502040204020203" pitchFamily="34" charset="0"/>
              </a:rPr>
              <a:t>OneLake</a:t>
            </a:r>
            <a:r>
              <a:rPr lang="en-GB" b="0" i="0">
                <a:solidFill>
                  <a:srgbClr val="161616"/>
                </a:solidFill>
                <a:effectLst/>
                <a:latin typeface="Segoe UI" panose="020B0502040204020203" pitchFamily="34" charset="0"/>
              </a:rPr>
              <a:t> comes automatically with every Microsoft Fabric tenant and is designed to be the single place for all your analytics data. To separate the data between different users or business group </a:t>
            </a:r>
            <a:r>
              <a:rPr lang="en-GB" b="0" i="0" err="1">
                <a:solidFill>
                  <a:srgbClr val="161616"/>
                </a:solidFill>
                <a:effectLst/>
                <a:latin typeface="Segoe UI" panose="020B0502040204020203" pitchFamily="34" charset="0"/>
              </a:rPr>
              <a:t>Lakehouses</a:t>
            </a:r>
            <a:r>
              <a:rPr lang="en-GB" b="0" i="0">
                <a:solidFill>
                  <a:srgbClr val="161616"/>
                </a:solidFill>
                <a:effectLst/>
                <a:latin typeface="Segoe UI" panose="020B0502040204020203" pitchFamily="34" charset="0"/>
              </a:rPr>
              <a:t> are used and you can deploy as many as you like. </a:t>
            </a:r>
            <a:endParaRPr lang="en-GB"/>
          </a:p>
          <a:p>
            <a:endParaRPr lang="en-GB"/>
          </a:p>
          <a:p>
            <a:endParaRPr lang="en-GB"/>
          </a:p>
        </p:txBody>
      </p:sp>
      <p:sp>
        <p:nvSpPr>
          <p:cNvPr id="4" name="Slide Number Placeholder 3"/>
          <p:cNvSpPr>
            <a:spLocks noGrp="1"/>
          </p:cNvSpPr>
          <p:nvPr>
            <p:ph type="sldNum" sz="quarter" idx="5"/>
          </p:nvPr>
        </p:nvSpPr>
        <p:spPr/>
        <p:txBody>
          <a:bodyPr/>
          <a:lstStyle/>
          <a:p>
            <a:fld id="{7B5082FC-F860-4D93-A38B-7C2A9A96C8F4}" type="slidenum">
              <a:rPr lang="en-IE" smtClean="0"/>
              <a:t>6</a:t>
            </a:fld>
            <a:endParaRPr lang="en-IE"/>
          </a:p>
        </p:txBody>
      </p:sp>
    </p:spTree>
    <p:extLst>
      <p:ext uri="{BB962C8B-B14F-4D97-AF65-F5344CB8AC3E}">
        <p14:creationId xmlns:p14="http://schemas.microsoft.com/office/powerpoint/2010/main" val="17955481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900" b="0" i="0">
                <a:solidFill>
                  <a:srgbClr val="000000"/>
                </a:solidFill>
                <a:effectLst/>
                <a:latin typeface="Segoe UI" panose="020B0502040204020203" pitchFamily="34" charset="0"/>
              </a:rPr>
              <a:t>Microsoft Fabric integrates </a:t>
            </a:r>
            <a:r>
              <a:rPr lang="en-US" sz="900" b="0" i="0">
                <a:solidFill>
                  <a:srgbClr val="000000"/>
                </a:solidFill>
                <a:effectLst/>
                <a:latin typeface="Segoe UI Semibold" panose="020B0702040204020203" pitchFamily="34" charset="0"/>
              </a:rPr>
              <a:t>Power BI, Data Factory,</a:t>
            </a:r>
            <a:r>
              <a:rPr lang="en-US" sz="900" b="0" i="0">
                <a:solidFill>
                  <a:srgbClr val="000000"/>
                </a:solidFill>
                <a:effectLst/>
                <a:latin typeface="Segoe UI" panose="020B0502040204020203" pitchFamily="34" charset="0"/>
              </a:rPr>
              <a:t> and the </a:t>
            </a:r>
            <a:r>
              <a:rPr lang="en-US" sz="900" b="0" i="0">
                <a:solidFill>
                  <a:srgbClr val="000000"/>
                </a:solidFill>
                <a:effectLst/>
                <a:latin typeface="Segoe UI Semibold" panose="020B0702040204020203" pitchFamily="34" charset="0"/>
              </a:rPr>
              <a:t>next generation of Synapse</a:t>
            </a:r>
            <a:r>
              <a:rPr lang="en-US" sz="900" b="0" i="0">
                <a:solidFill>
                  <a:srgbClr val="000000"/>
                </a:solidFill>
                <a:effectLst/>
                <a:latin typeface="Segoe UI" panose="020B0502040204020203" pitchFamily="34" charset="0"/>
              </a:rPr>
              <a:t> to offer customers a price performant and easy-to-manage modern analytics solution for the era of Artificial Intelligence. </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900" b="0" i="0">
              <a:solidFill>
                <a:srgbClr val="000000"/>
              </a:solidFill>
              <a:effectLst/>
              <a:latin typeface="Segoe UI" panose="020B0502040204020203" pitchFamily="34"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b="0" i="0">
                <a:solidFill>
                  <a:srgbClr val="000000"/>
                </a:solidFill>
                <a:effectLst/>
                <a:latin typeface="Segoe UI" panose="020B0502040204020203" pitchFamily="34" charset="0"/>
              </a:rPr>
              <a:t>Microsoft Fabric delivers an </a:t>
            </a:r>
            <a:r>
              <a:rPr lang="en-US" sz="900" b="0" i="0">
                <a:solidFill>
                  <a:srgbClr val="000000"/>
                </a:solidFill>
                <a:effectLst/>
                <a:latin typeface="Segoe UI Semibold" panose="020B0702040204020203" pitchFamily="34" charset="0"/>
              </a:rPr>
              <a:t>integrated and simplified experience</a:t>
            </a:r>
            <a:r>
              <a:rPr lang="en-US" sz="900" b="0" i="0">
                <a:solidFill>
                  <a:srgbClr val="000000"/>
                </a:solidFill>
                <a:effectLst/>
                <a:latin typeface="Segoe UI" panose="020B0502040204020203" pitchFamily="34" charset="0"/>
              </a:rPr>
              <a:t> for all analytics workloads and users on an </a:t>
            </a:r>
            <a:r>
              <a:rPr lang="en-US" sz="900" b="0" i="0">
                <a:solidFill>
                  <a:srgbClr val="000000"/>
                </a:solidFill>
                <a:effectLst/>
                <a:latin typeface="Segoe UI Semibold" panose="020B0702040204020203" pitchFamily="34" charset="0"/>
              </a:rPr>
              <a:t>enterprise grade data foundation. </a:t>
            </a:r>
            <a:r>
              <a:rPr lang="en-US" sz="1800" b="0" i="0">
                <a:solidFill>
                  <a:srgbClr val="000000"/>
                </a:solidFill>
                <a:effectLst/>
                <a:latin typeface="Segoe UI" panose="020B0502040204020203" pitchFamily="34" charset="0"/>
              </a:rPr>
              <a:t>It is a product for the entire enterprise—complete with role-tailored tools, deep integrations with Microsoft Office and Teams, and AI Copilots to accelerate analytics capabilities and help scale data value creation for everyone from data professionals to non-technical business users. It enables </a:t>
            </a:r>
            <a:r>
              <a:rPr lang="en-US" sz="1800" b="0" i="0">
                <a:solidFill>
                  <a:srgbClr val="000000"/>
                </a:solidFill>
                <a:effectLst/>
                <a:latin typeface="Segoe UI Semibold" panose="020B0702040204020203" pitchFamily="34" charset="0"/>
              </a:rPr>
              <a:t>persistent data governance</a:t>
            </a:r>
            <a:r>
              <a:rPr lang="en-US" sz="1800" b="0" i="0">
                <a:solidFill>
                  <a:srgbClr val="000000"/>
                </a:solidFill>
                <a:effectLst/>
                <a:latin typeface="Segoe UI" panose="020B0502040204020203" pitchFamily="34" charset="0"/>
              </a:rPr>
              <a:t> and a </a:t>
            </a:r>
            <a:r>
              <a:rPr lang="en-US" sz="1800" b="0" i="0">
                <a:solidFill>
                  <a:srgbClr val="000000"/>
                </a:solidFill>
                <a:effectLst/>
                <a:latin typeface="Segoe UI Semibold" panose="020B0702040204020203" pitchFamily="34" charset="0"/>
              </a:rPr>
              <a:t>single capacity pricing model</a:t>
            </a:r>
            <a:r>
              <a:rPr lang="en-US" sz="1800" b="0" i="0">
                <a:solidFill>
                  <a:srgbClr val="000000"/>
                </a:solidFill>
                <a:effectLst/>
                <a:latin typeface="Segoe UI" panose="020B0502040204020203" pitchFamily="34" charset="0"/>
              </a:rPr>
              <a:t> that scales with your growth—and it’s open at every layer with no proprietary lock-ins. With Microsoft Fabric, you can empower everyone to unlock more value from data.</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5/16/2024 3:52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450959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100000"/>
              </a:lnSpc>
              <a:spcBef>
                <a:spcPts val="200"/>
              </a:spcBef>
              <a:spcAft>
                <a:spcPts val="0"/>
              </a:spcAft>
              <a:buClrTx/>
              <a:buSzPct val="90000"/>
              <a:buFont typeface="Wingdings" panose="05000000000000000000" pitchFamily="2" charset="2"/>
              <a:buNone/>
              <a:tabLst/>
              <a:defRPr/>
            </a:pPr>
            <a:r>
              <a:rPr kumimoji="0" lang="en-US" sz="1200" b="0" i="0" u="none" strike="noStrike" kern="1200" cap="none" spc="0" normalizeH="0" baseline="0" noProof="0">
                <a:ln>
                  <a:noFill/>
                </a:ln>
                <a:gradFill flip="none" rotWithShape="1">
                  <a:gsLst>
                    <a:gs pos="20000">
                      <a:srgbClr val="243A5E"/>
                    </a:gs>
                    <a:gs pos="100000">
                      <a:srgbClr val="0078D4"/>
                    </a:gs>
                  </a:gsLst>
                  <a:lin ang="2700000" scaled="1"/>
                  <a:tileRect/>
                </a:gradFill>
                <a:effectLst/>
                <a:uLnTx/>
                <a:uFillTx/>
                <a:latin typeface="Segoe UI Semibold"/>
                <a:ea typeface="+mn-ea"/>
                <a:cs typeface="Segoe UI" panose="020B0502040204020203" pitchFamily="34" charset="0"/>
              </a:rPr>
              <a:t>5x5 = 5 seconds to sign up</a:t>
            </a:r>
          </a:p>
          <a:p>
            <a:pPr marL="0" marR="0" lvl="0" indent="0" algn="l" defTabSz="932742" rtl="0" eaLnBrk="1" fontAlgn="auto" latinLnBrk="0" hangingPunct="1">
              <a:lnSpc>
                <a:spcPct val="100000"/>
              </a:lnSpc>
              <a:spcBef>
                <a:spcPts val="200"/>
              </a:spcBef>
              <a:spcAft>
                <a:spcPts val="0"/>
              </a:spcAft>
              <a:buClrTx/>
              <a:buSzPct val="90000"/>
              <a:buFont typeface="Wingdings" panose="05000000000000000000" pitchFamily="2" charset="2"/>
              <a:buNone/>
              <a:tabLst/>
              <a:defRPr/>
            </a:pPr>
            <a:r>
              <a:rPr lang="en-US" sz="1200">
                <a:gradFill flip="none" rotWithShape="1">
                  <a:gsLst>
                    <a:gs pos="20000">
                      <a:srgbClr val="243A5E"/>
                    </a:gs>
                    <a:gs pos="100000">
                      <a:srgbClr val="0078D4"/>
                    </a:gs>
                  </a:gsLst>
                  <a:lin ang="2700000" scaled="1"/>
                  <a:tileRect/>
                </a:gradFill>
                <a:latin typeface="Segoe UI Semibold"/>
              </a:rPr>
              <a:t>5 minutes to wow</a:t>
            </a:r>
            <a:endParaRPr kumimoji="0" lang="en-US" sz="1200" b="0" i="0" u="none" strike="noStrike" kern="1200" cap="none" spc="0" normalizeH="0" baseline="0" noProof="0">
              <a:ln>
                <a:noFill/>
              </a:ln>
              <a:gradFill flip="none" rotWithShape="1">
                <a:gsLst>
                  <a:gs pos="20000">
                    <a:srgbClr val="243A5E"/>
                  </a:gs>
                  <a:gs pos="100000">
                    <a:srgbClr val="0078D4"/>
                  </a:gs>
                </a:gsLst>
                <a:lin ang="2700000" scaled="1"/>
                <a:tileRect/>
              </a:gradFill>
              <a:effectLst/>
              <a:uLnTx/>
              <a:uFillTx/>
              <a:latin typeface="Segoe UI Semibold"/>
              <a:ea typeface="+mn-ea"/>
              <a:cs typeface="Segoe UI" panose="020B0502040204020203" pitchFamily="34" charset="0"/>
            </a:endParaRPr>
          </a:p>
          <a:p>
            <a:pPr algn="l"/>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5/16/2024 3:52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707302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err="1"/>
              <a:t>OneLake</a:t>
            </a:r>
            <a:r>
              <a:rPr lang="en-US"/>
              <a:t> is at the core of Fabric experience. </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a:t>You can think of </a:t>
            </a:r>
            <a:r>
              <a:rPr lang="en-US" err="1"/>
              <a:t>OneLake</a:t>
            </a:r>
            <a:r>
              <a:rPr lang="en-US"/>
              <a:t> as the OneDrive for Data.  This is a Software as a Service lake for your whole organization that allows you to access and store data in a single location, so that your Spark jobs can operate against a single source of truth and allow you to produce insight and analytics in a unified fashion.  This will also allow you to organize your data in an intuitive hierarchal namespace, and enable indexing for discovery using Microsoft Information Protection labels, lineage, and Personally Identifiable information scans to enforce governance and compliance on data stored in the </a:t>
            </a:r>
            <a:r>
              <a:rPr lang="en-US" err="1"/>
              <a:t>OneLake</a:t>
            </a:r>
            <a:r>
              <a:rPr lang="en-US"/>
              <a:t>.</a:t>
            </a:r>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5/16/2024 3:52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488678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Headshot">
    <p:bg>
      <p:bgPr>
        <a:solidFill>
          <a:srgbClr val="FEF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59835526"/>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_Agenda slide">
    <p:bg>
      <p:bgPr>
        <a:solidFill>
          <a:srgbClr val="FDFDFD"/>
        </a:solidFill>
        <a:effectLst/>
      </p:bgPr>
    </p:bg>
    <p:spTree>
      <p:nvGrpSpPr>
        <p:cNvPr id="1" name=""/>
        <p:cNvGrpSpPr/>
        <p:nvPr/>
      </p:nvGrpSpPr>
      <p:grpSpPr>
        <a:xfrm>
          <a:off x="0" y="0"/>
          <a:ext cx="0" cy="0"/>
          <a:chOff x="0" y="0"/>
          <a:chExt cx="0" cy="0"/>
        </a:xfrm>
      </p:grpSpPr>
      <p:pic>
        <p:nvPicPr>
          <p:cNvPr id="11" name="Picture 10" descr="Shape&#10;&#10;Description automatically generated">
            <a:extLst>
              <a:ext uri="{FF2B5EF4-FFF2-40B4-BE49-F238E27FC236}">
                <a16:creationId xmlns:a16="http://schemas.microsoft.com/office/drawing/2014/main" id="{CDB43AB4-7B8C-719C-BE05-5DF84B3CF2D1}"/>
              </a:ext>
            </a:extLst>
          </p:cNvPr>
          <p:cNvPicPr>
            <a:picLocks noChangeAspect="1"/>
          </p:cNvPicPr>
          <p:nvPr userDrawn="1"/>
        </p:nvPicPr>
        <p:blipFill rotWithShape="1">
          <a:blip r:embed="rId2"/>
          <a:srcRect l="7233" r="62340" b="691"/>
          <a:stretch/>
        </p:blipFill>
        <p:spPr>
          <a:xfrm rot="10800000">
            <a:off x="8933688" y="0"/>
            <a:ext cx="3258312" cy="6858000"/>
          </a:xfrm>
          <a:prstGeom prst="rect">
            <a:avLst/>
          </a:prstGeom>
        </p:spPr>
      </p:pic>
      <p:sp>
        <p:nvSpPr>
          <p:cNvPr id="20" name="Content Placeholder 96">
            <a:extLst>
              <a:ext uri="{FF2B5EF4-FFF2-40B4-BE49-F238E27FC236}">
                <a16:creationId xmlns:a16="http://schemas.microsoft.com/office/drawing/2014/main" id="{ADAB44E4-3C80-C67C-EF97-F8499CD2156F}"/>
              </a:ext>
            </a:extLst>
          </p:cNvPr>
          <p:cNvSpPr>
            <a:spLocks noGrp="1"/>
          </p:cNvSpPr>
          <p:nvPr>
            <p:ph sz="quarter" idx="21" hasCustomPrompt="1"/>
          </p:nvPr>
        </p:nvSpPr>
        <p:spPr>
          <a:xfrm>
            <a:off x="6276213" y="2052085"/>
            <a:ext cx="559039" cy="338554"/>
          </a:xfrm>
          <a:prstGeom prst="rect">
            <a:avLst/>
          </a:prstGeom>
        </p:spPr>
        <p:txBody>
          <a:bodyPr>
            <a:noAutofit/>
          </a:bodyPr>
          <a:lstStyle>
            <a:lvl1pPr marL="0" indent="0">
              <a:buNone/>
              <a:defRPr sz="2000" b="1" i="0">
                <a:latin typeface="Segoe UI Semibold" panose="020B0502040204020203" pitchFamily="34" charset="0"/>
                <a:cs typeface="Segoe UI Semibold" panose="020B0502040204020203" pitchFamily="34" charset="0"/>
              </a:defRPr>
            </a:lvl1pPr>
          </a:lstStyle>
          <a:p>
            <a:pPr lvl="0"/>
            <a:r>
              <a:rPr lang="en-US"/>
              <a:t>06</a:t>
            </a:r>
          </a:p>
        </p:txBody>
      </p:sp>
      <p:sp>
        <p:nvSpPr>
          <p:cNvPr id="22" name="Text Placeholder 102">
            <a:extLst>
              <a:ext uri="{FF2B5EF4-FFF2-40B4-BE49-F238E27FC236}">
                <a16:creationId xmlns:a16="http://schemas.microsoft.com/office/drawing/2014/main" id="{79BB9C92-3336-D58E-A2E3-AB3D76B935A0}"/>
              </a:ext>
            </a:extLst>
          </p:cNvPr>
          <p:cNvSpPr>
            <a:spLocks noGrp="1"/>
          </p:cNvSpPr>
          <p:nvPr>
            <p:ph type="body" sz="quarter" idx="22" hasCustomPrompt="1"/>
          </p:nvPr>
        </p:nvSpPr>
        <p:spPr>
          <a:xfrm>
            <a:off x="6276213" y="2480533"/>
            <a:ext cx="2258469" cy="491539"/>
          </a:xfrm>
          <a:prstGeom prst="rect">
            <a:avLst/>
          </a:prstGeom>
        </p:spPr>
        <p:txBody>
          <a:bodyPr>
            <a:normAutofit/>
          </a:bodyPr>
          <a:lstStyle>
            <a:lvl1pPr marL="0" indent="0">
              <a:buNone/>
              <a:defRPr sz="1400">
                <a:solidFill>
                  <a:schemeClr val="bg1">
                    <a:lumMod val="50000"/>
                  </a:schemeClr>
                </a:solidFill>
              </a:defRPr>
            </a:lvl1pPr>
          </a:lstStyle>
          <a:p>
            <a:pPr lvl="0"/>
            <a:r>
              <a:rPr lang="en-US"/>
              <a:t>Agenda item 6</a:t>
            </a:r>
          </a:p>
        </p:txBody>
      </p:sp>
      <p:sp>
        <p:nvSpPr>
          <p:cNvPr id="25" name="Text Placeholder 24">
            <a:extLst>
              <a:ext uri="{FF2B5EF4-FFF2-40B4-BE49-F238E27FC236}">
                <a16:creationId xmlns:a16="http://schemas.microsoft.com/office/drawing/2014/main" id="{B3C6EEC4-B06F-EDB8-6122-71F573B2A1D4}"/>
              </a:ext>
            </a:extLst>
          </p:cNvPr>
          <p:cNvSpPr>
            <a:spLocks noGrp="1"/>
          </p:cNvSpPr>
          <p:nvPr>
            <p:ph type="body" sz="quarter" idx="23" hasCustomPrompt="1"/>
          </p:nvPr>
        </p:nvSpPr>
        <p:spPr>
          <a:xfrm>
            <a:off x="635035" y="647231"/>
            <a:ext cx="1803365" cy="338554"/>
          </a:xfrm>
          <a:prstGeom prst="rect">
            <a:avLst/>
          </a:prstGeom>
        </p:spPr>
        <p:txBody>
          <a:bodyPr>
            <a:noAutofit/>
          </a:bodyPr>
          <a:lstStyle>
            <a:lvl1pPr marL="0" indent="0">
              <a:buNone/>
              <a:defRPr sz="3600" b="1" i="0">
                <a:solidFill>
                  <a:schemeClr val="tx1"/>
                </a:solidFill>
                <a:latin typeface="Segoe UI Semibold" panose="020B0502040204020203" pitchFamily="34" charset="0"/>
                <a:cs typeface="Segoe UI Semibold" panose="020B0502040204020203" pitchFamily="34" charset="0"/>
              </a:defRPr>
            </a:lvl1pPr>
          </a:lstStyle>
          <a:p>
            <a:pPr lvl="0"/>
            <a:r>
              <a:rPr lang="en-US"/>
              <a:t>Agenda</a:t>
            </a:r>
          </a:p>
        </p:txBody>
      </p:sp>
      <p:sp>
        <p:nvSpPr>
          <p:cNvPr id="12" name="Content Placeholder 11">
            <a:extLst>
              <a:ext uri="{FF2B5EF4-FFF2-40B4-BE49-F238E27FC236}">
                <a16:creationId xmlns:a16="http://schemas.microsoft.com/office/drawing/2014/main" id="{2EC32F9F-DA05-D8F0-9EF1-06A12FC8083E}"/>
              </a:ext>
            </a:extLst>
          </p:cNvPr>
          <p:cNvSpPr>
            <a:spLocks noGrp="1"/>
          </p:cNvSpPr>
          <p:nvPr>
            <p:ph sz="quarter" idx="24"/>
          </p:nvPr>
        </p:nvSpPr>
        <p:spPr>
          <a:xfrm>
            <a:off x="6338881" y="2422945"/>
            <a:ext cx="2286000" cy="9144"/>
          </a:xfrm>
          <a:prstGeom prst="rect">
            <a:avLst/>
          </a:prstGeom>
          <a:solidFill>
            <a:schemeClr val="accent1"/>
          </a:solidFill>
          <a:ln w="0">
            <a:noFill/>
          </a:ln>
        </p:spPr>
        <p:txBody>
          <a:bodyPr>
            <a:noAutofit/>
          </a:bodyPr>
          <a:lstStyle>
            <a:lvl1pPr marL="0" indent="0">
              <a:buNone/>
              <a:defRPr sz="100">
                <a:noFill/>
              </a:defRPr>
            </a:lvl1pPr>
          </a:lstStyle>
          <a:p>
            <a:pPr lvl="0"/>
            <a:endParaRPr lang="en-US"/>
          </a:p>
        </p:txBody>
      </p:sp>
      <p:sp>
        <p:nvSpPr>
          <p:cNvPr id="27" name="Content Placeholder 96">
            <a:extLst>
              <a:ext uri="{FF2B5EF4-FFF2-40B4-BE49-F238E27FC236}">
                <a16:creationId xmlns:a16="http://schemas.microsoft.com/office/drawing/2014/main" id="{78398FAE-4BD4-A49B-CD17-9D094754DF3C}"/>
              </a:ext>
            </a:extLst>
          </p:cNvPr>
          <p:cNvSpPr>
            <a:spLocks noGrp="1"/>
          </p:cNvSpPr>
          <p:nvPr>
            <p:ph sz="quarter" idx="25" hasCustomPrompt="1"/>
          </p:nvPr>
        </p:nvSpPr>
        <p:spPr>
          <a:xfrm>
            <a:off x="6273394" y="647231"/>
            <a:ext cx="559039" cy="338554"/>
          </a:xfrm>
          <a:prstGeom prst="rect">
            <a:avLst/>
          </a:prstGeom>
        </p:spPr>
        <p:txBody>
          <a:bodyPr>
            <a:noAutofit/>
          </a:bodyPr>
          <a:lstStyle>
            <a:lvl1pPr marL="0" indent="0">
              <a:buNone/>
              <a:defRPr sz="2000" b="1" i="0">
                <a:latin typeface="Segoe UI Semibold" panose="020B0502040204020203" pitchFamily="34" charset="0"/>
                <a:cs typeface="Segoe UI Semibold" panose="020B0502040204020203" pitchFamily="34" charset="0"/>
              </a:defRPr>
            </a:lvl1pPr>
          </a:lstStyle>
          <a:p>
            <a:pPr lvl="0"/>
            <a:r>
              <a:rPr lang="en-US"/>
              <a:t>05</a:t>
            </a:r>
          </a:p>
        </p:txBody>
      </p:sp>
      <p:sp>
        <p:nvSpPr>
          <p:cNvPr id="28" name="Text Placeholder 102">
            <a:extLst>
              <a:ext uri="{FF2B5EF4-FFF2-40B4-BE49-F238E27FC236}">
                <a16:creationId xmlns:a16="http://schemas.microsoft.com/office/drawing/2014/main" id="{01980AB6-0C20-DB72-917E-013E24F0B04A}"/>
              </a:ext>
            </a:extLst>
          </p:cNvPr>
          <p:cNvSpPr>
            <a:spLocks noGrp="1"/>
          </p:cNvSpPr>
          <p:nvPr>
            <p:ph type="body" sz="quarter" idx="26" hasCustomPrompt="1"/>
          </p:nvPr>
        </p:nvSpPr>
        <p:spPr>
          <a:xfrm>
            <a:off x="6273394" y="1075679"/>
            <a:ext cx="2258469" cy="491539"/>
          </a:xfrm>
          <a:prstGeom prst="rect">
            <a:avLst/>
          </a:prstGeom>
        </p:spPr>
        <p:txBody>
          <a:bodyPr>
            <a:normAutofit/>
          </a:bodyPr>
          <a:lstStyle>
            <a:lvl1pPr marL="0" indent="0">
              <a:buNone/>
              <a:defRPr sz="1400">
                <a:solidFill>
                  <a:schemeClr val="bg1">
                    <a:lumMod val="50000"/>
                  </a:schemeClr>
                </a:solidFill>
              </a:defRPr>
            </a:lvl1pPr>
          </a:lstStyle>
          <a:p>
            <a:pPr lvl="0"/>
            <a:r>
              <a:rPr lang="en-US"/>
              <a:t>Agenda item 5</a:t>
            </a:r>
          </a:p>
        </p:txBody>
      </p:sp>
      <p:sp>
        <p:nvSpPr>
          <p:cNvPr id="29" name="Content Placeholder 11">
            <a:extLst>
              <a:ext uri="{FF2B5EF4-FFF2-40B4-BE49-F238E27FC236}">
                <a16:creationId xmlns:a16="http://schemas.microsoft.com/office/drawing/2014/main" id="{8A342A92-251D-6829-C9EF-8C6E272FDFDA}"/>
              </a:ext>
            </a:extLst>
          </p:cNvPr>
          <p:cNvSpPr>
            <a:spLocks noGrp="1"/>
          </p:cNvSpPr>
          <p:nvPr>
            <p:ph sz="quarter" idx="27"/>
          </p:nvPr>
        </p:nvSpPr>
        <p:spPr>
          <a:xfrm>
            <a:off x="6336062" y="1018091"/>
            <a:ext cx="2286000" cy="9144"/>
          </a:xfrm>
          <a:prstGeom prst="rect">
            <a:avLst/>
          </a:prstGeom>
          <a:solidFill>
            <a:schemeClr val="accent1"/>
          </a:solidFill>
          <a:ln w="0">
            <a:noFill/>
          </a:ln>
        </p:spPr>
        <p:txBody>
          <a:bodyPr>
            <a:noAutofit/>
          </a:bodyPr>
          <a:lstStyle>
            <a:lvl1pPr marL="0" indent="0">
              <a:buNone/>
              <a:defRPr sz="100">
                <a:noFill/>
              </a:defRPr>
            </a:lvl1pPr>
          </a:lstStyle>
          <a:p>
            <a:pPr lvl="0"/>
            <a:endParaRPr lang="en-US"/>
          </a:p>
        </p:txBody>
      </p:sp>
      <p:sp>
        <p:nvSpPr>
          <p:cNvPr id="30" name="Content Placeholder 96">
            <a:extLst>
              <a:ext uri="{FF2B5EF4-FFF2-40B4-BE49-F238E27FC236}">
                <a16:creationId xmlns:a16="http://schemas.microsoft.com/office/drawing/2014/main" id="{B5CE9E84-43F2-579D-FB33-880D1BC920E4}"/>
              </a:ext>
            </a:extLst>
          </p:cNvPr>
          <p:cNvSpPr>
            <a:spLocks noGrp="1"/>
          </p:cNvSpPr>
          <p:nvPr>
            <p:ph sz="quarter" idx="28" hasCustomPrompt="1"/>
          </p:nvPr>
        </p:nvSpPr>
        <p:spPr>
          <a:xfrm>
            <a:off x="3267660" y="647231"/>
            <a:ext cx="559039" cy="338554"/>
          </a:xfrm>
          <a:prstGeom prst="rect">
            <a:avLst/>
          </a:prstGeom>
        </p:spPr>
        <p:txBody>
          <a:bodyPr>
            <a:noAutofit/>
          </a:bodyPr>
          <a:lstStyle>
            <a:lvl1pPr marL="0" indent="0">
              <a:buNone/>
              <a:defRPr sz="2000" b="1" i="0">
                <a:latin typeface="Segoe UI Semibold" panose="020B0502040204020203" pitchFamily="34" charset="0"/>
                <a:cs typeface="Segoe UI Semibold" panose="020B0502040204020203" pitchFamily="34" charset="0"/>
              </a:defRPr>
            </a:lvl1pPr>
          </a:lstStyle>
          <a:p>
            <a:pPr lvl="0"/>
            <a:r>
              <a:rPr lang="en-US"/>
              <a:t>01</a:t>
            </a:r>
          </a:p>
        </p:txBody>
      </p:sp>
      <p:sp>
        <p:nvSpPr>
          <p:cNvPr id="31" name="Text Placeholder 102">
            <a:extLst>
              <a:ext uri="{FF2B5EF4-FFF2-40B4-BE49-F238E27FC236}">
                <a16:creationId xmlns:a16="http://schemas.microsoft.com/office/drawing/2014/main" id="{160C76D9-6EF2-5178-36DB-F4A87DDB4019}"/>
              </a:ext>
            </a:extLst>
          </p:cNvPr>
          <p:cNvSpPr>
            <a:spLocks noGrp="1"/>
          </p:cNvSpPr>
          <p:nvPr>
            <p:ph type="body" sz="quarter" idx="29" hasCustomPrompt="1"/>
          </p:nvPr>
        </p:nvSpPr>
        <p:spPr>
          <a:xfrm>
            <a:off x="3267660" y="1075679"/>
            <a:ext cx="2258469" cy="491539"/>
          </a:xfrm>
          <a:prstGeom prst="rect">
            <a:avLst/>
          </a:prstGeom>
        </p:spPr>
        <p:txBody>
          <a:bodyPr>
            <a:normAutofit/>
          </a:bodyPr>
          <a:lstStyle>
            <a:lvl1pPr marL="0" indent="0">
              <a:buNone/>
              <a:defRPr sz="1400">
                <a:solidFill>
                  <a:schemeClr val="bg1">
                    <a:lumMod val="50000"/>
                  </a:schemeClr>
                </a:solidFill>
              </a:defRPr>
            </a:lvl1pPr>
          </a:lstStyle>
          <a:p>
            <a:pPr lvl="0"/>
            <a:r>
              <a:rPr lang="en-US"/>
              <a:t>Agenda item 1</a:t>
            </a:r>
          </a:p>
        </p:txBody>
      </p:sp>
      <p:sp>
        <p:nvSpPr>
          <p:cNvPr id="32" name="Content Placeholder 11">
            <a:extLst>
              <a:ext uri="{FF2B5EF4-FFF2-40B4-BE49-F238E27FC236}">
                <a16:creationId xmlns:a16="http://schemas.microsoft.com/office/drawing/2014/main" id="{F7B0C2AA-9D35-6437-0660-87323E3B1792}"/>
              </a:ext>
            </a:extLst>
          </p:cNvPr>
          <p:cNvSpPr>
            <a:spLocks noGrp="1"/>
          </p:cNvSpPr>
          <p:nvPr>
            <p:ph sz="quarter" idx="30"/>
          </p:nvPr>
        </p:nvSpPr>
        <p:spPr>
          <a:xfrm>
            <a:off x="3330328" y="1018091"/>
            <a:ext cx="2286000" cy="9144"/>
          </a:xfrm>
          <a:prstGeom prst="rect">
            <a:avLst/>
          </a:prstGeom>
          <a:solidFill>
            <a:schemeClr val="accent1"/>
          </a:solidFill>
          <a:ln w="0">
            <a:noFill/>
          </a:ln>
        </p:spPr>
        <p:txBody>
          <a:bodyPr>
            <a:noAutofit/>
          </a:bodyPr>
          <a:lstStyle>
            <a:lvl1pPr marL="0" indent="0">
              <a:buNone/>
              <a:defRPr sz="100">
                <a:noFill/>
              </a:defRPr>
            </a:lvl1pPr>
          </a:lstStyle>
          <a:p>
            <a:pPr lvl="0"/>
            <a:endParaRPr lang="en-US"/>
          </a:p>
        </p:txBody>
      </p:sp>
      <p:sp>
        <p:nvSpPr>
          <p:cNvPr id="33" name="Content Placeholder 96">
            <a:extLst>
              <a:ext uri="{FF2B5EF4-FFF2-40B4-BE49-F238E27FC236}">
                <a16:creationId xmlns:a16="http://schemas.microsoft.com/office/drawing/2014/main" id="{A89423B4-ACAB-A459-E4E9-CAEF8ECE48AD}"/>
              </a:ext>
            </a:extLst>
          </p:cNvPr>
          <p:cNvSpPr>
            <a:spLocks noGrp="1"/>
          </p:cNvSpPr>
          <p:nvPr>
            <p:ph sz="quarter" idx="31" hasCustomPrompt="1"/>
          </p:nvPr>
        </p:nvSpPr>
        <p:spPr>
          <a:xfrm>
            <a:off x="3267660" y="2052085"/>
            <a:ext cx="559039" cy="338554"/>
          </a:xfrm>
          <a:prstGeom prst="rect">
            <a:avLst/>
          </a:prstGeom>
        </p:spPr>
        <p:txBody>
          <a:bodyPr>
            <a:noAutofit/>
          </a:bodyPr>
          <a:lstStyle>
            <a:lvl1pPr marL="0" indent="0">
              <a:buNone/>
              <a:defRPr sz="2000" b="1" i="0">
                <a:latin typeface="Segoe UI Semibold" panose="020B0502040204020203" pitchFamily="34" charset="0"/>
                <a:cs typeface="Segoe UI Semibold" panose="020B0502040204020203" pitchFamily="34" charset="0"/>
              </a:defRPr>
            </a:lvl1pPr>
          </a:lstStyle>
          <a:p>
            <a:pPr lvl="0"/>
            <a:r>
              <a:rPr lang="en-US"/>
              <a:t>02</a:t>
            </a:r>
          </a:p>
        </p:txBody>
      </p:sp>
      <p:sp>
        <p:nvSpPr>
          <p:cNvPr id="34" name="Text Placeholder 102">
            <a:extLst>
              <a:ext uri="{FF2B5EF4-FFF2-40B4-BE49-F238E27FC236}">
                <a16:creationId xmlns:a16="http://schemas.microsoft.com/office/drawing/2014/main" id="{1B5FA551-AA32-51AC-CBCE-283E50DBDD83}"/>
              </a:ext>
            </a:extLst>
          </p:cNvPr>
          <p:cNvSpPr>
            <a:spLocks noGrp="1"/>
          </p:cNvSpPr>
          <p:nvPr>
            <p:ph type="body" sz="quarter" idx="32" hasCustomPrompt="1"/>
          </p:nvPr>
        </p:nvSpPr>
        <p:spPr>
          <a:xfrm>
            <a:off x="3267660" y="2480533"/>
            <a:ext cx="2258469" cy="491539"/>
          </a:xfrm>
          <a:prstGeom prst="rect">
            <a:avLst/>
          </a:prstGeom>
        </p:spPr>
        <p:txBody>
          <a:bodyPr>
            <a:normAutofit/>
          </a:bodyPr>
          <a:lstStyle>
            <a:lvl1pPr marL="0" indent="0">
              <a:buNone/>
              <a:defRPr sz="1400">
                <a:solidFill>
                  <a:schemeClr val="bg1">
                    <a:lumMod val="50000"/>
                  </a:schemeClr>
                </a:solidFill>
              </a:defRPr>
            </a:lvl1pPr>
          </a:lstStyle>
          <a:p>
            <a:pPr lvl="0"/>
            <a:r>
              <a:rPr lang="en-US"/>
              <a:t>Agenda item 6</a:t>
            </a:r>
          </a:p>
        </p:txBody>
      </p:sp>
      <p:sp>
        <p:nvSpPr>
          <p:cNvPr id="35" name="Content Placeholder 11">
            <a:extLst>
              <a:ext uri="{FF2B5EF4-FFF2-40B4-BE49-F238E27FC236}">
                <a16:creationId xmlns:a16="http://schemas.microsoft.com/office/drawing/2014/main" id="{0F84AE03-5499-1A27-0C79-E31A5C600FFA}"/>
              </a:ext>
            </a:extLst>
          </p:cNvPr>
          <p:cNvSpPr>
            <a:spLocks noGrp="1"/>
          </p:cNvSpPr>
          <p:nvPr>
            <p:ph sz="quarter" idx="33"/>
          </p:nvPr>
        </p:nvSpPr>
        <p:spPr>
          <a:xfrm>
            <a:off x="3330328" y="2422945"/>
            <a:ext cx="2286000" cy="9144"/>
          </a:xfrm>
          <a:prstGeom prst="rect">
            <a:avLst/>
          </a:prstGeom>
          <a:solidFill>
            <a:schemeClr val="accent1"/>
          </a:solidFill>
          <a:ln w="0">
            <a:noFill/>
          </a:ln>
        </p:spPr>
        <p:txBody>
          <a:bodyPr>
            <a:noAutofit/>
          </a:bodyPr>
          <a:lstStyle>
            <a:lvl1pPr marL="0" indent="0">
              <a:buNone/>
              <a:defRPr sz="100">
                <a:noFill/>
              </a:defRPr>
            </a:lvl1pPr>
          </a:lstStyle>
          <a:p>
            <a:pPr lvl="0"/>
            <a:endParaRPr lang="en-US"/>
          </a:p>
        </p:txBody>
      </p:sp>
      <p:sp>
        <p:nvSpPr>
          <p:cNvPr id="42" name="Content Placeholder 96">
            <a:extLst>
              <a:ext uri="{FF2B5EF4-FFF2-40B4-BE49-F238E27FC236}">
                <a16:creationId xmlns:a16="http://schemas.microsoft.com/office/drawing/2014/main" id="{9034F26E-F07A-2E20-5DE4-0991D5E69EFC}"/>
              </a:ext>
            </a:extLst>
          </p:cNvPr>
          <p:cNvSpPr>
            <a:spLocks noGrp="1"/>
          </p:cNvSpPr>
          <p:nvPr>
            <p:ph sz="quarter" idx="34" hasCustomPrompt="1"/>
          </p:nvPr>
        </p:nvSpPr>
        <p:spPr>
          <a:xfrm>
            <a:off x="3267660" y="3432102"/>
            <a:ext cx="559039" cy="338554"/>
          </a:xfrm>
          <a:prstGeom prst="rect">
            <a:avLst/>
          </a:prstGeom>
        </p:spPr>
        <p:txBody>
          <a:bodyPr>
            <a:noAutofit/>
          </a:bodyPr>
          <a:lstStyle>
            <a:lvl1pPr marL="0" indent="0">
              <a:buNone/>
              <a:defRPr sz="2000" b="1" i="0">
                <a:latin typeface="Segoe UI Semibold" panose="020B0502040204020203" pitchFamily="34" charset="0"/>
                <a:cs typeface="Segoe UI Semibold" panose="020B0502040204020203" pitchFamily="34" charset="0"/>
              </a:defRPr>
            </a:lvl1pPr>
          </a:lstStyle>
          <a:p>
            <a:pPr lvl="0"/>
            <a:r>
              <a:rPr lang="en-US"/>
              <a:t>03</a:t>
            </a:r>
          </a:p>
        </p:txBody>
      </p:sp>
      <p:sp>
        <p:nvSpPr>
          <p:cNvPr id="43" name="Text Placeholder 102">
            <a:extLst>
              <a:ext uri="{FF2B5EF4-FFF2-40B4-BE49-F238E27FC236}">
                <a16:creationId xmlns:a16="http://schemas.microsoft.com/office/drawing/2014/main" id="{5DD7AC03-A38A-3672-D6D5-8CAB420DE959}"/>
              </a:ext>
            </a:extLst>
          </p:cNvPr>
          <p:cNvSpPr>
            <a:spLocks noGrp="1"/>
          </p:cNvSpPr>
          <p:nvPr>
            <p:ph type="body" sz="quarter" idx="35" hasCustomPrompt="1"/>
          </p:nvPr>
        </p:nvSpPr>
        <p:spPr>
          <a:xfrm>
            <a:off x="3267660" y="3860550"/>
            <a:ext cx="2258469" cy="491539"/>
          </a:xfrm>
          <a:prstGeom prst="rect">
            <a:avLst/>
          </a:prstGeom>
        </p:spPr>
        <p:txBody>
          <a:bodyPr>
            <a:normAutofit/>
          </a:bodyPr>
          <a:lstStyle>
            <a:lvl1pPr marL="0" indent="0">
              <a:buNone/>
              <a:defRPr sz="1400">
                <a:solidFill>
                  <a:schemeClr val="bg1">
                    <a:lumMod val="50000"/>
                  </a:schemeClr>
                </a:solidFill>
              </a:defRPr>
            </a:lvl1pPr>
          </a:lstStyle>
          <a:p>
            <a:pPr lvl="0"/>
            <a:r>
              <a:rPr lang="en-US"/>
              <a:t>Agenda item 3</a:t>
            </a:r>
          </a:p>
        </p:txBody>
      </p:sp>
      <p:sp>
        <p:nvSpPr>
          <p:cNvPr id="44" name="Content Placeholder 11">
            <a:extLst>
              <a:ext uri="{FF2B5EF4-FFF2-40B4-BE49-F238E27FC236}">
                <a16:creationId xmlns:a16="http://schemas.microsoft.com/office/drawing/2014/main" id="{A8849203-D983-08BB-6923-223F4B93A337}"/>
              </a:ext>
            </a:extLst>
          </p:cNvPr>
          <p:cNvSpPr>
            <a:spLocks noGrp="1"/>
          </p:cNvSpPr>
          <p:nvPr>
            <p:ph sz="quarter" idx="36"/>
          </p:nvPr>
        </p:nvSpPr>
        <p:spPr>
          <a:xfrm>
            <a:off x="3330328" y="3802962"/>
            <a:ext cx="2286000" cy="9144"/>
          </a:xfrm>
          <a:prstGeom prst="rect">
            <a:avLst/>
          </a:prstGeom>
          <a:solidFill>
            <a:schemeClr val="accent1"/>
          </a:solidFill>
          <a:ln w="0">
            <a:noFill/>
          </a:ln>
        </p:spPr>
        <p:txBody>
          <a:bodyPr>
            <a:noAutofit/>
          </a:bodyPr>
          <a:lstStyle>
            <a:lvl1pPr marL="0" indent="0">
              <a:buNone/>
              <a:defRPr sz="100">
                <a:noFill/>
              </a:defRPr>
            </a:lvl1pPr>
          </a:lstStyle>
          <a:p>
            <a:pPr lvl="0"/>
            <a:endParaRPr lang="en-US"/>
          </a:p>
        </p:txBody>
      </p:sp>
      <p:sp>
        <p:nvSpPr>
          <p:cNvPr id="45" name="Content Placeholder 96">
            <a:extLst>
              <a:ext uri="{FF2B5EF4-FFF2-40B4-BE49-F238E27FC236}">
                <a16:creationId xmlns:a16="http://schemas.microsoft.com/office/drawing/2014/main" id="{E4982BD0-91D6-D4B2-6AD2-89E3D3301468}"/>
              </a:ext>
            </a:extLst>
          </p:cNvPr>
          <p:cNvSpPr>
            <a:spLocks noGrp="1"/>
          </p:cNvSpPr>
          <p:nvPr>
            <p:ph sz="quarter" idx="37" hasCustomPrompt="1"/>
          </p:nvPr>
        </p:nvSpPr>
        <p:spPr>
          <a:xfrm>
            <a:off x="3267660" y="4836956"/>
            <a:ext cx="559039" cy="338554"/>
          </a:xfrm>
          <a:prstGeom prst="rect">
            <a:avLst/>
          </a:prstGeom>
        </p:spPr>
        <p:txBody>
          <a:bodyPr>
            <a:noAutofit/>
          </a:bodyPr>
          <a:lstStyle>
            <a:lvl1pPr marL="0" indent="0">
              <a:buNone/>
              <a:defRPr sz="2000" b="1" i="0">
                <a:latin typeface="Segoe UI Semibold" panose="020B0502040204020203" pitchFamily="34" charset="0"/>
                <a:cs typeface="Segoe UI Semibold" panose="020B0502040204020203" pitchFamily="34" charset="0"/>
              </a:defRPr>
            </a:lvl1pPr>
          </a:lstStyle>
          <a:p>
            <a:pPr lvl="0"/>
            <a:r>
              <a:rPr lang="en-US"/>
              <a:t>04</a:t>
            </a:r>
          </a:p>
        </p:txBody>
      </p:sp>
      <p:sp>
        <p:nvSpPr>
          <p:cNvPr id="46" name="Text Placeholder 102">
            <a:extLst>
              <a:ext uri="{FF2B5EF4-FFF2-40B4-BE49-F238E27FC236}">
                <a16:creationId xmlns:a16="http://schemas.microsoft.com/office/drawing/2014/main" id="{C7134A6A-3C36-673F-2C0D-3C754F15D8BD}"/>
              </a:ext>
            </a:extLst>
          </p:cNvPr>
          <p:cNvSpPr>
            <a:spLocks noGrp="1"/>
          </p:cNvSpPr>
          <p:nvPr>
            <p:ph type="body" sz="quarter" idx="38" hasCustomPrompt="1"/>
          </p:nvPr>
        </p:nvSpPr>
        <p:spPr>
          <a:xfrm>
            <a:off x="3267660" y="5265404"/>
            <a:ext cx="2258469" cy="491539"/>
          </a:xfrm>
          <a:prstGeom prst="rect">
            <a:avLst/>
          </a:prstGeom>
        </p:spPr>
        <p:txBody>
          <a:bodyPr>
            <a:normAutofit/>
          </a:bodyPr>
          <a:lstStyle>
            <a:lvl1pPr marL="0" indent="0">
              <a:buNone/>
              <a:defRPr sz="1400">
                <a:solidFill>
                  <a:schemeClr val="bg1">
                    <a:lumMod val="50000"/>
                  </a:schemeClr>
                </a:solidFill>
              </a:defRPr>
            </a:lvl1pPr>
          </a:lstStyle>
          <a:p>
            <a:pPr lvl="0"/>
            <a:r>
              <a:rPr lang="en-US"/>
              <a:t>Agenda item 4</a:t>
            </a:r>
          </a:p>
        </p:txBody>
      </p:sp>
      <p:sp>
        <p:nvSpPr>
          <p:cNvPr id="47" name="Content Placeholder 11">
            <a:extLst>
              <a:ext uri="{FF2B5EF4-FFF2-40B4-BE49-F238E27FC236}">
                <a16:creationId xmlns:a16="http://schemas.microsoft.com/office/drawing/2014/main" id="{FBA24696-66EA-D1CE-2C39-C4F477808061}"/>
              </a:ext>
            </a:extLst>
          </p:cNvPr>
          <p:cNvSpPr>
            <a:spLocks noGrp="1"/>
          </p:cNvSpPr>
          <p:nvPr>
            <p:ph sz="quarter" idx="39"/>
          </p:nvPr>
        </p:nvSpPr>
        <p:spPr>
          <a:xfrm>
            <a:off x="3330328" y="5207816"/>
            <a:ext cx="2286000" cy="9144"/>
          </a:xfrm>
          <a:prstGeom prst="rect">
            <a:avLst/>
          </a:prstGeom>
          <a:solidFill>
            <a:schemeClr val="accent1"/>
          </a:solidFill>
          <a:ln w="0">
            <a:noFill/>
          </a:ln>
        </p:spPr>
        <p:txBody>
          <a:bodyPr>
            <a:noAutofit/>
          </a:bodyPr>
          <a:lstStyle>
            <a:lvl1pPr marL="0" indent="0">
              <a:buNone/>
              <a:defRPr sz="100">
                <a:noFill/>
              </a:defRPr>
            </a:lvl1pPr>
          </a:lstStyle>
          <a:p>
            <a:pPr lvl="0"/>
            <a:endParaRPr lang="en-US"/>
          </a:p>
        </p:txBody>
      </p:sp>
      <p:sp>
        <p:nvSpPr>
          <p:cNvPr id="51" name="Content Placeholder 96">
            <a:extLst>
              <a:ext uri="{FF2B5EF4-FFF2-40B4-BE49-F238E27FC236}">
                <a16:creationId xmlns:a16="http://schemas.microsoft.com/office/drawing/2014/main" id="{5501C2A1-8D94-B3D2-4EAF-3FF1C258AE1F}"/>
              </a:ext>
            </a:extLst>
          </p:cNvPr>
          <p:cNvSpPr>
            <a:spLocks noGrp="1"/>
          </p:cNvSpPr>
          <p:nvPr>
            <p:ph sz="quarter" idx="40" hasCustomPrompt="1"/>
          </p:nvPr>
        </p:nvSpPr>
        <p:spPr>
          <a:xfrm>
            <a:off x="6270575" y="3432102"/>
            <a:ext cx="559039" cy="338554"/>
          </a:xfrm>
          <a:prstGeom prst="rect">
            <a:avLst/>
          </a:prstGeom>
        </p:spPr>
        <p:txBody>
          <a:bodyPr>
            <a:noAutofit/>
          </a:bodyPr>
          <a:lstStyle>
            <a:lvl1pPr marL="0" indent="0">
              <a:buNone/>
              <a:defRPr sz="2000" b="1" i="0">
                <a:latin typeface="Segoe UI Semibold" panose="020B0502040204020203" pitchFamily="34" charset="0"/>
                <a:cs typeface="Segoe UI Semibold" panose="020B0502040204020203" pitchFamily="34" charset="0"/>
              </a:defRPr>
            </a:lvl1pPr>
          </a:lstStyle>
          <a:p>
            <a:pPr lvl="0"/>
            <a:r>
              <a:rPr lang="en-US"/>
              <a:t>07</a:t>
            </a:r>
          </a:p>
        </p:txBody>
      </p:sp>
      <p:sp>
        <p:nvSpPr>
          <p:cNvPr id="52" name="Text Placeholder 102">
            <a:extLst>
              <a:ext uri="{FF2B5EF4-FFF2-40B4-BE49-F238E27FC236}">
                <a16:creationId xmlns:a16="http://schemas.microsoft.com/office/drawing/2014/main" id="{1A7E364D-244B-1175-2641-CBB84A1FC874}"/>
              </a:ext>
            </a:extLst>
          </p:cNvPr>
          <p:cNvSpPr>
            <a:spLocks noGrp="1"/>
          </p:cNvSpPr>
          <p:nvPr>
            <p:ph type="body" sz="quarter" idx="41" hasCustomPrompt="1"/>
          </p:nvPr>
        </p:nvSpPr>
        <p:spPr>
          <a:xfrm>
            <a:off x="6270575" y="3860550"/>
            <a:ext cx="2258469" cy="491539"/>
          </a:xfrm>
          <a:prstGeom prst="rect">
            <a:avLst/>
          </a:prstGeom>
        </p:spPr>
        <p:txBody>
          <a:bodyPr>
            <a:normAutofit/>
          </a:bodyPr>
          <a:lstStyle>
            <a:lvl1pPr marL="0" indent="0">
              <a:buNone/>
              <a:defRPr sz="1400">
                <a:solidFill>
                  <a:schemeClr val="bg1">
                    <a:lumMod val="50000"/>
                  </a:schemeClr>
                </a:solidFill>
              </a:defRPr>
            </a:lvl1pPr>
          </a:lstStyle>
          <a:p>
            <a:pPr lvl="0"/>
            <a:r>
              <a:rPr lang="en-US"/>
              <a:t>Agenda item 7</a:t>
            </a:r>
          </a:p>
        </p:txBody>
      </p:sp>
      <p:sp>
        <p:nvSpPr>
          <p:cNvPr id="53" name="Content Placeholder 11">
            <a:extLst>
              <a:ext uri="{FF2B5EF4-FFF2-40B4-BE49-F238E27FC236}">
                <a16:creationId xmlns:a16="http://schemas.microsoft.com/office/drawing/2014/main" id="{B3BCD9ED-0597-534C-2DDB-31BE4D63BADB}"/>
              </a:ext>
            </a:extLst>
          </p:cNvPr>
          <p:cNvSpPr>
            <a:spLocks noGrp="1"/>
          </p:cNvSpPr>
          <p:nvPr>
            <p:ph sz="quarter" idx="42"/>
          </p:nvPr>
        </p:nvSpPr>
        <p:spPr>
          <a:xfrm>
            <a:off x="6333243" y="3802962"/>
            <a:ext cx="2286000" cy="9144"/>
          </a:xfrm>
          <a:prstGeom prst="rect">
            <a:avLst/>
          </a:prstGeom>
          <a:solidFill>
            <a:schemeClr val="accent1"/>
          </a:solidFill>
          <a:ln w="0">
            <a:noFill/>
          </a:ln>
        </p:spPr>
        <p:txBody>
          <a:bodyPr>
            <a:noAutofit/>
          </a:bodyPr>
          <a:lstStyle>
            <a:lvl1pPr marL="0" indent="0">
              <a:buNone/>
              <a:defRPr sz="100">
                <a:noFill/>
              </a:defRPr>
            </a:lvl1pPr>
          </a:lstStyle>
          <a:p>
            <a:pPr lvl="0"/>
            <a:endParaRPr lang="en-US"/>
          </a:p>
        </p:txBody>
      </p:sp>
    </p:spTree>
    <p:extLst>
      <p:ext uri="{BB962C8B-B14F-4D97-AF65-F5344CB8AC3E}">
        <p14:creationId xmlns:p14="http://schemas.microsoft.com/office/powerpoint/2010/main" val="37131490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3_Large Number Divider 1">
    <p:bg>
      <p:bgPr>
        <a:solidFill>
          <a:srgbClr val="F4F4F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6932415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Header Line 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tx1"/>
                </a:soli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2520801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Headshot &amp;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p:nvPr>
        </p:nvSpPr>
        <p:spPr>
          <a:xfrm>
            <a:off x="588263" y="585788"/>
            <a:ext cx="3182027" cy="3118624"/>
          </a:xfrm>
        </p:spPr>
        <p:txBody>
          <a:bodyPr anchor="t">
            <a:noAutofit/>
          </a:bodyPr>
          <a:lstStyle>
            <a:lvl1pPr>
              <a:defRPr>
                <a:solidFill>
                  <a:schemeClr val="bg2"/>
                </a:solidFill>
              </a:defRPr>
            </a:lvl1pPr>
          </a:lstStyle>
          <a:p>
            <a:endParaRPr lang="en-US"/>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9" name="Text Placeholder 4">
            <a:extLst>
              <a:ext uri="{FF2B5EF4-FFF2-40B4-BE49-F238E27FC236}">
                <a16:creationId xmlns:a16="http://schemas.microsoft.com/office/drawing/2014/main" id="{8F144F22-0BD6-9648-A319-DDB697CF396B}"/>
              </a:ext>
            </a:extLst>
          </p:cNvPr>
          <p:cNvSpPr>
            <a:spLocks noGrp="1"/>
          </p:cNvSpPr>
          <p:nvPr>
            <p:ph type="body" sz="quarter" idx="12" hasCustomPrompt="1"/>
          </p:nvPr>
        </p:nvSpPr>
        <p:spPr>
          <a:xfrm>
            <a:off x="8688289"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0" name="Text Placeholder 7">
            <a:extLst>
              <a:ext uri="{FF2B5EF4-FFF2-40B4-BE49-F238E27FC236}">
                <a16:creationId xmlns:a16="http://schemas.microsoft.com/office/drawing/2014/main" id="{5CF58F7B-2211-6646-985A-CAD949B1B5E7}"/>
              </a:ext>
            </a:extLst>
          </p:cNvPr>
          <p:cNvSpPr>
            <a:spLocks noGrp="1"/>
          </p:cNvSpPr>
          <p:nvPr>
            <p:ph type="body" sz="quarter" idx="13" hasCustomPrompt="1"/>
          </p:nvPr>
        </p:nvSpPr>
        <p:spPr>
          <a:xfrm>
            <a:off x="8688288"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1" name="Text Placeholder 4">
            <a:extLst>
              <a:ext uri="{FF2B5EF4-FFF2-40B4-BE49-F238E27FC236}">
                <a16:creationId xmlns:a16="http://schemas.microsoft.com/office/drawing/2014/main" id="{405EE505-078A-9D4D-AB44-E74DDB284FDF}"/>
              </a:ext>
            </a:extLst>
          </p:cNvPr>
          <p:cNvSpPr>
            <a:spLocks noGrp="1"/>
          </p:cNvSpPr>
          <p:nvPr>
            <p:ph type="body" sz="quarter" idx="14" hasCustomPrompt="1"/>
          </p:nvPr>
        </p:nvSpPr>
        <p:spPr>
          <a:xfrm>
            <a:off x="5524500"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2" name="Text Placeholder 7">
            <a:extLst>
              <a:ext uri="{FF2B5EF4-FFF2-40B4-BE49-F238E27FC236}">
                <a16:creationId xmlns:a16="http://schemas.microsoft.com/office/drawing/2014/main" id="{C8C6E084-6AAE-1F47-A359-962769636923}"/>
              </a:ext>
            </a:extLst>
          </p:cNvPr>
          <p:cNvSpPr>
            <a:spLocks noGrp="1"/>
          </p:cNvSpPr>
          <p:nvPr>
            <p:ph type="body" sz="quarter" idx="15" hasCustomPrompt="1"/>
          </p:nvPr>
        </p:nvSpPr>
        <p:spPr>
          <a:xfrm>
            <a:off x="5524499"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3" name="Text Placeholder 4">
            <a:extLst>
              <a:ext uri="{FF2B5EF4-FFF2-40B4-BE49-F238E27FC236}">
                <a16:creationId xmlns:a16="http://schemas.microsoft.com/office/drawing/2014/main" id="{1028C337-4BBC-0847-9E7B-072AA5006B67}"/>
              </a:ext>
            </a:extLst>
          </p:cNvPr>
          <p:cNvSpPr>
            <a:spLocks noGrp="1"/>
          </p:cNvSpPr>
          <p:nvPr>
            <p:ph type="body" sz="quarter" idx="16" hasCustomPrompt="1"/>
          </p:nvPr>
        </p:nvSpPr>
        <p:spPr>
          <a:xfrm>
            <a:off x="8688388"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4" name="Text Placeholder 7">
            <a:extLst>
              <a:ext uri="{FF2B5EF4-FFF2-40B4-BE49-F238E27FC236}">
                <a16:creationId xmlns:a16="http://schemas.microsoft.com/office/drawing/2014/main" id="{3CA908C0-CC26-994C-BCBB-16677F403D53}"/>
              </a:ext>
            </a:extLst>
          </p:cNvPr>
          <p:cNvSpPr>
            <a:spLocks noGrp="1"/>
          </p:cNvSpPr>
          <p:nvPr>
            <p:ph type="body" sz="quarter" idx="17" hasCustomPrompt="1"/>
          </p:nvPr>
        </p:nvSpPr>
        <p:spPr>
          <a:xfrm>
            <a:off x="8688387"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5" name="Text Placeholder 4">
            <a:extLst>
              <a:ext uri="{FF2B5EF4-FFF2-40B4-BE49-F238E27FC236}">
                <a16:creationId xmlns:a16="http://schemas.microsoft.com/office/drawing/2014/main" id="{2DF3FE50-082A-0948-BD94-1E474F8B6650}"/>
              </a:ext>
            </a:extLst>
          </p:cNvPr>
          <p:cNvSpPr>
            <a:spLocks noGrp="1"/>
          </p:cNvSpPr>
          <p:nvPr>
            <p:ph type="body" sz="quarter" idx="18" hasCustomPrompt="1"/>
          </p:nvPr>
        </p:nvSpPr>
        <p:spPr>
          <a:xfrm>
            <a:off x="5524599"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6" name="Text Placeholder 7">
            <a:extLst>
              <a:ext uri="{FF2B5EF4-FFF2-40B4-BE49-F238E27FC236}">
                <a16:creationId xmlns:a16="http://schemas.microsoft.com/office/drawing/2014/main" id="{51B46850-7DCD-C045-8688-B3173EA7128A}"/>
              </a:ext>
            </a:extLst>
          </p:cNvPr>
          <p:cNvSpPr>
            <a:spLocks noGrp="1"/>
          </p:cNvSpPr>
          <p:nvPr>
            <p:ph type="body" sz="quarter" idx="19" hasCustomPrompt="1"/>
          </p:nvPr>
        </p:nvSpPr>
        <p:spPr>
          <a:xfrm>
            <a:off x="5524598"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7" name="Text Placeholder 4">
            <a:extLst>
              <a:ext uri="{FF2B5EF4-FFF2-40B4-BE49-F238E27FC236}">
                <a16:creationId xmlns:a16="http://schemas.microsoft.com/office/drawing/2014/main" id="{2281B86D-86C4-EF4D-8E51-FA06DC5C129C}"/>
              </a:ext>
            </a:extLst>
          </p:cNvPr>
          <p:cNvSpPr>
            <a:spLocks noGrp="1"/>
          </p:cNvSpPr>
          <p:nvPr>
            <p:ph type="body" sz="quarter" idx="20" hasCustomPrompt="1"/>
          </p:nvPr>
        </p:nvSpPr>
        <p:spPr>
          <a:xfrm>
            <a:off x="8688388"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8" name="Text Placeholder 7">
            <a:extLst>
              <a:ext uri="{FF2B5EF4-FFF2-40B4-BE49-F238E27FC236}">
                <a16:creationId xmlns:a16="http://schemas.microsoft.com/office/drawing/2014/main" id="{CD7C6A60-8B27-F941-BE59-3393319E04A8}"/>
              </a:ext>
            </a:extLst>
          </p:cNvPr>
          <p:cNvSpPr>
            <a:spLocks noGrp="1"/>
          </p:cNvSpPr>
          <p:nvPr>
            <p:ph type="body" sz="quarter" idx="21" hasCustomPrompt="1"/>
          </p:nvPr>
        </p:nvSpPr>
        <p:spPr>
          <a:xfrm>
            <a:off x="8688387"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9" name="Text Placeholder 4">
            <a:extLst>
              <a:ext uri="{FF2B5EF4-FFF2-40B4-BE49-F238E27FC236}">
                <a16:creationId xmlns:a16="http://schemas.microsoft.com/office/drawing/2014/main" id="{65525191-F6B4-544C-B681-5D4D7614A715}"/>
              </a:ext>
            </a:extLst>
          </p:cNvPr>
          <p:cNvSpPr>
            <a:spLocks noGrp="1"/>
          </p:cNvSpPr>
          <p:nvPr>
            <p:ph type="body" sz="quarter" idx="22" hasCustomPrompt="1"/>
          </p:nvPr>
        </p:nvSpPr>
        <p:spPr>
          <a:xfrm>
            <a:off x="5524599"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40" name="Text Placeholder 7">
            <a:extLst>
              <a:ext uri="{FF2B5EF4-FFF2-40B4-BE49-F238E27FC236}">
                <a16:creationId xmlns:a16="http://schemas.microsoft.com/office/drawing/2014/main" id="{382BF458-E658-2448-A63F-544B4E757619}"/>
              </a:ext>
            </a:extLst>
          </p:cNvPr>
          <p:cNvSpPr>
            <a:spLocks noGrp="1"/>
          </p:cNvSpPr>
          <p:nvPr>
            <p:ph type="body" sz="quarter" idx="23" hasCustomPrompt="1"/>
          </p:nvPr>
        </p:nvSpPr>
        <p:spPr>
          <a:xfrm>
            <a:off x="5524598"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pic>
        <p:nvPicPr>
          <p:cNvPr id="7" name="Picture 6" descr="Background pattern&#10;&#10;Description automatically generated">
            <a:extLst>
              <a:ext uri="{FF2B5EF4-FFF2-40B4-BE49-F238E27FC236}">
                <a16:creationId xmlns:a16="http://schemas.microsoft.com/office/drawing/2014/main" id="{35F1A2FB-52C7-514B-29DB-A62250BC6596}"/>
              </a:ext>
            </a:extLst>
          </p:cNvPr>
          <p:cNvPicPr>
            <a:picLocks noChangeAspect="1"/>
          </p:cNvPicPr>
          <p:nvPr userDrawn="1"/>
        </p:nvPicPr>
        <p:blipFill>
          <a:blip r:embed="rId2">
            <a:alphaModFix amt="45000"/>
          </a:blip>
          <a:stretch>
            <a:fillRect/>
          </a:stretch>
        </p:blipFill>
        <p:spPr>
          <a:xfrm rot="10800000">
            <a:off x="0" y="518160"/>
            <a:ext cx="12192000" cy="6339840"/>
          </a:xfrm>
          <a:prstGeom prst="rect">
            <a:avLst/>
          </a:prstGeom>
        </p:spPr>
      </p:pic>
    </p:spTree>
    <p:extLst>
      <p:ext uri="{BB962C8B-B14F-4D97-AF65-F5344CB8AC3E}">
        <p14:creationId xmlns:p14="http://schemas.microsoft.com/office/powerpoint/2010/main" val="2254058193"/>
      </p:ext>
    </p:extLst>
  </p:cSld>
  <p:clrMapOvr>
    <a:masterClrMapping/>
  </p:clrMapOvr>
  <p:transition>
    <p:fade/>
  </p:transition>
  <p:extLst>
    <p:ext uri="{DCECCB84-F9BA-43D5-87BE-67443E8EF086}">
      <p15:sldGuideLst xmlns:p15="http://schemas.microsoft.com/office/powerpoint/2012/main">
        <p15:guide id="13" pos="2736">
          <p15:clr>
            <a:srgbClr val="5ACBF0"/>
          </p15:clr>
        </p15:guide>
        <p15:guide id="30" pos="2376">
          <p15:clr>
            <a:srgbClr val="5ACBF0"/>
          </p15:clr>
        </p15:guide>
        <p15:guide id="31" pos="3120">
          <p15:clr>
            <a:srgbClr val="5ACBF0"/>
          </p15:clr>
        </p15:guide>
        <p15:guide id="32" pos="5473">
          <p15:clr>
            <a:srgbClr val="FBAE40"/>
          </p15:clr>
        </p15:guide>
        <p15:guide id="33" pos="3480">
          <p15:clr>
            <a:srgbClr val="9FCC3B"/>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Empty">
    <p:bg>
      <p:bgPr>
        <a:solidFill>
          <a:schemeClr val="tx1"/>
        </a:solidFill>
        <a:effectLst/>
      </p:bgPr>
    </p:bg>
    <p:spTree>
      <p:nvGrpSpPr>
        <p:cNvPr id="1" name=""/>
        <p:cNvGrpSpPr/>
        <p:nvPr/>
      </p:nvGrpSpPr>
      <p:grpSpPr>
        <a:xfrm>
          <a:off x="0" y="0"/>
          <a:ext cx="0" cy="0"/>
          <a:chOff x="0" y="0"/>
          <a:chExt cx="0" cy="0"/>
        </a:xfrm>
      </p:grpSpPr>
      <p:pic>
        <p:nvPicPr>
          <p:cNvPr id="4" name="Picture 3" descr="Background pattern&#10;&#10;Description automatically generated">
            <a:extLst>
              <a:ext uri="{FF2B5EF4-FFF2-40B4-BE49-F238E27FC236}">
                <a16:creationId xmlns:a16="http://schemas.microsoft.com/office/drawing/2014/main" id="{1025EDE9-3B05-7230-5E33-33D3F2B4E520}"/>
              </a:ext>
            </a:extLst>
          </p:cNvPr>
          <p:cNvPicPr>
            <a:picLocks noChangeAspect="1"/>
          </p:cNvPicPr>
          <p:nvPr userDrawn="1"/>
        </p:nvPicPr>
        <p:blipFill>
          <a:blip r:embed="rId2">
            <a:alphaModFix amt="45000"/>
          </a:blip>
          <a:stretch>
            <a:fillRect/>
          </a:stretch>
        </p:blipFill>
        <p:spPr>
          <a:xfrm rot="10800000">
            <a:off x="0" y="518160"/>
            <a:ext cx="12192000" cy="6339840"/>
          </a:xfrm>
          <a:prstGeom prst="rect">
            <a:avLst/>
          </a:prstGeom>
        </p:spPr>
      </p:pic>
    </p:spTree>
    <p:extLst>
      <p:ext uri="{BB962C8B-B14F-4D97-AF65-F5344CB8AC3E}">
        <p14:creationId xmlns:p14="http://schemas.microsoft.com/office/powerpoint/2010/main" val="128568092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ubtitle Text">
    <p:spTree>
      <p:nvGrpSpPr>
        <p:cNvPr id="1" name=""/>
        <p:cNvGrpSpPr/>
        <p:nvPr/>
      </p:nvGrpSpPr>
      <p:grpSpPr>
        <a:xfrm>
          <a:off x="0" y="0"/>
          <a:ext cx="0" cy="0"/>
          <a:chOff x="0" y="0"/>
          <a:chExt cx="0" cy="0"/>
        </a:xfrm>
      </p:grpSpPr>
      <p:pic>
        <p:nvPicPr>
          <p:cNvPr id="3" name="Picture 2" descr="Background pattern&#10;&#10;Description automatically generated">
            <a:extLst>
              <a:ext uri="{FF2B5EF4-FFF2-40B4-BE49-F238E27FC236}">
                <a16:creationId xmlns:a16="http://schemas.microsoft.com/office/drawing/2014/main" id="{6D893611-BD85-480C-3307-88C22046EE14}"/>
              </a:ext>
            </a:extLst>
          </p:cNvPr>
          <p:cNvPicPr>
            <a:picLocks noChangeAspect="1"/>
          </p:cNvPicPr>
          <p:nvPr userDrawn="1"/>
        </p:nvPicPr>
        <p:blipFill>
          <a:blip r:embed="rId2">
            <a:alphaModFix amt="45000"/>
          </a:blip>
          <a:stretch>
            <a:fillRect/>
          </a:stretch>
        </p:blipFill>
        <p:spPr>
          <a:xfrm rot="10800000">
            <a:off x="0" y="518160"/>
            <a:ext cx="12192000" cy="6339840"/>
          </a:xfrm>
          <a:prstGeom prst="rect">
            <a:avLst/>
          </a:prstGeom>
        </p:spPr>
      </p:pic>
      <p:sp>
        <p:nvSpPr>
          <p:cNvPr id="2" name="Title 1">
            <a:extLst>
              <a:ext uri="{FF2B5EF4-FFF2-40B4-BE49-F238E27FC236}">
                <a16:creationId xmlns:a16="http://schemas.microsoft.com/office/drawing/2014/main" id="{9BE14B64-BED5-27DA-763A-C408D5CFAD91}"/>
              </a:ext>
            </a:extLst>
          </p:cNvPr>
          <p:cNvSpPr>
            <a:spLocks noGrp="1"/>
          </p:cNvSpPr>
          <p:nvPr>
            <p:ph type="title"/>
          </p:nvPr>
        </p:nvSpPr>
        <p:spPr>
          <a:xfrm>
            <a:off x="586740" y="518159"/>
            <a:ext cx="11018520" cy="553998"/>
          </a:xfrm>
        </p:spPr>
        <p:txBody>
          <a:bodyPr/>
          <a:lstStyle>
            <a:lvl1pPr algn="ctr">
              <a:defRPr/>
            </a:lvl1pPr>
          </a:lstStyle>
          <a:p>
            <a:r>
              <a:rPr lang="en-US"/>
              <a:t>Click to edit Master title style</a:t>
            </a:r>
            <a:endParaRPr lang="en-IE"/>
          </a:p>
        </p:txBody>
      </p:sp>
      <p:sp>
        <p:nvSpPr>
          <p:cNvPr id="4" name="TextBox 3">
            <a:extLst>
              <a:ext uri="{FF2B5EF4-FFF2-40B4-BE49-F238E27FC236}">
                <a16:creationId xmlns:a16="http://schemas.microsoft.com/office/drawing/2014/main" id="{70DA6618-077C-7030-6091-38630FB7657F}"/>
              </a:ext>
            </a:extLst>
          </p:cNvPr>
          <p:cNvSpPr txBox="1"/>
          <p:nvPr userDrawn="1"/>
        </p:nvSpPr>
        <p:spPr>
          <a:xfrm>
            <a:off x="582614" y="2729751"/>
            <a:ext cx="3230312"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000000"/>
                </a:solidFill>
                <a:effectLst/>
                <a:uLnTx/>
                <a:uFillTx/>
              </a:rPr>
              <a:t>Text</a:t>
            </a:r>
          </a:p>
        </p:txBody>
      </p:sp>
      <p:cxnSp>
        <p:nvCxnSpPr>
          <p:cNvPr id="6" name="Straight Connector 5">
            <a:extLst>
              <a:ext uri="{FF2B5EF4-FFF2-40B4-BE49-F238E27FC236}">
                <a16:creationId xmlns:a16="http://schemas.microsoft.com/office/drawing/2014/main" id="{587CACC7-307C-9E4A-0599-4A15D90046B9}"/>
              </a:ext>
            </a:extLst>
          </p:cNvPr>
          <p:cNvCxnSpPr>
            <a:cxnSpLocks/>
          </p:cNvCxnSpPr>
          <p:nvPr userDrawn="1"/>
        </p:nvCxnSpPr>
        <p:spPr>
          <a:xfrm>
            <a:off x="647929" y="2586044"/>
            <a:ext cx="3226253" cy="0"/>
          </a:xfrm>
          <a:prstGeom prst="line">
            <a:avLst/>
          </a:prstGeom>
          <a:noFill/>
          <a:ln w="9525" cap="flat" cmpd="sng" algn="ctr">
            <a:solidFill>
              <a:srgbClr val="FFFFFF">
                <a:lumMod val="85000"/>
              </a:srgbClr>
            </a:solidFill>
            <a:prstDash val="solid"/>
            <a:headEnd type="none" w="lg" len="med"/>
            <a:tailEnd type="none" w="lg" len="med"/>
          </a:ln>
          <a:effectLst/>
        </p:spPr>
      </p:cxnSp>
      <p:sp>
        <p:nvSpPr>
          <p:cNvPr id="5" name="TextBox 4">
            <a:extLst>
              <a:ext uri="{FF2B5EF4-FFF2-40B4-BE49-F238E27FC236}">
                <a16:creationId xmlns:a16="http://schemas.microsoft.com/office/drawing/2014/main" id="{20E72290-E585-5A05-D228-C616B642AB1C}"/>
              </a:ext>
            </a:extLst>
          </p:cNvPr>
          <p:cNvSpPr txBox="1"/>
          <p:nvPr userDrawn="1"/>
        </p:nvSpPr>
        <p:spPr>
          <a:xfrm>
            <a:off x="582614" y="1734451"/>
            <a:ext cx="3291568" cy="400110"/>
          </a:xfrm>
          <a:prstGeom prst="rect">
            <a:avLst/>
          </a:prstGeom>
          <a:noFill/>
        </p:spPr>
        <p:txBody>
          <a:bodyPr wrap="square" rtlCol="0">
            <a:spAutoFit/>
          </a:bodyPr>
          <a:lstStyle/>
          <a:p>
            <a:pPr defTabSz="914400">
              <a:defRPr/>
            </a:pPr>
            <a:r>
              <a:rPr lang="en-US" sz="2000" err="1">
                <a:solidFill>
                  <a:srgbClr val="0078D4"/>
                </a:solidFill>
                <a:latin typeface="Segoe UI Semibold"/>
              </a:rPr>
              <a:t>SubTitle</a:t>
            </a:r>
            <a:endParaRPr lang="en-US" sz="2000">
              <a:solidFill>
                <a:srgbClr val="0078D4"/>
              </a:solidFill>
              <a:latin typeface="Segoe UI Semibold"/>
            </a:endParaRPr>
          </a:p>
        </p:txBody>
      </p:sp>
    </p:spTree>
    <p:extLst>
      <p:ext uri="{BB962C8B-B14F-4D97-AF65-F5344CB8AC3E}">
        <p14:creationId xmlns:p14="http://schemas.microsoft.com/office/powerpoint/2010/main" val="391481146"/>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Video">
    <p:bg>
      <p:bgPr>
        <a:solidFill>
          <a:schemeClr val="tx1"/>
        </a:solidFill>
        <a:effectLst/>
      </p:bgPr>
    </p:bg>
    <p:spTree>
      <p:nvGrpSpPr>
        <p:cNvPr id="1" name=""/>
        <p:cNvGrpSpPr/>
        <p:nvPr/>
      </p:nvGrpSpPr>
      <p:grpSpPr>
        <a:xfrm>
          <a:off x="0" y="0"/>
          <a:ext cx="0" cy="0"/>
          <a:chOff x="0" y="0"/>
          <a:chExt cx="0" cy="0"/>
        </a:xfrm>
      </p:grpSpPr>
      <p:pic>
        <p:nvPicPr>
          <p:cNvPr id="4" name="Picture 3" descr="Background pattern&#10;&#10;Description automatically generated">
            <a:extLst>
              <a:ext uri="{FF2B5EF4-FFF2-40B4-BE49-F238E27FC236}">
                <a16:creationId xmlns:a16="http://schemas.microsoft.com/office/drawing/2014/main" id="{1025EDE9-3B05-7230-5E33-33D3F2B4E520}"/>
              </a:ext>
            </a:extLst>
          </p:cNvPr>
          <p:cNvPicPr>
            <a:picLocks noChangeAspect="1"/>
          </p:cNvPicPr>
          <p:nvPr userDrawn="1"/>
        </p:nvPicPr>
        <p:blipFill>
          <a:blip r:embed="rId2">
            <a:alphaModFix amt="45000"/>
          </a:blip>
          <a:stretch>
            <a:fillRect/>
          </a:stretch>
        </p:blipFill>
        <p:spPr>
          <a:xfrm rot="10800000">
            <a:off x="0" y="518160"/>
            <a:ext cx="12192000" cy="6339840"/>
          </a:xfrm>
          <a:prstGeom prst="rect">
            <a:avLst/>
          </a:prstGeom>
        </p:spPr>
      </p:pic>
      <p:sp>
        <p:nvSpPr>
          <p:cNvPr id="3" name="Media Placeholder 2">
            <a:extLst>
              <a:ext uri="{FF2B5EF4-FFF2-40B4-BE49-F238E27FC236}">
                <a16:creationId xmlns:a16="http://schemas.microsoft.com/office/drawing/2014/main" id="{DA1B8345-15BE-7B3E-6C43-E7C4C6CA82A4}"/>
              </a:ext>
            </a:extLst>
          </p:cNvPr>
          <p:cNvSpPr>
            <a:spLocks noGrp="1"/>
          </p:cNvSpPr>
          <p:nvPr>
            <p:ph type="media" sz="quarter" idx="10"/>
          </p:nvPr>
        </p:nvSpPr>
        <p:spPr>
          <a:xfrm>
            <a:off x="293687" y="292099"/>
            <a:ext cx="11604625" cy="6272214"/>
          </a:xfrm>
          <a:prstGeom prst="roundRect">
            <a:avLst>
              <a:gd name="adj" fmla="val 1853"/>
            </a:avLst>
          </a:prstGeom>
          <a:ln>
            <a:solidFill>
              <a:srgbClr val="D2D2D2"/>
            </a:solidFill>
          </a:ln>
          <a:effectLst>
            <a:outerShdw blurRad="50800" dist="38100" dir="2700000" algn="tl" rotWithShape="0">
              <a:prstClr val="black">
                <a:alpha val="40000"/>
              </a:prstClr>
            </a:outerShdw>
          </a:effectLst>
        </p:spPr>
        <p:txBody>
          <a:bodyPr/>
          <a:lstStyle/>
          <a:p>
            <a:endParaRPr lang="en-US"/>
          </a:p>
        </p:txBody>
      </p:sp>
    </p:spTree>
    <p:extLst>
      <p:ext uri="{BB962C8B-B14F-4D97-AF65-F5344CB8AC3E}">
        <p14:creationId xmlns:p14="http://schemas.microsoft.com/office/powerpoint/2010/main" val="411749152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ideo with title">
    <p:bg>
      <p:bgPr>
        <a:solidFill>
          <a:schemeClr val="tx1"/>
        </a:solidFill>
        <a:effectLst/>
      </p:bgPr>
    </p:bg>
    <p:spTree>
      <p:nvGrpSpPr>
        <p:cNvPr id="1" name=""/>
        <p:cNvGrpSpPr/>
        <p:nvPr/>
      </p:nvGrpSpPr>
      <p:grpSpPr>
        <a:xfrm>
          <a:off x="0" y="0"/>
          <a:ext cx="0" cy="0"/>
          <a:chOff x="0" y="0"/>
          <a:chExt cx="0" cy="0"/>
        </a:xfrm>
      </p:grpSpPr>
      <p:pic>
        <p:nvPicPr>
          <p:cNvPr id="4" name="Picture 3" descr="Background pattern&#10;&#10;Description automatically generated">
            <a:extLst>
              <a:ext uri="{FF2B5EF4-FFF2-40B4-BE49-F238E27FC236}">
                <a16:creationId xmlns:a16="http://schemas.microsoft.com/office/drawing/2014/main" id="{1025EDE9-3B05-7230-5E33-33D3F2B4E520}"/>
              </a:ext>
            </a:extLst>
          </p:cNvPr>
          <p:cNvPicPr>
            <a:picLocks noChangeAspect="1"/>
          </p:cNvPicPr>
          <p:nvPr userDrawn="1"/>
        </p:nvPicPr>
        <p:blipFill>
          <a:blip r:embed="rId2">
            <a:alphaModFix amt="45000"/>
          </a:blip>
          <a:stretch>
            <a:fillRect/>
          </a:stretch>
        </p:blipFill>
        <p:spPr>
          <a:xfrm rot="10800000">
            <a:off x="0" y="518160"/>
            <a:ext cx="12192000" cy="6339840"/>
          </a:xfrm>
          <a:prstGeom prst="rect">
            <a:avLst/>
          </a:prstGeom>
        </p:spPr>
      </p:pic>
      <p:sp>
        <p:nvSpPr>
          <p:cNvPr id="3" name="Media Placeholder 2">
            <a:extLst>
              <a:ext uri="{FF2B5EF4-FFF2-40B4-BE49-F238E27FC236}">
                <a16:creationId xmlns:a16="http://schemas.microsoft.com/office/drawing/2014/main" id="{DA1B8345-15BE-7B3E-6C43-E7C4C6CA82A4}"/>
              </a:ext>
            </a:extLst>
          </p:cNvPr>
          <p:cNvSpPr>
            <a:spLocks noGrp="1"/>
          </p:cNvSpPr>
          <p:nvPr>
            <p:ph type="media" sz="quarter" idx="10"/>
          </p:nvPr>
        </p:nvSpPr>
        <p:spPr>
          <a:xfrm>
            <a:off x="293687" y="1010265"/>
            <a:ext cx="11604625" cy="5554048"/>
          </a:xfrm>
          <a:prstGeom prst="roundRect">
            <a:avLst>
              <a:gd name="adj" fmla="val 1853"/>
            </a:avLst>
          </a:prstGeom>
          <a:ln>
            <a:solidFill>
              <a:srgbClr val="D2D2D2"/>
            </a:solidFill>
          </a:ln>
          <a:effectLst>
            <a:outerShdw blurRad="50800" dist="38100" dir="2700000" algn="tl" rotWithShape="0">
              <a:prstClr val="black">
                <a:alpha val="40000"/>
              </a:prstClr>
            </a:outerShdw>
          </a:effectLst>
        </p:spPr>
        <p:txBody>
          <a:bodyPr/>
          <a:lstStyle/>
          <a:p>
            <a:endParaRPr lang="en-US"/>
          </a:p>
        </p:txBody>
      </p:sp>
      <p:sp>
        <p:nvSpPr>
          <p:cNvPr id="5" name="Text Placeholder 4">
            <a:extLst>
              <a:ext uri="{FF2B5EF4-FFF2-40B4-BE49-F238E27FC236}">
                <a16:creationId xmlns:a16="http://schemas.microsoft.com/office/drawing/2014/main" id="{D74728CA-8266-227B-79FB-2A9DBB53165E}"/>
              </a:ext>
            </a:extLst>
          </p:cNvPr>
          <p:cNvSpPr>
            <a:spLocks noGrp="1"/>
          </p:cNvSpPr>
          <p:nvPr>
            <p:ph type="body" sz="quarter" idx="11"/>
          </p:nvPr>
        </p:nvSpPr>
        <p:spPr>
          <a:xfrm>
            <a:off x="293686" y="286673"/>
            <a:ext cx="11604625" cy="430887"/>
          </a:xfrm>
        </p:spPr>
        <p:txBody>
          <a:bodyPr/>
          <a:lstStyle>
            <a:lvl1pPr marL="0" indent="0" algn="ctr">
              <a:buNone/>
              <a:defRPr sz="2800">
                <a:latin typeface="+mj-lt"/>
              </a:defRPr>
            </a:lvl1pPr>
            <a:lvl2pPr algn="ctr">
              <a:defRPr sz="2000">
                <a:latin typeface="+mj-lt"/>
              </a:defRPr>
            </a:lvl2pPr>
            <a:lvl3pPr algn="ctr">
              <a:defRPr sz="1600">
                <a:latin typeface="+mj-lt"/>
              </a:defRPr>
            </a:lvl3pPr>
            <a:lvl4pPr algn="ctr">
              <a:defRPr sz="1400">
                <a:latin typeface="+mj-lt"/>
              </a:defRPr>
            </a:lvl4pPr>
            <a:lvl5pPr algn="ctr">
              <a:defRPr sz="1400">
                <a:latin typeface="+mj-lt"/>
              </a:defRPr>
            </a:lvl5pPr>
          </a:lstStyle>
          <a:p>
            <a:pPr lvl="0"/>
            <a:r>
              <a:rPr lang="en-US"/>
              <a:t>Click to edit Master text styles</a:t>
            </a:r>
          </a:p>
        </p:txBody>
      </p:sp>
    </p:spTree>
    <p:extLst>
      <p:ext uri="{BB962C8B-B14F-4D97-AF65-F5344CB8AC3E}">
        <p14:creationId xmlns:p14="http://schemas.microsoft.com/office/powerpoint/2010/main" val="95252392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creenshot with title">
    <p:bg>
      <p:bgPr>
        <a:solidFill>
          <a:schemeClr val="tx1"/>
        </a:solidFill>
        <a:effectLst/>
      </p:bgPr>
    </p:bg>
    <p:spTree>
      <p:nvGrpSpPr>
        <p:cNvPr id="1" name=""/>
        <p:cNvGrpSpPr/>
        <p:nvPr/>
      </p:nvGrpSpPr>
      <p:grpSpPr>
        <a:xfrm>
          <a:off x="0" y="0"/>
          <a:ext cx="0" cy="0"/>
          <a:chOff x="0" y="0"/>
          <a:chExt cx="0" cy="0"/>
        </a:xfrm>
      </p:grpSpPr>
      <p:pic>
        <p:nvPicPr>
          <p:cNvPr id="4" name="Picture 3" descr="Background pattern&#10;&#10;Description automatically generated">
            <a:extLst>
              <a:ext uri="{FF2B5EF4-FFF2-40B4-BE49-F238E27FC236}">
                <a16:creationId xmlns:a16="http://schemas.microsoft.com/office/drawing/2014/main" id="{1025EDE9-3B05-7230-5E33-33D3F2B4E520}"/>
              </a:ext>
            </a:extLst>
          </p:cNvPr>
          <p:cNvPicPr>
            <a:picLocks noChangeAspect="1"/>
          </p:cNvPicPr>
          <p:nvPr userDrawn="1"/>
        </p:nvPicPr>
        <p:blipFill>
          <a:blip r:embed="rId2">
            <a:alphaModFix amt="45000"/>
          </a:blip>
          <a:stretch>
            <a:fillRect/>
          </a:stretch>
        </p:blipFill>
        <p:spPr>
          <a:xfrm rot="10800000">
            <a:off x="0" y="518160"/>
            <a:ext cx="12192000" cy="6339840"/>
          </a:xfrm>
          <a:prstGeom prst="rect">
            <a:avLst/>
          </a:prstGeom>
        </p:spPr>
      </p:pic>
      <p:sp>
        <p:nvSpPr>
          <p:cNvPr id="5" name="Text Placeholder 4">
            <a:extLst>
              <a:ext uri="{FF2B5EF4-FFF2-40B4-BE49-F238E27FC236}">
                <a16:creationId xmlns:a16="http://schemas.microsoft.com/office/drawing/2014/main" id="{D74728CA-8266-227B-79FB-2A9DBB53165E}"/>
              </a:ext>
            </a:extLst>
          </p:cNvPr>
          <p:cNvSpPr>
            <a:spLocks noGrp="1"/>
          </p:cNvSpPr>
          <p:nvPr>
            <p:ph type="body" sz="quarter" idx="11"/>
          </p:nvPr>
        </p:nvSpPr>
        <p:spPr>
          <a:xfrm>
            <a:off x="293686" y="286673"/>
            <a:ext cx="11604625" cy="430887"/>
          </a:xfrm>
        </p:spPr>
        <p:txBody>
          <a:bodyPr/>
          <a:lstStyle>
            <a:lvl1pPr marL="0" indent="0" algn="ctr">
              <a:buNone/>
              <a:defRPr sz="2800">
                <a:latin typeface="+mj-lt"/>
              </a:defRPr>
            </a:lvl1pPr>
            <a:lvl2pPr algn="ctr">
              <a:defRPr sz="2000">
                <a:latin typeface="+mj-lt"/>
              </a:defRPr>
            </a:lvl2pPr>
            <a:lvl3pPr algn="ctr">
              <a:defRPr sz="1600">
                <a:latin typeface="+mj-lt"/>
              </a:defRPr>
            </a:lvl3pPr>
            <a:lvl4pPr algn="ctr">
              <a:defRPr sz="1400">
                <a:latin typeface="+mj-lt"/>
              </a:defRPr>
            </a:lvl4pPr>
            <a:lvl5pPr algn="ctr">
              <a:defRPr sz="1400">
                <a:latin typeface="+mj-lt"/>
              </a:defRPr>
            </a:lvl5pPr>
          </a:lstStyle>
          <a:p>
            <a:pPr lvl="0"/>
            <a:r>
              <a:rPr lang="en-US"/>
              <a:t>Click to edit Master text styles</a:t>
            </a:r>
          </a:p>
        </p:txBody>
      </p:sp>
      <p:sp>
        <p:nvSpPr>
          <p:cNvPr id="6" name="Picture Placeholder 5">
            <a:extLst>
              <a:ext uri="{FF2B5EF4-FFF2-40B4-BE49-F238E27FC236}">
                <a16:creationId xmlns:a16="http://schemas.microsoft.com/office/drawing/2014/main" id="{41755C41-B570-F939-9D61-4B4C162C2AA2}"/>
              </a:ext>
            </a:extLst>
          </p:cNvPr>
          <p:cNvSpPr>
            <a:spLocks noGrp="1"/>
          </p:cNvSpPr>
          <p:nvPr>
            <p:ph type="pic" sz="quarter" idx="12"/>
          </p:nvPr>
        </p:nvSpPr>
        <p:spPr>
          <a:xfrm>
            <a:off x="293688" y="860093"/>
            <a:ext cx="11604625" cy="5711234"/>
          </a:xfrm>
          <a:ln>
            <a:solidFill>
              <a:srgbClr val="D2D2D2"/>
            </a:solidFill>
          </a:ln>
          <a:effectLst>
            <a:outerShdw blurRad="50800" dist="38100" dir="2700000" algn="tl" rotWithShape="0">
              <a:prstClr val="black">
                <a:alpha val="40000"/>
              </a:prstClr>
            </a:outerShdw>
          </a:effectLst>
        </p:spPr>
        <p:txBody>
          <a:bodyPr vert="horz" wrap="square" lIns="0" tIns="0" rIns="0" bIns="0" rtlCol="0">
            <a:spAutoFit/>
          </a:bodyPr>
          <a:lstStyle>
            <a:lvl1pPr algn="ctr">
              <a:defRPr lang="en-US"/>
            </a:lvl1pPr>
          </a:lstStyle>
          <a:p>
            <a:pPr lvl="0"/>
            <a:endParaRPr lang="en-US"/>
          </a:p>
        </p:txBody>
      </p:sp>
    </p:spTree>
    <p:extLst>
      <p:ext uri="{BB962C8B-B14F-4D97-AF65-F5344CB8AC3E}">
        <p14:creationId xmlns:p14="http://schemas.microsoft.com/office/powerpoint/2010/main" val="235165960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End slide - logo">
    <p:bg>
      <p:bgPr>
        <a:solidFill>
          <a:srgbClr val="000000"/>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4048C3FC-34AD-17F7-0924-ACEE088E2A3B}"/>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r="31016"/>
          <a:stretch/>
        </p:blipFill>
        <p:spPr>
          <a:xfrm>
            <a:off x="4505891" y="3024187"/>
            <a:ext cx="3180218" cy="809625"/>
          </a:xfrm>
          <a:prstGeom prst="rect">
            <a:avLst/>
          </a:prstGeom>
        </p:spPr>
      </p:pic>
    </p:spTree>
    <p:extLst>
      <p:ext uri="{BB962C8B-B14F-4D97-AF65-F5344CB8AC3E}">
        <p14:creationId xmlns:p14="http://schemas.microsoft.com/office/powerpoint/2010/main" val="344428594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5EB526-8E01-CB66-B211-F0C3A0A6E17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53E90B2-09D8-C3A1-A114-2D20C6FEAA3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D778D81-9C43-C6BE-9CE7-D147C3808BFE}"/>
              </a:ext>
            </a:extLst>
          </p:cNvPr>
          <p:cNvSpPr>
            <a:spLocks noGrp="1"/>
          </p:cNvSpPr>
          <p:nvPr>
            <p:ph type="dt" sz="half" idx="10"/>
          </p:nvPr>
        </p:nvSpPr>
        <p:spPr/>
        <p:txBody>
          <a:bodyPr/>
          <a:lstStyle/>
          <a:p>
            <a:fld id="{E7886C13-79A7-4B70-9273-2128DE104E75}" type="datetimeFigureOut">
              <a:rPr lang="en-US" smtClean="0"/>
              <a:t>5/16/2024</a:t>
            </a:fld>
            <a:endParaRPr lang="en-US"/>
          </a:p>
        </p:txBody>
      </p:sp>
      <p:sp>
        <p:nvSpPr>
          <p:cNvPr id="5" name="Footer Placeholder 4">
            <a:extLst>
              <a:ext uri="{FF2B5EF4-FFF2-40B4-BE49-F238E27FC236}">
                <a16:creationId xmlns:a16="http://schemas.microsoft.com/office/drawing/2014/main" id="{FCB37810-186E-7B46-0B61-266AB2928FE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203D418-2CC5-D3A2-C308-8E76D1B43E5A}"/>
              </a:ext>
            </a:extLst>
          </p:cNvPr>
          <p:cNvSpPr>
            <a:spLocks noGrp="1"/>
          </p:cNvSpPr>
          <p:nvPr>
            <p:ph type="sldNum" sz="quarter" idx="12"/>
          </p:nvPr>
        </p:nvSpPr>
        <p:spPr/>
        <p:txBody>
          <a:bodyPr/>
          <a:lstStyle/>
          <a:p>
            <a:fld id="{EE0AB990-07BD-4568-A9F9-432A10659ACB}" type="slidenum">
              <a:rPr lang="en-US" smtClean="0"/>
              <a:t>‹#›</a:t>
            </a:fld>
            <a:endParaRPr lang="en-US"/>
          </a:p>
        </p:txBody>
      </p:sp>
    </p:spTree>
    <p:extLst>
      <p:ext uri="{BB962C8B-B14F-4D97-AF65-F5344CB8AC3E}">
        <p14:creationId xmlns:p14="http://schemas.microsoft.com/office/powerpoint/2010/main" val="1314556320"/>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2256">
          <p15:clr>
            <a:srgbClr val="FBAE40"/>
          </p15:clr>
        </p15:guide>
        <p15:guide id="3" pos="3840">
          <p15:clr>
            <a:srgbClr val="FBAE40"/>
          </p15:clr>
        </p15:guide>
        <p15:guide id="4" orient="horz" pos="3744">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18580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72" r:id="rId4"/>
    <p:sldLayoutId id="2147483664" r:id="rId5"/>
    <p:sldLayoutId id="2147483665" r:id="rId6"/>
    <p:sldLayoutId id="2147483666" r:id="rId7"/>
    <p:sldLayoutId id="2147483667" r:id="rId8"/>
    <p:sldLayoutId id="2147483668" r:id="rId9"/>
    <p:sldLayoutId id="2147483669" r:id="rId10"/>
    <p:sldLayoutId id="2147483671" r:id="rId11"/>
    <p:sldLayoutId id="2147483673" r:id="rId1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rgbClr val="117865"/>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rgbClr val="000000"/>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000000"/>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000000"/>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000000"/>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3600">
          <p15:clr>
            <a:srgbClr val="5ACBF0"/>
          </p15:clr>
        </p15:guide>
        <p15:guide id="32" pos="3840">
          <p15:clr>
            <a:srgbClr val="F26B43"/>
          </p15:clr>
        </p15:guide>
        <p15:guide id="33" orient="horz" pos="216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9.xml"/><Relationship Id="rId1" Type="http://schemas.openxmlformats.org/officeDocument/2006/relationships/themeOverride" Target="../theme/themeOverride1.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image" Target="../media/image46.png"/><Relationship Id="rId4" Type="http://schemas.openxmlformats.org/officeDocument/2006/relationships/image" Target="../media/image45.png"/></Relationships>
</file>

<file path=ppt/slides/_rels/slide1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8" Type="http://schemas.openxmlformats.org/officeDocument/2006/relationships/image" Target="../media/image55.svg"/><Relationship Id="rId13" Type="http://schemas.openxmlformats.org/officeDocument/2006/relationships/image" Target="../media/image59.svg"/><Relationship Id="rId18" Type="http://schemas.openxmlformats.org/officeDocument/2006/relationships/image" Target="../media/image64.jpeg"/><Relationship Id="rId3" Type="http://schemas.openxmlformats.org/officeDocument/2006/relationships/image" Target="../media/image50.png"/><Relationship Id="rId21" Type="http://schemas.openxmlformats.org/officeDocument/2006/relationships/image" Target="../media/image67.jpeg"/><Relationship Id="rId7" Type="http://schemas.openxmlformats.org/officeDocument/2006/relationships/image" Target="../media/image54.png"/><Relationship Id="rId12" Type="http://schemas.openxmlformats.org/officeDocument/2006/relationships/image" Target="../media/image58.png"/><Relationship Id="rId17" Type="http://schemas.openxmlformats.org/officeDocument/2006/relationships/image" Target="../media/image63.jpeg"/><Relationship Id="rId2" Type="http://schemas.openxmlformats.org/officeDocument/2006/relationships/notesSlide" Target="../notesSlides/notesSlide15.xml"/><Relationship Id="rId16" Type="http://schemas.openxmlformats.org/officeDocument/2006/relationships/image" Target="../media/image62.png"/><Relationship Id="rId20" Type="http://schemas.openxmlformats.org/officeDocument/2006/relationships/image" Target="../media/image66.jpeg"/><Relationship Id="rId1" Type="http://schemas.openxmlformats.org/officeDocument/2006/relationships/slideLayout" Target="../slideLayouts/slideLayout3.xml"/><Relationship Id="rId6" Type="http://schemas.openxmlformats.org/officeDocument/2006/relationships/image" Target="../media/image53.svg"/><Relationship Id="rId11" Type="http://schemas.openxmlformats.org/officeDocument/2006/relationships/image" Target="../media/image57.png"/><Relationship Id="rId5" Type="http://schemas.openxmlformats.org/officeDocument/2006/relationships/image" Target="../media/image52.png"/><Relationship Id="rId15" Type="http://schemas.openxmlformats.org/officeDocument/2006/relationships/image" Target="../media/image61.svg"/><Relationship Id="rId23" Type="http://schemas.openxmlformats.org/officeDocument/2006/relationships/image" Target="../media/image38.svg"/><Relationship Id="rId10" Type="http://schemas.openxmlformats.org/officeDocument/2006/relationships/image" Target="../media/image56.svg"/><Relationship Id="rId19" Type="http://schemas.openxmlformats.org/officeDocument/2006/relationships/image" Target="../media/image65.jpeg"/><Relationship Id="rId4" Type="http://schemas.openxmlformats.org/officeDocument/2006/relationships/image" Target="../media/image51.svg"/><Relationship Id="rId9" Type="http://schemas.openxmlformats.org/officeDocument/2006/relationships/image" Target="../media/image35.png"/><Relationship Id="rId14" Type="http://schemas.openxmlformats.org/officeDocument/2006/relationships/image" Target="../media/image60.png"/><Relationship Id="rId22" Type="http://schemas.openxmlformats.org/officeDocument/2006/relationships/image" Target="../media/image37.png"/></Relationships>
</file>

<file path=ppt/slides/_rels/slide1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hyperlink" Target="https://learn.microsoft.com/en-us/power-bi/enterprise/directlake-overview"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openxmlformats.org/officeDocument/2006/relationships/image" Target="../media/image72.png"/><Relationship Id="rId5" Type="http://schemas.openxmlformats.org/officeDocument/2006/relationships/hyperlink" Target="https://learn.microsoft.com/en-us/azure/cost-management-billing/reservations/fabric-capacity" TargetMode="External"/><Relationship Id="rId4" Type="http://schemas.openxmlformats.org/officeDocument/2006/relationships/hyperlink" Target="https://azure.microsoft.com/en-us/pricing/details/microsoft-fabric/" TargetMode="External"/></Relationships>
</file>

<file path=ppt/slides/_rels/slide23.xml.rels><?xml version="1.0" encoding="UTF-8" standalone="yes"?>
<Relationships xmlns="http://schemas.openxmlformats.org/package/2006/relationships"><Relationship Id="rId3" Type="http://schemas.openxmlformats.org/officeDocument/2006/relationships/hyperlink" Target="https://learn.microsoft.com/en-us/power-bi/enterprise/directlake-overview" TargetMode="External"/><Relationship Id="rId2" Type="http://schemas.openxmlformats.org/officeDocument/2006/relationships/notesSlide" Target="../notesSlides/notesSlide21.xml"/><Relationship Id="rId1" Type="http://schemas.openxmlformats.org/officeDocument/2006/relationships/slideLayout" Target="../slideLayouts/slideLayout3.xml"/><Relationship Id="rId5" Type="http://schemas.openxmlformats.org/officeDocument/2006/relationships/image" Target="../media/image73.png"/><Relationship Id="rId4" Type="http://schemas.openxmlformats.org/officeDocument/2006/relationships/hyperlink" Target="https://powerbi.microsoft.com/en-us/pricing/#pricing-details" TargetMode="External"/></Relationships>
</file>

<file path=ppt/slides/_rels/slide24.xml.rels><?xml version="1.0" encoding="UTF-8" standalone="yes"?>
<Relationships xmlns="http://schemas.openxmlformats.org/package/2006/relationships"><Relationship Id="rId3" Type="http://schemas.openxmlformats.org/officeDocument/2006/relationships/hyperlink" Target="https://learn.microsoft.com/en-us/fabric/get-started/directlake-overview#mm" TargetMode="External"/><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hyperlink" Target="https://learn.microsoft.com/en-us/power-bi/enterprise/directlake-overview#mm" TargetMode="External"/><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hyperlink" Target="https://go.microsoft.com/fwlink/?linkid=2219875" TargetMode="External"/><Relationship Id="rId2" Type="http://schemas.openxmlformats.org/officeDocument/2006/relationships/notesSlide" Target="../notesSlides/notesSlide24.xml"/><Relationship Id="rId1" Type="http://schemas.openxmlformats.org/officeDocument/2006/relationships/slideLayout" Target="../slideLayouts/slideLayout3.xml"/><Relationship Id="rId5" Type="http://schemas.openxmlformats.org/officeDocument/2006/relationships/image" Target="../media/image75.png"/><Relationship Id="rId4" Type="http://schemas.openxmlformats.org/officeDocument/2006/relationships/image" Target="../media/image74.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8" Type="http://schemas.openxmlformats.org/officeDocument/2006/relationships/hyperlink" Target="https://microsoft.github.io/fabricnotes/images/notes/04-lakehouse-vs-warehouse.png" TargetMode="External"/><Relationship Id="rId3" Type="http://schemas.openxmlformats.org/officeDocument/2006/relationships/image" Target="../media/image78.emf"/><Relationship Id="rId7" Type="http://schemas.openxmlformats.org/officeDocument/2006/relationships/image" Target="../media/image82.emf"/><Relationship Id="rId2" Type="http://schemas.openxmlformats.org/officeDocument/2006/relationships/notesSlide" Target="../notesSlides/notesSlide29.xml"/><Relationship Id="rId1" Type="http://schemas.openxmlformats.org/officeDocument/2006/relationships/slideLayout" Target="../slideLayouts/slideLayout3.xml"/><Relationship Id="rId6" Type="http://schemas.openxmlformats.org/officeDocument/2006/relationships/image" Target="../media/image81.emf"/><Relationship Id="rId5" Type="http://schemas.openxmlformats.org/officeDocument/2006/relationships/image" Target="../media/image80.emf"/><Relationship Id="rId10" Type="http://schemas.microsoft.com/office/2007/relationships/hdphoto" Target="../media/hdphoto1.wdp"/><Relationship Id="rId4" Type="http://schemas.openxmlformats.org/officeDocument/2006/relationships/image" Target="../media/image79.emf"/><Relationship Id="rId9" Type="http://schemas.openxmlformats.org/officeDocument/2006/relationships/image" Target="../media/image83.png"/></Relationships>
</file>

<file path=ppt/slides/_rels/slide32.xml.rels><?xml version="1.0" encoding="UTF-8" standalone="yes"?>
<Relationships xmlns="http://schemas.openxmlformats.org/package/2006/relationships"><Relationship Id="rId3" Type="http://schemas.openxmlformats.org/officeDocument/2006/relationships/image" Target="../media/image84.emf"/><Relationship Id="rId7" Type="http://schemas.openxmlformats.org/officeDocument/2006/relationships/image" Target="../media/image86.png"/><Relationship Id="rId2" Type="http://schemas.openxmlformats.org/officeDocument/2006/relationships/notesSlide" Target="../notesSlides/notesSlide30.xml"/><Relationship Id="rId1" Type="http://schemas.openxmlformats.org/officeDocument/2006/relationships/slideLayout" Target="../slideLayouts/slideLayout3.xml"/><Relationship Id="rId6" Type="http://schemas.openxmlformats.org/officeDocument/2006/relationships/image" Target="../media/image79.emf"/><Relationship Id="rId5" Type="http://schemas.openxmlformats.org/officeDocument/2006/relationships/image" Target="../media/image78.emf"/><Relationship Id="rId4" Type="http://schemas.openxmlformats.org/officeDocument/2006/relationships/image" Target="../media/image85.emf"/></Relationships>
</file>

<file path=ppt/slides/_rels/slide33.xml.rels><?xml version="1.0" encoding="UTF-8" standalone="yes"?>
<Relationships xmlns="http://schemas.openxmlformats.org/package/2006/relationships"><Relationship Id="rId3" Type="http://schemas.openxmlformats.org/officeDocument/2006/relationships/image" Target="../media/image84.emf"/><Relationship Id="rId7" Type="http://schemas.openxmlformats.org/officeDocument/2006/relationships/image" Target="../media/image86.png"/><Relationship Id="rId2" Type="http://schemas.openxmlformats.org/officeDocument/2006/relationships/notesSlide" Target="../notesSlides/notesSlide31.xml"/><Relationship Id="rId1" Type="http://schemas.openxmlformats.org/officeDocument/2006/relationships/slideLayout" Target="../slideLayouts/slideLayout3.xml"/><Relationship Id="rId6" Type="http://schemas.openxmlformats.org/officeDocument/2006/relationships/image" Target="../media/image80.emf"/><Relationship Id="rId5" Type="http://schemas.openxmlformats.org/officeDocument/2006/relationships/image" Target="../media/image85.emf"/><Relationship Id="rId4" Type="http://schemas.openxmlformats.org/officeDocument/2006/relationships/image" Target="../media/image87.emf"/></Relationships>
</file>

<file path=ppt/slides/_rels/slide34.xml.rels><?xml version="1.0" encoding="UTF-8" standalone="yes"?>
<Relationships xmlns="http://schemas.openxmlformats.org/package/2006/relationships"><Relationship Id="rId8" Type="http://schemas.openxmlformats.org/officeDocument/2006/relationships/image" Target="../media/image85.emf"/><Relationship Id="rId3" Type="http://schemas.openxmlformats.org/officeDocument/2006/relationships/image" Target="../media/image82.emf"/><Relationship Id="rId7" Type="http://schemas.openxmlformats.org/officeDocument/2006/relationships/image" Target="../media/image87.emf"/><Relationship Id="rId2" Type="http://schemas.openxmlformats.org/officeDocument/2006/relationships/notesSlide" Target="../notesSlides/notesSlide32.xml"/><Relationship Id="rId1" Type="http://schemas.openxmlformats.org/officeDocument/2006/relationships/slideLayout" Target="../slideLayouts/slideLayout3.xml"/><Relationship Id="rId6" Type="http://schemas.openxmlformats.org/officeDocument/2006/relationships/image" Target="../media/image81.emf"/><Relationship Id="rId5" Type="http://schemas.openxmlformats.org/officeDocument/2006/relationships/image" Target="../media/image84.emf"/><Relationship Id="rId10" Type="http://schemas.openxmlformats.org/officeDocument/2006/relationships/image" Target="../media/image88.emf"/><Relationship Id="rId4" Type="http://schemas.openxmlformats.org/officeDocument/2006/relationships/image" Target="../media/image80.emf"/><Relationship Id="rId9" Type="http://schemas.openxmlformats.org/officeDocument/2006/relationships/image" Target="../media/image86.png"/></Relationships>
</file>

<file path=ppt/slides/_rels/slide35.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82.emf"/><Relationship Id="rId7" Type="http://schemas.openxmlformats.org/officeDocument/2006/relationships/image" Target="../media/image81.emf"/><Relationship Id="rId2" Type="http://schemas.openxmlformats.org/officeDocument/2006/relationships/notesSlide" Target="../notesSlides/notesSlide33.xml"/><Relationship Id="rId1" Type="http://schemas.openxmlformats.org/officeDocument/2006/relationships/slideLayout" Target="../slideLayouts/slideLayout3.xml"/><Relationship Id="rId6" Type="http://schemas.openxmlformats.org/officeDocument/2006/relationships/image" Target="../media/image78.emf"/><Relationship Id="rId5" Type="http://schemas.openxmlformats.org/officeDocument/2006/relationships/image" Target="../media/image88.emf"/><Relationship Id="rId4" Type="http://schemas.openxmlformats.org/officeDocument/2006/relationships/image" Target="../media/image80.emf"/></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hyperlink" Target="https://aka.ms/FabricLicensing" TargetMode="External"/><Relationship Id="rId2" Type="http://schemas.openxmlformats.org/officeDocument/2006/relationships/notesSlide" Target="../notesSlides/notesSlide36.xml"/><Relationship Id="rId1" Type="http://schemas.openxmlformats.org/officeDocument/2006/relationships/slideLayout" Target="../slideLayouts/slideLayout3.xml"/><Relationship Id="rId4" Type="http://schemas.openxmlformats.org/officeDocument/2006/relationships/hyperlink" Target="https://aka.ms/FabricRoadmap" TargetMode="External"/></Relationships>
</file>

<file path=ppt/slides/_rels/slide39.xml.rels><?xml version="1.0" encoding="UTF-8" standalone="yes"?>
<Relationships xmlns="http://schemas.openxmlformats.org/package/2006/relationships"><Relationship Id="rId8" Type="http://schemas.openxmlformats.org/officeDocument/2006/relationships/image" Target="../media/image26.svg"/><Relationship Id="rId13" Type="http://schemas.openxmlformats.org/officeDocument/2006/relationships/image" Target="../media/image31.png"/><Relationship Id="rId18" Type="http://schemas.openxmlformats.org/officeDocument/2006/relationships/image" Target="../media/image36.svg"/><Relationship Id="rId3" Type="http://schemas.openxmlformats.org/officeDocument/2006/relationships/image" Target="../media/image21.png"/><Relationship Id="rId21" Type="http://schemas.openxmlformats.org/officeDocument/2006/relationships/image" Target="../media/image39.png"/><Relationship Id="rId7" Type="http://schemas.openxmlformats.org/officeDocument/2006/relationships/image" Target="../media/image25.png"/><Relationship Id="rId12" Type="http://schemas.openxmlformats.org/officeDocument/2006/relationships/image" Target="../media/image30.svg"/><Relationship Id="rId17" Type="http://schemas.openxmlformats.org/officeDocument/2006/relationships/image" Target="../media/image35.png"/><Relationship Id="rId2" Type="http://schemas.openxmlformats.org/officeDocument/2006/relationships/notesSlide" Target="../notesSlides/notesSlide37.xml"/><Relationship Id="rId16" Type="http://schemas.openxmlformats.org/officeDocument/2006/relationships/image" Target="../media/image34.svg"/><Relationship Id="rId20" Type="http://schemas.openxmlformats.org/officeDocument/2006/relationships/image" Target="../media/image38.svg"/><Relationship Id="rId1" Type="http://schemas.openxmlformats.org/officeDocument/2006/relationships/slideLayout" Target="../slideLayouts/slideLayout3.xml"/><Relationship Id="rId6" Type="http://schemas.openxmlformats.org/officeDocument/2006/relationships/image" Target="../media/image24.svg"/><Relationship Id="rId11" Type="http://schemas.openxmlformats.org/officeDocument/2006/relationships/image" Target="../media/image29.png"/><Relationship Id="rId5" Type="http://schemas.openxmlformats.org/officeDocument/2006/relationships/image" Target="../media/image23.png"/><Relationship Id="rId15" Type="http://schemas.openxmlformats.org/officeDocument/2006/relationships/image" Target="../media/image33.png"/><Relationship Id="rId10" Type="http://schemas.openxmlformats.org/officeDocument/2006/relationships/image" Target="../media/image28.svg"/><Relationship Id="rId19" Type="http://schemas.openxmlformats.org/officeDocument/2006/relationships/image" Target="../media/image37.png"/><Relationship Id="rId4" Type="http://schemas.openxmlformats.org/officeDocument/2006/relationships/image" Target="../media/image22.svg"/><Relationship Id="rId9" Type="http://schemas.openxmlformats.org/officeDocument/2006/relationships/image" Target="../media/image27.png"/><Relationship Id="rId14" Type="http://schemas.openxmlformats.org/officeDocument/2006/relationships/image" Target="../media/image32.svg"/><Relationship Id="rId22" Type="http://schemas.openxmlformats.org/officeDocument/2006/relationships/image" Target="../media/image40.svg"/></Relationships>
</file>

<file path=ppt/slides/_rels/slide4.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png"/><Relationship Id="rId3" Type="http://schemas.openxmlformats.org/officeDocument/2006/relationships/image" Target="../media/image9.emf"/><Relationship Id="rId7" Type="http://schemas.openxmlformats.org/officeDocument/2006/relationships/image" Target="../media/image13.svg"/><Relationship Id="rId12"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12.png"/><Relationship Id="rId11" Type="http://schemas.openxmlformats.org/officeDocument/2006/relationships/image" Target="../media/image17.svg"/><Relationship Id="rId5" Type="http://schemas.openxmlformats.org/officeDocument/2006/relationships/image" Target="../media/image11.sv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svg"/><Relationship Id="rId14" Type="http://schemas.openxmlformats.org/officeDocument/2006/relationships/image" Target="../media/image20.emf"/></Relationships>
</file>

<file path=ppt/slides/_rels/slide40.xml.rels><?xml version="1.0" encoding="UTF-8" standalone="yes"?>
<Relationships xmlns="http://schemas.openxmlformats.org/package/2006/relationships"><Relationship Id="rId3" Type="http://schemas.openxmlformats.org/officeDocument/2006/relationships/hyperlink" Target="https://learn.microsoft.com/en-us/fabric/data-activator/data-activator-introduction" TargetMode="External"/><Relationship Id="rId2" Type="http://schemas.openxmlformats.org/officeDocument/2006/relationships/notesSlide" Target="../notesSlides/notesSlide38.xml"/><Relationship Id="rId1" Type="http://schemas.openxmlformats.org/officeDocument/2006/relationships/slideLayout" Target="../slideLayouts/slideLayout3.xml"/><Relationship Id="rId4" Type="http://schemas.openxmlformats.org/officeDocument/2006/relationships/hyperlink" Target="https://learn.microsoft.com/en-us/azure/synapse-analytics/synapse-link/sql-synapse-link-overview" TargetMode="Externa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8" Type="http://schemas.openxmlformats.org/officeDocument/2006/relationships/image" Target="../media/image26.svg"/><Relationship Id="rId13" Type="http://schemas.openxmlformats.org/officeDocument/2006/relationships/image" Target="../media/image31.png"/><Relationship Id="rId18" Type="http://schemas.openxmlformats.org/officeDocument/2006/relationships/image" Target="../media/image36.svg"/><Relationship Id="rId3" Type="http://schemas.openxmlformats.org/officeDocument/2006/relationships/image" Target="../media/image21.png"/><Relationship Id="rId21" Type="http://schemas.openxmlformats.org/officeDocument/2006/relationships/image" Target="../media/image39.png"/><Relationship Id="rId7" Type="http://schemas.openxmlformats.org/officeDocument/2006/relationships/image" Target="../media/image25.png"/><Relationship Id="rId12" Type="http://schemas.openxmlformats.org/officeDocument/2006/relationships/image" Target="../media/image30.svg"/><Relationship Id="rId17" Type="http://schemas.openxmlformats.org/officeDocument/2006/relationships/image" Target="../media/image35.png"/><Relationship Id="rId2" Type="http://schemas.openxmlformats.org/officeDocument/2006/relationships/notesSlide" Target="../notesSlides/notesSlide5.xml"/><Relationship Id="rId16" Type="http://schemas.openxmlformats.org/officeDocument/2006/relationships/image" Target="../media/image34.svg"/><Relationship Id="rId20" Type="http://schemas.openxmlformats.org/officeDocument/2006/relationships/image" Target="../media/image38.svg"/><Relationship Id="rId1" Type="http://schemas.openxmlformats.org/officeDocument/2006/relationships/slideLayout" Target="../slideLayouts/slideLayout3.xml"/><Relationship Id="rId6" Type="http://schemas.openxmlformats.org/officeDocument/2006/relationships/image" Target="../media/image24.svg"/><Relationship Id="rId11" Type="http://schemas.openxmlformats.org/officeDocument/2006/relationships/image" Target="../media/image29.png"/><Relationship Id="rId24" Type="http://schemas.openxmlformats.org/officeDocument/2006/relationships/image" Target="../media/image42.svg"/><Relationship Id="rId5" Type="http://schemas.openxmlformats.org/officeDocument/2006/relationships/image" Target="../media/image23.png"/><Relationship Id="rId15" Type="http://schemas.openxmlformats.org/officeDocument/2006/relationships/image" Target="../media/image33.png"/><Relationship Id="rId23" Type="http://schemas.openxmlformats.org/officeDocument/2006/relationships/image" Target="../media/image41.png"/><Relationship Id="rId10" Type="http://schemas.openxmlformats.org/officeDocument/2006/relationships/image" Target="../media/image28.svg"/><Relationship Id="rId19" Type="http://schemas.openxmlformats.org/officeDocument/2006/relationships/image" Target="../media/image37.png"/><Relationship Id="rId4" Type="http://schemas.openxmlformats.org/officeDocument/2006/relationships/image" Target="../media/image22.svg"/><Relationship Id="rId9" Type="http://schemas.openxmlformats.org/officeDocument/2006/relationships/image" Target="../media/image27.png"/><Relationship Id="rId14" Type="http://schemas.openxmlformats.org/officeDocument/2006/relationships/image" Target="../media/image32.svg"/><Relationship Id="rId22" Type="http://schemas.openxmlformats.org/officeDocument/2006/relationships/image" Target="../media/image40.sv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049DBB29-B933-EE3E-082C-3F8D8D33B7B3}"/>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6" name="Text Box 1">
            <a:extLst>
              <a:ext uri="{FF2B5EF4-FFF2-40B4-BE49-F238E27FC236}">
                <a16:creationId xmlns:a16="http://schemas.microsoft.com/office/drawing/2014/main" id="{E2B3EC10-28A2-5250-5384-C2F7094C36F9}"/>
              </a:ext>
            </a:extLst>
          </p:cNvPr>
          <p:cNvSpPr txBox="1">
            <a:spLocks/>
          </p:cNvSpPr>
          <p:nvPr/>
        </p:nvSpPr>
        <p:spPr>
          <a:xfrm>
            <a:off x="586640" y="2868590"/>
            <a:ext cx="6461313" cy="782265"/>
          </a:xfrm>
          <a:prstGeom prst="rect">
            <a:avLst/>
          </a:prstGeom>
        </p:spPr>
        <p:txBody>
          <a:bodyPr rot="0" spcFirstLastPara="0" vertOverflow="overflow" horzOverflow="overflow" vert="horz" wrap="square" lIns="0" tIns="195580" rIns="0" bIns="0" numCol="1" spcCol="0" rtlCol="0" fromWordArt="0" anchor="t" anchorCtr="0" forceAA="0" compatLnSpc="1">
            <a:prstTxWarp prst="textNoShape">
              <a:avLst/>
            </a:prstTxWarp>
            <a:spAutoFit/>
          </a:bodyPr>
          <a:lstStyle/>
          <a:p>
            <a:pPr marL="0" marR="5080" lvl="0" indent="0" algn="l" defTabSz="914400" rtl="0" eaLnBrk="1" fontAlgn="auto" latinLnBrk="0" hangingPunct="1">
              <a:lnSpc>
                <a:spcPct val="100000"/>
              </a:lnSpc>
              <a:spcBef>
                <a:spcPts val="0"/>
              </a:spcBef>
              <a:spcAft>
                <a:spcPts val="0"/>
              </a:spcAft>
              <a:buClrTx/>
              <a:buSzTx/>
              <a:buFontTx/>
              <a:buNone/>
              <a:tabLst/>
              <a:defRPr/>
            </a:pPr>
            <a:r>
              <a:rPr kumimoji="0" lang="en-US" sz="3800" b="1" i="0" u="none" strike="noStrike" kern="1200" cap="none" spc="0" normalizeH="0" baseline="0" noProof="0">
                <a:ln>
                  <a:noFill/>
                </a:ln>
                <a:solidFill>
                  <a:srgbClr val="2E2F2E"/>
                </a:solidFill>
                <a:effectLst/>
                <a:uLnTx/>
                <a:uFillTx/>
                <a:latin typeface="Segoe UI Semibold" panose="020B0702040204020203" pitchFamily="34" charset="0"/>
                <a:ea typeface="+mn-ea"/>
                <a:cs typeface="Segoe UI Semibold" panose="020B0702040204020203" pitchFamily="34" charset="0"/>
              </a:rPr>
              <a:t>Introducing Microsoft Fabric</a:t>
            </a:r>
            <a:endParaRPr kumimoji="0" lang="en-US" sz="2200" b="0" i="0" u="none" strike="noStrike" kern="1200" cap="none" spc="0" normalizeH="0" baseline="0" noProof="0">
              <a:ln>
                <a:noFill/>
              </a:ln>
              <a:solidFill>
                <a:srgbClr val="1F937E"/>
              </a:solidFill>
              <a:effectLst/>
              <a:uLnTx/>
              <a:uFillTx/>
              <a:latin typeface="Segoe UI Light" panose="020B0502040204020203" pitchFamily="34" charset="0"/>
              <a:ea typeface="+mn-ea"/>
              <a:cs typeface="Segoe UI Light" panose="020B0502040204020203" pitchFamily="34" charset="0"/>
            </a:endParaRPr>
          </a:p>
        </p:txBody>
      </p:sp>
      <p:pic>
        <p:nvPicPr>
          <p:cNvPr id="3" name="Graphic 2">
            <a:extLst>
              <a:ext uri="{FF2B5EF4-FFF2-40B4-BE49-F238E27FC236}">
                <a16:creationId xmlns:a16="http://schemas.microsoft.com/office/drawing/2014/main" id="{C32B11BD-444A-539C-A8A3-B36B83C8C835}"/>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r="30345"/>
          <a:stretch/>
        </p:blipFill>
        <p:spPr>
          <a:xfrm>
            <a:off x="456081" y="454660"/>
            <a:ext cx="1403675" cy="353904"/>
          </a:xfrm>
          <a:prstGeom prst="rect">
            <a:avLst/>
          </a:prstGeom>
        </p:spPr>
      </p:pic>
    </p:spTree>
    <p:extLst>
      <p:ext uri="{BB962C8B-B14F-4D97-AF65-F5344CB8AC3E}">
        <p14:creationId xmlns:p14="http://schemas.microsoft.com/office/powerpoint/2010/main" val="2815990210"/>
      </p:ext>
    </p:extLst>
  </p:cSld>
  <p:clrMapOvr>
    <a:overrideClrMapping bg1="lt1" tx1="dk1" bg2="lt2" tx2="dk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48A6F539-F7AF-AD81-0DA7-FA22D29515D6}"/>
              </a:ext>
            </a:extLst>
          </p:cNvPr>
          <p:cNvGrpSpPr/>
          <p:nvPr/>
        </p:nvGrpSpPr>
        <p:grpSpPr>
          <a:xfrm>
            <a:off x="7866967" y="1808217"/>
            <a:ext cx="3543005" cy="4414031"/>
            <a:chOff x="8440921" y="1593047"/>
            <a:chExt cx="3543005" cy="4414031"/>
          </a:xfrm>
        </p:grpSpPr>
        <p:sp>
          <p:nvSpPr>
            <p:cNvPr id="3" name="TextBox 2">
              <a:extLst>
                <a:ext uri="{FF2B5EF4-FFF2-40B4-BE49-F238E27FC236}">
                  <a16:creationId xmlns:a16="http://schemas.microsoft.com/office/drawing/2014/main" id="{2D02E175-8E2A-4D3F-CC85-94317B87AC07}"/>
                </a:ext>
              </a:extLst>
            </p:cNvPr>
            <p:cNvSpPr txBox="1"/>
            <p:nvPr/>
          </p:nvSpPr>
          <p:spPr>
            <a:xfrm>
              <a:off x="8735096" y="2064451"/>
              <a:ext cx="3248830" cy="3872855"/>
            </a:xfrm>
            <a:prstGeom prst="rect">
              <a:avLst/>
            </a:prstGeom>
            <a:noFill/>
          </p:spPr>
          <p:txBody>
            <a:bodyPr wrap="square" lIns="0" rtlCol="0">
              <a:spAutoFit/>
            </a:bodyPr>
            <a:lstStyle/>
            <a:p>
              <a:pPr marL="0" marR="0" lvl="0" indent="0" defTabSz="914400" eaLnBrk="1" fontAlgn="auto" latinLnBrk="0" hangingPunct="1">
                <a:lnSpc>
                  <a:spcPct val="100000"/>
                </a:lnSpc>
                <a:spcBef>
                  <a:spcPts val="0"/>
                </a:spcBef>
                <a:spcAft>
                  <a:spcPts val="200"/>
                </a:spcAft>
                <a:buClrTx/>
                <a:buSzTx/>
                <a:buFontTx/>
                <a:buNone/>
                <a:tabLst/>
                <a:defRPr/>
              </a:pPr>
              <a:r>
                <a:rPr kumimoji="0" lang="en-US" sz="1600" b="0" i="0" u="none" strike="noStrike" kern="0" cap="none" spc="0" normalizeH="0" baseline="0" noProof="0">
                  <a:ln>
                    <a:noFill/>
                  </a:ln>
                  <a:solidFill>
                    <a:srgbClr val="000000"/>
                  </a:solidFill>
                  <a:effectLst/>
                  <a:uLnTx/>
                  <a:uFillTx/>
                </a:rPr>
                <a:t>Onboarding and trials</a:t>
              </a:r>
            </a:p>
            <a:p>
              <a:pPr marL="0" marR="0" lvl="0" indent="0" defTabSz="914400" eaLnBrk="1" fontAlgn="auto" latinLnBrk="0" hangingPunct="1">
                <a:lnSpc>
                  <a:spcPct val="100000"/>
                </a:lnSpc>
                <a:spcBef>
                  <a:spcPts val="0"/>
                </a:spcBef>
                <a:spcAft>
                  <a:spcPts val="200"/>
                </a:spcAft>
                <a:buClrTx/>
                <a:buSzTx/>
                <a:buFontTx/>
                <a:buNone/>
                <a:tabLst/>
                <a:defRPr/>
              </a:pPr>
              <a:r>
                <a:rPr kumimoji="0" lang="en-US" sz="1600" b="0" i="0" u="none" strike="noStrike" kern="0" cap="none" spc="0" normalizeH="0" baseline="0" noProof="0">
                  <a:ln>
                    <a:noFill/>
                  </a:ln>
                  <a:solidFill>
                    <a:srgbClr val="000000"/>
                  </a:solidFill>
                  <a:effectLst/>
                  <a:uLnTx/>
                  <a:uFillTx/>
                </a:rPr>
                <a:t>Sign-on</a:t>
              </a:r>
            </a:p>
            <a:p>
              <a:pPr marL="0" marR="0" lvl="0" indent="0" defTabSz="914400" eaLnBrk="1" fontAlgn="auto" latinLnBrk="0" hangingPunct="1">
                <a:lnSpc>
                  <a:spcPct val="100000"/>
                </a:lnSpc>
                <a:spcBef>
                  <a:spcPts val="0"/>
                </a:spcBef>
                <a:spcAft>
                  <a:spcPts val="200"/>
                </a:spcAft>
                <a:buClrTx/>
                <a:buSzTx/>
                <a:buFontTx/>
                <a:buNone/>
                <a:tabLst/>
                <a:defRPr/>
              </a:pPr>
              <a:r>
                <a:rPr kumimoji="0" lang="en-US" sz="1600" b="0" i="0" u="none" strike="noStrike" kern="0" cap="none" spc="0" normalizeH="0" baseline="0" noProof="0">
                  <a:ln>
                    <a:noFill/>
                  </a:ln>
                  <a:solidFill>
                    <a:srgbClr val="000000"/>
                  </a:solidFill>
                  <a:effectLst/>
                  <a:uLnTx/>
                  <a:uFillTx/>
                </a:rPr>
                <a:t>Navigation model</a:t>
              </a:r>
            </a:p>
            <a:p>
              <a:pPr marL="0" marR="0" lvl="0" indent="0" defTabSz="914400" eaLnBrk="1" fontAlgn="auto" latinLnBrk="0" hangingPunct="1">
                <a:lnSpc>
                  <a:spcPct val="100000"/>
                </a:lnSpc>
                <a:spcBef>
                  <a:spcPts val="0"/>
                </a:spcBef>
                <a:spcAft>
                  <a:spcPts val="200"/>
                </a:spcAft>
                <a:buClrTx/>
                <a:buSzTx/>
                <a:buFontTx/>
                <a:buNone/>
                <a:tabLst/>
                <a:defRPr/>
              </a:pPr>
              <a:r>
                <a:rPr kumimoji="0" lang="en-US" sz="1600" b="0" i="0" u="none" strike="noStrike" kern="0" cap="none" spc="0" normalizeH="0" baseline="0" noProof="0">
                  <a:ln>
                    <a:noFill/>
                  </a:ln>
                  <a:solidFill>
                    <a:srgbClr val="000000"/>
                  </a:solidFill>
                  <a:effectLst/>
                  <a:uLnTx/>
                  <a:uFillTx/>
                </a:rPr>
                <a:t>UX model</a:t>
              </a:r>
            </a:p>
            <a:p>
              <a:pPr marL="0" marR="0" lvl="0" indent="0" defTabSz="914400" eaLnBrk="1" fontAlgn="auto" latinLnBrk="0" hangingPunct="1">
                <a:lnSpc>
                  <a:spcPct val="100000"/>
                </a:lnSpc>
                <a:spcBef>
                  <a:spcPts val="0"/>
                </a:spcBef>
                <a:spcAft>
                  <a:spcPts val="200"/>
                </a:spcAft>
                <a:buClrTx/>
                <a:buSzTx/>
                <a:buFontTx/>
                <a:buNone/>
                <a:tabLst/>
                <a:defRPr/>
              </a:pPr>
              <a:r>
                <a:rPr kumimoji="0" lang="en-US" sz="1600" b="0" i="0" u="none" strike="noStrike" kern="0" cap="none" spc="0" normalizeH="0" baseline="0" noProof="0">
                  <a:ln>
                    <a:noFill/>
                  </a:ln>
                  <a:solidFill>
                    <a:srgbClr val="000000"/>
                  </a:solidFill>
                  <a:effectLst/>
                  <a:uLnTx/>
                  <a:uFillTx/>
                </a:rPr>
                <a:t>Workspace organization</a:t>
              </a:r>
            </a:p>
            <a:p>
              <a:pPr marL="0" marR="0" lvl="0" indent="0" defTabSz="914400" eaLnBrk="1" fontAlgn="auto" latinLnBrk="0" hangingPunct="1">
                <a:lnSpc>
                  <a:spcPct val="100000"/>
                </a:lnSpc>
                <a:spcBef>
                  <a:spcPts val="0"/>
                </a:spcBef>
                <a:spcAft>
                  <a:spcPts val="200"/>
                </a:spcAft>
                <a:buClrTx/>
                <a:buSzTx/>
                <a:buFontTx/>
                <a:buNone/>
                <a:tabLst/>
                <a:defRPr/>
              </a:pPr>
              <a:r>
                <a:rPr kumimoji="0" lang="en-US" sz="1600" b="0" i="0" u="none" strike="noStrike" kern="0" cap="none" spc="0" normalizeH="0" baseline="0" noProof="0">
                  <a:ln>
                    <a:noFill/>
                  </a:ln>
                  <a:solidFill>
                    <a:srgbClr val="000000"/>
                  </a:solidFill>
                  <a:effectLst/>
                  <a:uLnTx/>
                  <a:uFillTx/>
                </a:rPr>
                <a:t>Collaboration experience</a:t>
              </a:r>
            </a:p>
            <a:p>
              <a:pPr marL="0" marR="0" lvl="0" indent="0" defTabSz="914400" eaLnBrk="1" fontAlgn="auto" latinLnBrk="0" hangingPunct="1">
                <a:lnSpc>
                  <a:spcPct val="100000"/>
                </a:lnSpc>
                <a:spcBef>
                  <a:spcPts val="0"/>
                </a:spcBef>
                <a:spcAft>
                  <a:spcPts val="200"/>
                </a:spcAft>
                <a:buClrTx/>
                <a:buSzTx/>
                <a:buFontTx/>
                <a:buNone/>
                <a:tabLst/>
                <a:defRPr/>
              </a:pPr>
              <a:r>
                <a:rPr kumimoji="0" lang="en-US" sz="1600" b="0" i="0" u="none" strike="noStrike" kern="0" cap="none" spc="0" normalizeH="0" baseline="0" noProof="0">
                  <a:ln>
                    <a:noFill/>
                  </a:ln>
                  <a:solidFill>
                    <a:srgbClr val="000000"/>
                  </a:solidFill>
                  <a:effectLst/>
                  <a:uLnTx/>
                  <a:uFillTx/>
                </a:rPr>
                <a:t>Data Lake</a:t>
              </a:r>
            </a:p>
            <a:p>
              <a:pPr marL="0" marR="0" lvl="0" indent="0" defTabSz="914400" eaLnBrk="1" fontAlgn="auto" latinLnBrk="0" hangingPunct="1">
                <a:lnSpc>
                  <a:spcPct val="100000"/>
                </a:lnSpc>
                <a:spcBef>
                  <a:spcPts val="0"/>
                </a:spcBef>
                <a:spcAft>
                  <a:spcPts val="200"/>
                </a:spcAft>
                <a:buClrTx/>
                <a:buSzTx/>
                <a:buFontTx/>
                <a:buNone/>
                <a:tabLst/>
                <a:defRPr/>
              </a:pPr>
              <a:r>
                <a:rPr kumimoji="0" lang="en-US" sz="1600" b="0" i="0" u="none" strike="noStrike" kern="0" cap="none" spc="0" normalizeH="0" baseline="0" noProof="0">
                  <a:ln>
                    <a:noFill/>
                  </a:ln>
                  <a:solidFill>
                    <a:srgbClr val="000000"/>
                  </a:solidFill>
                  <a:effectLst/>
                  <a:uLnTx/>
                  <a:uFillTx/>
                </a:rPr>
                <a:t>Storage format</a:t>
              </a:r>
            </a:p>
            <a:p>
              <a:pPr marL="0" marR="0" lvl="0" indent="0" defTabSz="914400" eaLnBrk="1" fontAlgn="auto" latinLnBrk="0" hangingPunct="1">
                <a:lnSpc>
                  <a:spcPct val="100000"/>
                </a:lnSpc>
                <a:spcBef>
                  <a:spcPts val="0"/>
                </a:spcBef>
                <a:spcAft>
                  <a:spcPts val="200"/>
                </a:spcAft>
                <a:buClrTx/>
                <a:buSzTx/>
                <a:buFontTx/>
                <a:buNone/>
                <a:tabLst/>
                <a:defRPr/>
              </a:pPr>
              <a:r>
                <a:rPr kumimoji="0" lang="en-US" sz="1600" b="0" i="0" u="none" strike="noStrike" kern="0" cap="none" spc="0" normalizeH="0" baseline="0" noProof="0">
                  <a:ln>
                    <a:noFill/>
                  </a:ln>
                  <a:solidFill>
                    <a:srgbClr val="000000"/>
                  </a:solidFill>
                  <a:effectLst/>
                  <a:uLnTx/>
                  <a:uFillTx/>
                </a:rPr>
                <a:t>Data copy for all engines</a:t>
              </a:r>
            </a:p>
            <a:p>
              <a:pPr marL="0" marR="0" lvl="0" indent="0" defTabSz="914400" eaLnBrk="1" fontAlgn="auto" latinLnBrk="0" hangingPunct="1">
                <a:lnSpc>
                  <a:spcPct val="100000"/>
                </a:lnSpc>
                <a:spcBef>
                  <a:spcPts val="0"/>
                </a:spcBef>
                <a:spcAft>
                  <a:spcPts val="200"/>
                </a:spcAft>
                <a:buClrTx/>
                <a:buSzTx/>
                <a:buFontTx/>
                <a:buNone/>
                <a:tabLst/>
                <a:defRPr/>
              </a:pPr>
              <a:r>
                <a:rPr kumimoji="0" lang="en-US" sz="1600" b="0" i="0" u="none" strike="noStrike" kern="0" cap="none" spc="0" normalizeH="0" baseline="0" noProof="0">
                  <a:ln>
                    <a:noFill/>
                  </a:ln>
                  <a:solidFill>
                    <a:srgbClr val="000000"/>
                  </a:solidFill>
                  <a:effectLst/>
                  <a:uLnTx/>
                  <a:uFillTx/>
                </a:rPr>
                <a:t>Security model</a:t>
              </a:r>
            </a:p>
            <a:p>
              <a:pPr marL="0" marR="0" lvl="0" indent="0" defTabSz="914400" eaLnBrk="1" fontAlgn="auto" latinLnBrk="0" hangingPunct="1">
                <a:lnSpc>
                  <a:spcPct val="100000"/>
                </a:lnSpc>
                <a:spcBef>
                  <a:spcPts val="0"/>
                </a:spcBef>
                <a:spcAft>
                  <a:spcPts val="200"/>
                </a:spcAft>
                <a:buClrTx/>
                <a:buSzTx/>
                <a:buFontTx/>
                <a:buNone/>
                <a:tabLst/>
                <a:defRPr/>
              </a:pPr>
              <a:r>
                <a:rPr kumimoji="0" lang="en-US" sz="1600" b="0" i="0" u="none" strike="noStrike" kern="0" cap="none" spc="0" normalizeH="0" baseline="0" noProof="0">
                  <a:ln>
                    <a:noFill/>
                  </a:ln>
                  <a:solidFill>
                    <a:srgbClr val="000000"/>
                  </a:solidFill>
                  <a:effectLst/>
                  <a:uLnTx/>
                  <a:uFillTx/>
                </a:rPr>
                <a:t>CI/CD</a:t>
              </a:r>
            </a:p>
            <a:p>
              <a:pPr marL="0" marR="0" lvl="0" indent="0" defTabSz="914400" eaLnBrk="1" fontAlgn="auto" latinLnBrk="0" hangingPunct="1">
                <a:lnSpc>
                  <a:spcPct val="100000"/>
                </a:lnSpc>
                <a:spcBef>
                  <a:spcPts val="0"/>
                </a:spcBef>
                <a:spcAft>
                  <a:spcPts val="200"/>
                </a:spcAft>
                <a:buClrTx/>
                <a:buSzTx/>
                <a:buFontTx/>
                <a:buNone/>
                <a:tabLst/>
                <a:defRPr/>
              </a:pPr>
              <a:r>
                <a:rPr kumimoji="0" lang="en-US" sz="1600" b="0" i="0" u="none" strike="noStrike" kern="0" cap="none" spc="0" normalizeH="0" baseline="0" noProof="0">
                  <a:ln>
                    <a:noFill/>
                  </a:ln>
                  <a:solidFill>
                    <a:srgbClr val="000000"/>
                  </a:solidFill>
                  <a:effectLst/>
                  <a:uLnTx/>
                  <a:uFillTx/>
                </a:rPr>
                <a:t>Monitoring hub</a:t>
              </a:r>
            </a:p>
            <a:p>
              <a:pPr marL="0" marR="0" lvl="0" indent="0" defTabSz="914400" eaLnBrk="1" fontAlgn="auto" latinLnBrk="0" hangingPunct="1">
                <a:lnSpc>
                  <a:spcPct val="100000"/>
                </a:lnSpc>
                <a:spcBef>
                  <a:spcPts val="0"/>
                </a:spcBef>
                <a:spcAft>
                  <a:spcPts val="200"/>
                </a:spcAft>
                <a:buClrTx/>
                <a:buSzTx/>
                <a:buFontTx/>
                <a:buNone/>
                <a:tabLst/>
                <a:defRPr/>
              </a:pPr>
              <a:r>
                <a:rPr kumimoji="0" lang="en-US" sz="1600" b="0" i="0" u="none" strike="noStrike" kern="0" cap="none" spc="0" normalizeH="0" baseline="0" noProof="0">
                  <a:ln>
                    <a:noFill/>
                  </a:ln>
                  <a:solidFill>
                    <a:srgbClr val="000000"/>
                  </a:solidFill>
                  <a:effectLst/>
                  <a:uLnTx/>
                  <a:uFillTx/>
                </a:rPr>
                <a:t>Data Hub</a:t>
              </a:r>
            </a:p>
            <a:p>
              <a:pPr marL="0" marR="0" lvl="0" indent="0" defTabSz="914400" eaLnBrk="1" fontAlgn="auto" latinLnBrk="0" hangingPunct="1">
                <a:lnSpc>
                  <a:spcPct val="100000"/>
                </a:lnSpc>
                <a:spcBef>
                  <a:spcPts val="0"/>
                </a:spcBef>
                <a:spcAft>
                  <a:spcPts val="200"/>
                </a:spcAft>
                <a:buClrTx/>
                <a:buSzTx/>
                <a:buFontTx/>
                <a:buNone/>
                <a:tabLst/>
                <a:defRPr/>
              </a:pPr>
              <a:r>
                <a:rPr kumimoji="0" lang="en-US" sz="1600" b="0" i="0" u="none" strike="noStrike" kern="0" cap="none" spc="0" normalizeH="0" baseline="0" noProof="0">
                  <a:ln>
                    <a:noFill/>
                  </a:ln>
                  <a:solidFill>
                    <a:srgbClr val="000000"/>
                  </a:solidFill>
                  <a:effectLst/>
                  <a:uLnTx/>
                  <a:uFillTx/>
                </a:rPr>
                <a:t>Governance &amp; compliance</a:t>
              </a:r>
            </a:p>
          </p:txBody>
        </p:sp>
        <p:sp>
          <p:nvSpPr>
            <p:cNvPr id="4" name="!!Line2">
              <a:extLst>
                <a:ext uri="{FF2B5EF4-FFF2-40B4-BE49-F238E27FC236}">
                  <a16:creationId xmlns:a16="http://schemas.microsoft.com/office/drawing/2014/main" id="{D7E8841A-EFFB-510E-DC57-CCB05923467A}"/>
                </a:ext>
              </a:extLst>
            </p:cNvPr>
            <p:cNvSpPr/>
            <p:nvPr/>
          </p:nvSpPr>
          <p:spPr bwMode="auto">
            <a:xfrm>
              <a:off x="8440921" y="1593047"/>
              <a:ext cx="959304" cy="4414031"/>
            </a:xfrm>
            <a:prstGeom prst="roundRect">
              <a:avLst>
                <a:gd name="adj" fmla="val 8336"/>
              </a:avLst>
            </a:prstGeom>
            <a:noFill/>
            <a:ln w="6350" cap="flat" cmpd="sng" algn="ctr">
              <a:gradFill flip="none" rotWithShape="1">
                <a:gsLst>
                  <a:gs pos="0">
                    <a:srgbClr val="0078D4"/>
                  </a:gs>
                  <a:gs pos="100000">
                    <a:srgbClr val="FFFFFF">
                      <a:alpha val="0"/>
                    </a:srgbClr>
                  </a:gs>
                  <a:gs pos="26000">
                    <a:srgbClr val="FFFFFF">
                      <a:alpha val="0"/>
                    </a:srgbClr>
                  </a:gs>
                </a:gsLst>
                <a:lin ang="0" scaled="1"/>
                <a:tileRect/>
              </a:gra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 name="TextBox 4">
              <a:extLst>
                <a:ext uri="{FF2B5EF4-FFF2-40B4-BE49-F238E27FC236}">
                  <a16:creationId xmlns:a16="http://schemas.microsoft.com/office/drawing/2014/main" id="{1A321073-4C01-2D7E-71C7-5956C42BFAE8}"/>
                </a:ext>
              </a:extLst>
            </p:cNvPr>
            <p:cNvSpPr txBox="1"/>
            <p:nvPr/>
          </p:nvSpPr>
          <p:spPr>
            <a:xfrm>
              <a:off x="8735096" y="1698428"/>
              <a:ext cx="1048932" cy="307777"/>
            </a:xfrm>
            <a:prstGeom prst="rect">
              <a:avLst/>
            </a:prstGeom>
            <a:noFill/>
          </p:spPr>
          <p:txBody>
            <a:bodyPr wrap="none" lIns="36000" tIns="0" rIns="36000" bIns="0" rtlCol="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a:ln>
                    <a:noFill/>
                  </a:ln>
                  <a:solidFill>
                    <a:srgbClr val="0078D4"/>
                  </a:solidFill>
                  <a:effectLst/>
                  <a:uLnTx/>
                  <a:uFillTx/>
                </a:rPr>
                <a:t>Single…</a:t>
              </a:r>
            </a:p>
          </p:txBody>
        </p:sp>
      </p:grpSp>
      <p:grpSp>
        <p:nvGrpSpPr>
          <p:cNvPr id="6" name="Group 5">
            <a:extLst>
              <a:ext uri="{FF2B5EF4-FFF2-40B4-BE49-F238E27FC236}">
                <a16:creationId xmlns:a16="http://schemas.microsoft.com/office/drawing/2014/main" id="{46712317-B02D-4C18-2DC8-5EA3043FF201}"/>
              </a:ext>
            </a:extLst>
          </p:cNvPr>
          <p:cNvGrpSpPr/>
          <p:nvPr/>
        </p:nvGrpSpPr>
        <p:grpSpPr>
          <a:xfrm>
            <a:off x="584200" y="1881188"/>
            <a:ext cx="6702754" cy="4184564"/>
            <a:chOff x="584200" y="1881188"/>
            <a:chExt cx="6702754" cy="4184564"/>
          </a:xfrm>
        </p:grpSpPr>
        <p:sp>
          <p:nvSpPr>
            <p:cNvPr id="7" name="Rounded Rectangle 25">
              <a:extLst>
                <a:ext uri="{FF2B5EF4-FFF2-40B4-BE49-F238E27FC236}">
                  <a16:creationId xmlns:a16="http://schemas.microsoft.com/office/drawing/2014/main" id="{1345DD83-5A65-0A84-4FCA-6DD6DF209A9A}"/>
                </a:ext>
              </a:extLst>
            </p:cNvPr>
            <p:cNvSpPr/>
            <p:nvPr/>
          </p:nvSpPr>
          <p:spPr bwMode="auto">
            <a:xfrm>
              <a:off x="584200" y="1881188"/>
              <a:ext cx="6702754" cy="4184564"/>
            </a:xfrm>
            <a:prstGeom prst="roundRect">
              <a:avLst>
                <a:gd name="adj" fmla="val 3641"/>
              </a:avLst>
            </a:prstGeom>
            <a:solidFill>
              <a:srgbClr val="FFFFFF"/>
            </a:solidFill>
            <a:ln w="9525" cap="flat" cmpd="sng" algn="ctr">
              <a:noFill/>
              <a:prstDash val="solid"/>
              <a:headEnd type="none" w="med" len="med"/>
              <a:tailEnd type="none" w="med" len="med"/>
            </a:ln>
            <a:effectLst>
              <a:outerShdw blurRad="288696" dist="38100" dir="2700000" algn="tl" rotWithShape="0">
                <a:prstClr val="black">
                  <a:alpha val="19774"/>
                </a:prstClr>
              </a:outerShdw>
            </a:effectLst>
          </p:spPr>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tab pos="5195888" algn="l"/>
                </a:tabLst>
                <a:defRPr/>
              </a:pPr>
              <a:endParaRPr kumimoji="0" lang="en-US" sz="2353" b="1" i="0" u="none" strike="noStrike" kern="0" cap="none" spc="0" normalizeH="0" baseline="0" noProof="0">
                <a:ln>
                  <a:noFill/>
                </a:ln>
                <a:gradFill>
                  <a:gsLst>
                    <a:gs pos="0">
                      <a:srgbClr val="FFFFFF"/>
                    </a:gs>
                    <a:gs pos="100000">
                      <a:srgbClr val="FFFFFF"/>
                    </a:gs>
                  </a:gsLst>
                  <a:lin ang="5400000" scaled="0"/>
                </a:gradFill>
                <a:effectLst/>
                <a:uLnTx/>
                <a:uFillTx/>
                <a:cs typeface="Segoe UI" pitchFamily="34" charset="0"/>
              </a:endParaRPr>
            </a:p>
          </p:txBody>
        </p:sp>
        <p:sp>
          <p:nvSpPr>
            <p:cNvPr id="8" name="Rounded Rectangle 45">
              <a:extLst>
                <a:ext uri="{FF2B5EF4-FFF2-40B4-BE49-F238E27FC236}">
                  <a16:creationId xmlns:a16="http://schemas.microsoft.com/office/drawing/2014/main" id="{A4930414-9D61-5AED-CA47-C735B01CB1E8}"/>
                </a:ext>
              </a:extLst>
            </p:cNvPr>
            <p:cNvSpPr/>
            <p:nvPr/>
          </p:nvSpPr>
          <p:spPr>
            <a:xfrm>
              <a:off x="782028" y="2571921"/>
              <a:ext cx="6307098" cy="3219083"/>
            </a:xfrm>
            <a:prstGeom prst="roundRect">
              <a:avLst>
                <a:gd name="adj" fmla="val 3289"/>
              </a:avLst>
            </a:prstGeom>
            <a:gradFill flip="none" rotWithShape="1">
              <a:gsLst>
                <a:gs pos="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Semibold"/>
              </a:endParaRPr>
            </a:p>
          </p:txBody>
        </p:sp>
        <p:sp>
          <p:nvSpPr>
            <p:cNvPr id="9" name="TextBox 8">
              <a:extLst>
                <a:ext uri="{FF2B5EF4-FFF2-40B4-BE49-F238E27FC236}">
                  <a16:creationId xmlns:a16="http://schemas.microsoft.com/office/drawing/2014/main" id="{B3A96CD3-9015-F72A-B490-CBC62225798D}"/>
                </a:ext>
              </a:extLst>
            </p:cNvPr>
            <p:cNvSpPr txBox="1"/>
            <p:nvPr/>
          </p:nvSpPr>
          <p:spPr>
            <a:xfrm>
              <a:off x="1777965" y="5283840"/>
              <a:ext cx="4315223" cy="279797"/>
            </a:xfrm>
            <a:prstGeom prst="rect">
              <a:avLst/>
            </a:prstGeom>
            <a:no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FFFFFF"/>
                  </a:solidFill>
                  <a:effectLst/>
                  <a:uLnTx/>
                  <a:uFillTx/>
                  <a:latin typeface="Segoe UI Semibold"/>
                  <a:cs typeface="Segoe UI" panose="020B0502040204020203" pitchFamily="34" charset="0"/>
                </a:rPr>
                <a:t> The Intelligent Data Fabric</a:t>
              </a:r>
            </a:p>
          </p:txBody>
        </p:sp>
        <p:grpSp>
          <p:nvGrpSpPr>
            <p:cNvPr id="10" name="Group 9">
              <a:extLst>
                <a:ext uri="{FF2B5EF4-FFF2-40B4-BE49-F238E27FC236}">
                  <a16:creationId xmlns:a16="http://schemas.microsoft.com/office/drawing/2014/main" id="{B2280048-BDB4-4695-7CF7-1B41826E3054}"/>
                </a:ext>
              </a:extLst>
            </p:cNvPr>
            <p:cNvGrpSpPr/>
            <p:nvPr/>
          </p:nvGrpSpPr>
          <p:grpSpPr>
            <a:xfrm>
              <a:off x="1000123" y="3171889"/>
              <a:ext cx="5870907" cy="1943488"/>
              <a:chOff x="1051637" y="3142582"/>
              <a:chExt cx="6457997" cy="2137835"/>
            </a:xfrm>
            <a:gradFill flip="none" rotWithShape="1">
              <a:gsLst>
                <a:gs pos="100000">
                  <a:srgbClr val="4FD4FF"/>
                </a:gs>
                <a:gs pos="0">
                  <a:srgbClr val="0078D4"/>
                </a:gs>
                <a:gs pos="60000">
                  <a:srgbClr val="0078D4">
                    <a:lumMod val="60000"/>
                    <a:lumOff val="40000"/>
                  </a:srgbClr>
                </a:gs>
              </a:gsLst>
              <a:lin ang="2700000" scaled="1"/>
              <a:tileRect/>
            </a:gradFill>
          </p:grpSpPr>
          <p:sp>
            <p:nvSpPr>
              <p:cNvPr id="18" name="Rounded Rectangle 45">
                <a:extLst>
                  <a:ext uri="{FF2B5EF4-FFF2-40B4-BE49-F238E27FC236}">
                    <a16:creationId xmlns:a16="http://schemas.microsoft.com/office/drawing/2014/main" id="{C6D1C206-A55B-0912-8A2D-385FDE73718A}"/>
                  </a:ext>
                </a:extLst>
              </p:cNvPr>
              <p:cNvSpPr/>
              <p:nvPr/>
            </p:nvSpPr>
            <p:spPr>
              <a:xfrm>
                <a:off x="1051637" y="3142582"/>
                <a:ext cx="6457997" cy="376325"/>
              </a:xfrm>
              <a:prstGeom prst="rect">
                <a:avLst/>
              </a:prstGeom>
              <a:grpFill/>
              <a:ln>
                <a:noFill/>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mn-ea"/>
                    <a:cs typeface="Segoe UI" pitchFamily="34" charset="0"/>
                  </a:rPr>
                  <a:t>AI Assisted</a:t>
                </a:r>
              </a:p>
            </p:txBody>
          </p:sp>
          <p:sp>
            <p:nvSpPr>
              <p:cNvPr id="19" name="Rounded Rectangle 45">
                <a:extLst>
                  <a:ext uri="{FF2B5EF4-FFF2-40B4-BE49-F238E27FC236}">
                    <a16:creationId xmlns:a16="http://schemas.microsoft.com/office/drawing/2014/main" id="{59FCEBD8-FA44-2B5F-35DC-43B53A196819}"/>
                  </a:ext>
                </a:extLst>
              </p:cNvPr>
              <p:cNvSpPr/>
              <p:nvPr/>
            </p:nvSpPr>
            <p:spPr>
              <a:xfrm>
                <a:off x="1051637" y="3582959"/>
                <a:ext cx="6457997" cy="376325"/>
              </a:xfrm>
              <a:prstGeom prst="rect">
                <a:avLst/>
              </a:prstGeom>
              <a:grpFill/>
              <a:ln>
                <a:noFill/>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mn-ea"/>
                    <a:cs typeface="Segoe UI" pitchFamily="34" charset="0"/>
                  </a:rPr>
                  <a:t>Shared Workspaces</a:t>
                </a:r>
              </a:p>
            </p:txBody>
          </p:sp>
          <p:sp>
            <p:nvSpPr>
              <p:cNvPr id="20" name="Rounded Rectangle 45">
                <a:extLst>
                  <a:ext uri="{FF2B5EF4-FFF2-40B4-BE49-F238E27FC236}">
                    <a16:creationId xmlns:a16="http://schemas.microsoft.com/office/drawing/2014/main" id="{CA6500AF-8A40-9A64-D42E-A72247B1099D}"/>
                  </a:ext>
                </a:extLst>
              </p:cNvPr>
              <p:cNvSpPr/>
              <p:nvPr/>
            </p:nvSpPr>
            <p:spPr>
              <a:xfrm>
                <a:off x="1051637" y="4023336"/>
                <a:ext cx="6457997" cy="376325"/>
              </a:xfrm>
              <a:prstGeom prst="rect">
                <a:avLst/>
              </a:prstGeom>
              <a:grpFill/>
              <a:ln>
                <a:noFill/>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mn-ea"/>
                    <a:cs typeface="Segoe UI" pitchFamily="34" charset="0"/>
                  </a:rPr>
                  <a:t>Universal Compute Capacities</a:t>
                </a:r>
              </a:p>
            </p:txBody>
          </p:sp>
          <p:sp>
            <p:nvSpPr>
              <p:cNvPr id="21" name="Rounded Rectangle 45">
                <a:extLst>
                  <a:ext uri="{FF2B5EF4-FFF2-40B4-BE49-F238E27FC236}">
                    <a16:creationId xmlns:a16="http://schemas.microsoft.com/office/drawing/2014/main" id="{EE353041-6FB2-6943-038A-8F6647A468CB}"/>
                  </a:ext>
                </a:extLst>
              </p:cNvPr>
              <p:cNvSpPr/>
              <p:nvPr/>
            </p:nvSpPr>
            <p:spPr>
              <a:xfrm>
                <a:off x="1051637" y="4463713"/>
                <a:ext cx="6457997" cy="376325"/>
              </a:xfrm>
              <a:prstGeom prst="rect">
                <a:avLst/>
              </a:prstGeom>
              <a:grpFill/>
              <a:ln>
                <a:noFill/>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mn-ea"/>
                    <a:cs typeface="Segoe UI" pitchFamily="34" charset="0"/>
                  </a:rPr>
                  <a:t>OneSecurity</a:t>
                </a:r>
              </a:p>
            </p:txBody>
          </p:sp>
          <p:sp>
            <p:nvSpPr>
              <p:cNvPr id="22" name="Rounded Rectangle 45">
                <a:extLst>
                  <a:ext uri="{FF2B5EF4-FFF2-40B4-BE49-F238E27FC236}">
                    <a16:creationId xmlns:a16="http://schemas.microsoft.com/office/drawing/2014/main" id="{2F34880E-795B-09EE-77FC-8DFB9397179F}"/>
                  </a:ext>
                </a:extLst>
              </p:cNvPr>
              <p:cNvSpPr/>
              <p:nvPr/>
            </p:nvSpPr>
            <p:spPr>
              <a:xfrm>
                <a:off x="1051637" y="4904092"/>
                <a:ext cx="6457997" cy="376325"/>
              </a:xfrm>
              <a:prstGeom prst="rect">
                <a:avLst/>
              </a:prstGeom>
              <a:grpFill/>
              <a:ln>
                <a:noFill/>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err="1">
                    <a:ln>
                      <a:noFill/>
                    </a:ln>
                    <a:solidFill>
                      <a:srgbClr val="FFFFFF"/>
                    </a:solidFill>
                    <a:effectLst/>
                    <a:uLnTx/>
                    <a:uFillTx/>
                    <a:latin typeface="Segoe UI Semibold"/>
                    <a:ea typeface="+mn-ea"/>
                    <a:cs typeface="Segoe UI" pitchFamily="34" charset="0"/>
                  </a:rPr>
                  <a:t>OneLake</a:t>
                </a:r>
                <a:endParaRPr kumimoji="0" lang="en-US" sz="1400" b="0" i="0" u="none" strike="noStrike" kern="0" cap="none" spc="0" normalizeH="0" baseline="0" noProof="0">
                  <a:ln>
                    <a:noFill/>
                  </a:ln>
                  <a:solidFill>
                    <a:srgbClr val="FFFFFF"/>
                  </a:solidFill>
                  <a:effectLst/>
                  <a:uLnTx/>
                  <a:uFillTx/>
                  <a:latin typeface="Segoe UI Semibold"/>
                  <a:ea typeface="+mn-ea"/>
                  <a:cs typeface="Segoe UI" pitchFamily="34" charset="0"/>
                </a:endParaRPr>
              </a:p>
            </p:txBody>
          </p:sp>
        </p:grpSp>
        <p:grpSp>
          <p:nvGrpSpPr>
            <p:cNvPr id="11" name="Group 10">
              <a:extLst>
                <a:ext uri="{FF2B5EF4-FFF2-40B4-BE49-F238E27FC236}">
                  <a16:creationId xmlns:a16="http://schemas.microsoft.com/office/drawing/2014/main" id="{82A99D6F-C894-7E00-D75E-8C408C02178F}"/>
                </a:ext>
              </a:extLst>
            </p:cNvPr>
            <p:cNvGrpSpPr/>
            <p:nvPr/>
          </p:nvGrpSpPr>
          <p:grpSpPr>
            <a:xfrm>
              <a:off x="888624" y="2155936"/>
              <a:ext cx="6093906" cy="831968"/>
              <a:chOff x="888624" y="2155936"/>
              <a:chExt cx="6093906" cy="831968"/>
            </a:xfrm>
          </p:grpSpPr>
          <p:sp>
            <p:nvSpPr>
              <p:cNvPr id="12" name="Rounded Rectangle 8">
                <a:extLst>
                  <a:ext uri="{FF2B5EF4-FFF2-40B4-BE49-F238E27FC236}">
                    <a16:creationId xmlns:a16="http://schemas.microsoft.com/office/drawing/2014/main" id="{61CDF7D5-3784-2667-51B3-44D13F07B994}"/>
                  </a:ext>
                </a:extLst>
              </p:cNvPr>
              <p:cNvSpPr/>
              <p:nvPr/>
            </p:nvSpPr>
            <p:spPr>
              <a:xfrm>
                <a:off x="888624" y="2156304"/>
                <a:ext cx="946800" cy="831600"/>
              </a:xfrm>
              <a:prstGeom prst="roundRect">
                <a:avLst>
                  <a:gd name="adj" fmla="val 6586"/>
                </a:avLst>
              </a:prstGeom>
              <a:gradFill flip="none" rotWithShape="1">
                <a:gsLst>
                  <a:gs pos="2000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Data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Integration</a:t>
                </a:r>
              </a:p>
            </p:txBody>
          </p:sp>
          <p:sp>
            <p:nvSpPr>
              <p:cNvPr id="13" name="Rounded Rectangle 9">
                <a:extLst>
                  <a:ext uri="{FF2B5EF4-FFF2-40B4-BE49-F238E27FC236}">
                    <a16:creationId xmlns:a16="http://schemas.microsoft.com/office/drawing/2014/main" id="{19879058-B70B-8A85-F003-A76464DB6E64}"/>
                  </a:ext>
                </a:extLst>
              </p:cNvPr>
              <p:cNvSpPr/>
              <p:nvPr/>
            </p:nvSpPr>
            <p:spPr>
              <a:xfrm>
                <a:off x="1917996" y="2156304"/>
                <a:ext cx="946800" cy="831600"/>
              </a:xfrm>
              <a:prstGeom prst="roundRect">
                <a:avLst>
                  <a:gd name="adj" fmla="val 6586"/>
                </a:avLst>
              </a:prstGeom>
              <a:gradFill flip="none" rotWithShape="1">
                <a:gsLst>
                  <a:gs pos="2000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Data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Engineering</a:t>
                </a:r>
              </a:p>
            </p:txBody>
          </p:sp>
          <p:sp>
            <p:nvSpPr>
              <p:cNvPr id="14" name="Rounded Rectangle 10">
                <a:extLst>
                  <a:ext uri="{FF2B5EF4-FFF2-40B4-BE49-F238E27FC236}">
                    <a16:creationId xmlns:a16="http://schemas.microsoft.com/office/drawing/2014/main" id="{1208E8EB-C906-6C14-264B-4E67A5E0828F}"/>
                  </a:ext>
                </a:extLst>
              </p:cNvPr>
              <p:cNvSpPr/>
              <p:nvPr/>
            </p:nvSpPr>
            <p:spPr>
              <a:xfrm>
                <a:off x="2947368" y="2156304"/>
                <a:ext cx="946800" cy="831600"/>
              </a:xfrm>
              <a:prstGeom prst="roundRect">
                <a:avLst>
                  <a:gd name="adj" fmla="val 6586"/>
                </a:avLst>
              </a:prstGeom>
              <a:gradFill flip="none" rotWithShape="1">
                <a:gsLst>
                  <a:gs pos="2000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Data</a:t>
                </a:r>
                <a:br>
                  <a:rPr kumimoji="0" lang="en-US" sz="1100" b="0" i="0" u="none" strike="noStrike" kern="0" cap="none" spc="0" normalizeH="0" baseline="0" noProof="0">
                    <a:ln>
                      <a:noFill/>
                    </a:ln>
                    <a:solidFill>
                      <a:srgbClr val="FFFFFF"/>
                    </a:solidFill>
                    <a:effectLst/>
                    <a:uLnTx/>
                    <a:uFillTx/>
                    <a:latin typeface="Segoe UI Semibold"/>
                  </a:rPr>
                </a:br>
                <a:r>
                  <a:rPr kumimoji="0" lang="en-US" sz="1100" b="0" i="0" u="none" strike="noStrike" kern="0" cap="none" spc="0" normalizeH="0" baseline="0" noProof="0">
                    <a:ln>
                      <a:noFill/>
                    </a:ln>
                    <a:solidFill>
                      <a:srgbClr val="FFFFFF"/>
                    </a:solidFill>
                    <a:effectLst/>
                    <a:uLnTx/>
                    <a:uFillTx/>
                    <a:latin typeface="Segoe UI Semibold"/>
                  </a:rPr>
                  <a:t>Warehousing</a:t>
                </a:r>
              </a:p>
            </p:txBody>
          </p:sp>
          <p:sp>
            <p:nvSpPr>
              <p:cNvPr id="15" name="Rounded Rectangle 11">
                <a:extLst>
                  <a:ext uri="{FF2B5EF4-FFF2-40B4-BE49-F238E27FC236}">
                    <a16:creationId xmlns:a16="http://schemas.microsoft.com/office/drawing/2014/main" id="{C33FCDA4-95CD-C7A6-6E6B-81BBBBC57A6D}"/>
                  </a:ext>
                </a:extLst>
              </p:cNvPr>
              <p:cNvSpPr/>
              <p:nvPr/>
            </p:nvSpPr>
            <p:spPr>
              <a:xfrm>
                <a:off x="3976740" y="2156304"/>
                <a:ext cx="946800" cy="831600"/>
              </a:xfrm>
              <a:prstGeom prst="roundRect">
                <a:avLst>
                  <a:gd name="adj" fmla="val 6586"/>
                </a:avLst>
              </a:prstGeom>
              <a:gradFill flip="none" rotWithShape="1">
                <a:gsLst>
                  <a:gs pos="2000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Real-</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Time</a:t>
                </a:r>
                <a:br>
                  <a:rPr kumimoji="0" lang="en-US" sz="1100" b="0" i="0" u="none" strike="noStrike" kern="0" cap="none" spc="0" normalizeH="0" baseline="0" noProof="0">
                    <a:ln>
                      <a:noFill/>
                    </a:ln>
                    <a:solidFill>
                      <a:srgbClr val="FFFFFF"/>
                    </a:solidFill>
                    <a:effectLst/>
                    <a:uLnTx/>
                    <a:uFillTx/>
                    <a:latin typeface="Segoe UI Semibold"/>
                  </a:rPr>
                </a:br>
                <a:r>
                  <a:rPr kumimoji="0" lang="en-US" sz="1100" b="0" i="0" u="none" strike="noStrike" kern="0" cap="none" spc="0" normalizeH="0" baseline="0" noProof="0">
                    <a:ln>
                      <a:noFill/>
                    </a:ln>
                    <a:solidFill>
                      <a:srgbClr val="FFFFFF"/>
                    </a:solidFill>
                    <a:effectLst/>
                    <a:uLnTx/>
                    <a:uFillTx/>
                    <a:latin typeface="Segoe UI Semibold"/>
                  </a:rPr>
                  <a:t>Analytics</a:t>
                </a:r>
              </a:p>
            </p:txBody>
          </p:sp>
          <p:sp>
            <p:nvSpPr>
              <p:cNvPr id="16" name="Rounded Rectangle 12">
                <a:extLst>
                  <a:ext uri="{FF2B5EF4-FFF2-40B4-BE49-F238E27FC236}">
                    <a16:creationId xmlns:a16="http://schemas.microsoft.com/office/drawing/2014/main" id="{C0C1A5FB-1C71-0560-3029-FB40F74A46B6}"/>
                  </a:ext>
                </a:extLst>
              </p:cNvPr>
              <p:cNvSpPr/>
              <p:nvPr/>
            </p:nvSpPr>
            <p:spPr>
              <a:xfrm>
                <a:off x="5006112" y="2156304"/>
                <a:ext cx="946800" cy="831600"/>
              </a:xfrm>
              <a:prstGeom prst="roundRect">
                <a:avLst>
                  <a:gd name="adj" fmla="val 6586"/>
                </a:avLst>
              </a:prstGeom>
              <a:gradFill flip="none" rotWithShape="1">
                <a:gsLst>
                  <a:gs pos="2000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Data </a:t>
                </a:r>
                <a:br>
                  <a:rPr kumimoji="0" lang="en-US" sz="1100" b="0" i="0" u="none" strike="noStrike" kern="0" cap="none" spc="0" normalizeH="0" baseline="0" noProof="0">
                    <a:ln>
                      <a:noFill/>
                    </a:ln>
                    <a:solidFill>
                      <a:srgbClr val="FFFFFF"/>
                    </a:solidFill>
                    <a:effectLst/>
                    <a:uLnTx/>
                    <a:uFillTx/>
                    <a:latin typeface="Segoe UI Semibold"/>
                  </a:rPr>
                </a:br>
                <a:r>
                  <a:rPr kumimoji="0" lang="en-US" sz="1100" b="0" i="0" u="none" strike="noStrike" kern="0" cap="none" spc="0" normalizeH="0" baseline="0" noProof="0">
                    <a:ln>
                      <a:noFill/>
                    </a:ln>
                    <a:solidFill>
                      <a:srgbClr val="FFFFFF"/>
                    </a:solidFill>
                    <a:effectLst/>
                    <a:uLnTx/>
                    <a:uFillTx/>
                    <a:latin typeface="Segoe UI Semibold"/>
                  </a:rPr>
                  <a:t>Science</a:t>
                </a:r>
              </a:p>
            </p:txBody>
          </p:sp>
          <p:sp>
            <p:nvSpPr>
              <p:cNvPr id="17" name="Rounded Rectangle 13">
                <a:extLst>
                  <a:ext uri="{FF2B5EF4-FFF2-40B4-BE49-F238E27FC236}">
                    <a16:creationId xmlns:a16="http://schemas.microsoft.com/office/drawing/2014/main" id="{F37E5473-483D-F94D-AC89-BEAEEF157C76}"/>
                  </a:ext>
                </a:extLst>
              </p:cNvPr>
              <p:cNvSpPr/>
              <p:nvPr/>
            </p:nvSpPr>
            <p:spPr>
              <a:xfrm>
                <a:off x="6035730" y="2155936"/>
                <a:ext cx="946800" cy="831600"/>
              </a:xfrm>
              <a:prstGeom prst="roundRect">
                <a:avLst>
                  <a:gd name="adj" fmla="val 6586"/>
                </a:avLst>
              </a:prstGeom>
              <a:gradFill flip="none" rotWithShape="1">
                <a:gsLst>
                  <a:gs pos="2000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Business</a:t>
                </a:r>
                <a:br>
                  <a:rPr kumimoji="0" lang="en-US" sz="1100" b="0" i="0" u="none" strike="noStrike" kern="0" cap="none" spc="0" normalizeH="0" baseline="0" noProof="0">
                    <a:ln>
                      <a:noFill/>
                    </a:ln>
                    <a:solidFill>
                      <a:srgbClr val="FFFFFF"/>
                    </a:solidFill>
                    <a:effectLst/>
                    <a:uLnTx/>
                    <a:uFillTx/>
                    <a:latin typeface="Segoe UI Semibold"/>
                  </a:rPr>
                </a:br>
                <a:r>
                  <a:rPr kumimoji="0" lang="en-US" sz="1100" b="0" i="0" u="none" strike="noStrike" kern="0" cap="none" spc="0" normalizeH="0" baseline="0" noProof="0">
                    <a:ln>
                      <a:noFill/>
                    </a:ln>
                    <a:solidFill>
                      <a:srgbClr val="FFFFFF"/>
                    </a:solidFill>
                    <a:effectLst/>
                    <a:uLnTx/>
                    <a:uFillTx/>
                    <a:latin typeface="Segoe UI Semibold"/>
                  </a:rPr>
                  <a:t>Intelligence</a:t>
                </a:r>
              </a:p>
            </p:txBody>
          </p:sp>
        </p:grpSp>
      </p:grpSp>
      <p:sp>
        <p:nvSpPr>
          <p:cNvPr id="23" name="Title 6">
            <a:extLst>
              <a:ext uri="{FF2B5EF4-FFF2-40B4-BE49-F238E27FC236}">
                <a16:creationId xmlns:a16="http://schemas.microsoft.com/office/drawing/2014/main" id="{B147F8DE-56DB-1D21-D100-8EF7F916095A}"/>
              </a:ext>
            </a:extLst>
          </p:cNvPr>
          <p:cNvSpPr txBox="1">
            <a:spLocks/>
          </p:cNvSpPr>
          <p:nvPr/>
        </p:nvSpPr>
        <p:spPr>
          <a:xfrm>
            <a:off x="582614" y="1102670"/>
            <a:ext cx="11026774" cy="553998"/>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a:ln w="3175">
                  <a:noFill/>
                </a:ln>
                <a:solidFill>
                  <a:srgbClr val="117865"/>
                </a:solidFill>
                <a:effectLst/>
                <a:uLnTx/>
                <a:uFillTx/>
                <a:latin typeface="Segoe UI Semibold"/>
                <a:ea typeface="+mn-ea"/>
                <a:cs typeface="Segoe UI" pitchFamily="34" charset="0"/>
              </a:rPr>
              <a:t>Microsoft Fabric</a:t>
            </a:r>
          </a:p>
        </p:txBody>
      </p:sp>
    </p:spTree>
    <p:extLst>
      <p:ext uri="{BB962C8B-B14F-4D97-AF65-F5344CB8AC3E}">
        <p14:creationId xmlns:p14="http://schemas.microsoft.com/office/powerpoint/2010/main" val="108120691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6">
            <a:extLst>
              <a:ext uri="{FF2B5EF4-FFF2-40B4-BE49-F238E27FC236}">
                <a16:creationId xmlns:a16="http://schemas.microsoft.com/office/drawing/2014/main" id="{0644B46C-D059-4AA5-5546-964D87FB87AC}"/>
              </a:ext>
            </a:extLst>
          </p:cNvPr>
          <p:cNvSpPr txBox="1">
            <a:spLocks/>
          </p:cNvSpPr>
          <p:nvPr/>
        </p:nvSpPr>
        <p:spPr>
          <a:xfrm>
            <a:off x="582613" y="758934"/>
            <a:ext cx="11026774" cy="553998"/>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a:ln w="3175">
                  <a:noFill/>
                </a:ln>
                <a:solidFill>
                  <a:srgbClr val="117865"/>
                </a:solidFill>
                <a:effectLst/>
                <a:uLnTx/>
                <a:uFillTx/>
                <a:latin typeface="Segoe UI Semibold"/>
                <a:ea typeface="+mn-ea"/>
                <a:cs typeface="Segoe UI" pitchFamily="34" charset="0"/>
              </a:rPr>
              <a:t>Security</a:t>
            </a:r>
          </a:p>
        </p:txBody>
      </p:sp>
      <p:sp>
        <p:nvSpPr>
          <p:cNvPr id="5" name="TextBox 4">
            <a:extLst>
              <a:ext uri="{FF2B5EF4-FFF2-40B4-BE49-F238E27FC236}">
                <a16:creationId xmlns:a16="http://schemas.microsoft.com/office/drawing/2014/main" id="{7D47456D-D317-C7A5-6A88-E2B6283F33BB}"/>
              </a:ext>
            </a:extLst>
          </p:cNvPr>
          <p:cNvSpPr txBox="1"/>
          <p:nvPr/>
        </p:nvSpPr>
        <p:spPr>
          <a:xfrm>
            <a:off x="282414" y="2062264"/>
            <a:ext cx="7162489" cy="3077766"/>
          </a:xfrm>
          <a:prstGeom prst="rect">
            <a:avLst/>
          </a:prstGeom>
          <a:noFill/>
        </p:spPr>
        <p:txBody>
          <a:bodyPr wrap="square" lIns="0" tIns="0" rIns="0" bIns="0" rtlCol="0">
            <a:spAutoFit/>
          </a:bodyPr>
          <a:lstStyle/>
          <a:p>
            <a:pPr marL="342900" indent="-342900" algn="l">
              <a:buFont typeface="Arial" panose="020B0604020202020204" pitchFamily="34" charset="0"/>
              <a:buChar char="•"/>
            </a:pPr>
            <a:r>
              <a:rPr lang="en-GB" sz="2000">
                <a:solidFill>
                  <a:schemeClr val="bg1"/>
                </a:solidFill>
              </a:rPr>
              <a:t>Object Level Security</a:t>
            </a:r>
          </a:p>
          <a:p>
            <a:pPr marL="800100" lvl="1" indent="-342900">
              <a:buFont typeface="Arial" panose="020B0604020202020204" pitchFamily="34" charset="0"/>
              <a:buChar char="•"/>
            </a:pPr>
            <a:r>
              <a:rPr lang="en-GB" sz="2000">
                <a:solidFill>
                  <a:schemeClr val="bg1"/>
                </a:solidFill>
              </a:rPr>
              <a:t>Allow/deny access on Workspace/Table/Column/Row</a:t>
            </a:r>
          </a:p>
          <a:p>
            <a:pPr marL="342900" indent="-342900">
              <a:buFont typeface="Arial" panose="020B0604020202020204" pitchFamily="34" charset="0"/>
              <a:buChar char="•"/>
            </a:pPr>
            <a:r>
              <a:rPr lang="en-GB" sz="2000">
                <a:solidFill>
                  <a:schemeClr val="bg1"/>
                </a:solidFill>
              </a:rPr>
              <a:t>Column Level Security</a:t>
            </a:r>
          </a:p>
          <a:p>
            <a:pPr marL="800100" lvl="1" indent="-342900">
              <a:buFont typeface="Arial" panose="020B0604020202020204" pitchFamily="34" charset="0"/>
              <a:buChar char="•"/>
            </a:pPr>
            <a:r>
              <a:rPr lang="en-GB" sz="2000" b="0" i="0">
                <a:solidFill>
                  <a:srgbClr val="0101FD"/>
                </a:solidFill>
                <a:effectLst/>
                <a:highlight>
                  <a:srgbClr val="F2F2F2"/>
                </a:highlight>
                <a:latin typeface="SFMono-Regular"/>
              </a:rPr>
              <a:t>GRANT</a:t>
            </a:r>
            <a:r>
              <a:rPr lang="en-GB" sz="2000" b="0" i="0">
                <a:solidFill>
                  <a:srgbClr val="161616"/>
                </a:solidFill>
                <a:effectLst/>
                <a:highlight>
                  <a:srgbClr val="F2F2F2"/>
                </a:highlight>
                <a:latin typeface="SFMono-Regular"/>
              </a:rPr>
              <a:t> </a:t>
            </a:r>
            <a:r>
              <a:rPr lang="en-GB" sz="2000" b="0" i="0">
                <a:solidFill>
                  <a:srgbClr val="0101FD"/>
                </a:solidFill>
                <a:effectLst/>
                <a:highlight>
                  <a:srgbClr val="F2F2F2"/>
                </a:highlight>
                <a:latin typeface="SFMono-Regular"/>
              </a:rPr>
              <a:t>SELECT</a:t>
            </a:r>
            <a:r>
              <a:rPr lang="en-GB" sz="2000" b="0" i="0">
                <a:solidFill>
                  <a:srgbClr val="161616"/>
                </a:solidFill>
                <a:effectLst/>
                <a:highlight>
                  <a:srgbClr val="F2F2F2"/>
                </a:highlight>
                <a:latin typeface="SFMono-Regular"/>
              </a:rPr>
              <a:t> </a:t>
            </a:r>
            <a:r>
              <a:rPr lang="en-GB" sz="2000" b="0" i="0">
                <a:solidFill>
                  <a:srgbClr val="0101FD"/>
                </a:solidFill>
                <a:effectLst/>
                <a:highlight>
                  <a:srgbClr val="F2F2F2"/>
                </a:highlight>
                <a:latin typeface="SFMono-Regular"/>
              </a:rPr>
              <a:t>ON</a:t>
            </a:r>
            <a:r>
              <a:rPr lang="en-GB" sz="2000" b="0" i="0">
                <a:solidFill>
                  <a:srgbClr val="161616"/>
                </a:solidFill>
                <a:effectLst/>
                <a:highlight>
                  <a:srgbClr val="F2F2F2"/>
                </a:highlight>
                <a:latin typeface="SFMono-Regular"/>
              </a:rPr>
              <a:t> Customers(</a:t>
            </a:r>
            <a:r>
              <a:rPr lang="en-GB" sz="2000" b="0" i="0" err="1">
                <a:solidFill>
                  <a:srgbClr val="161616"/>
                </a:solidFill>
                <a:effectLst/>
                <a:highlight>
                  <a:srgbClr val="F2F2F2"/>
                </a:highlight>
                <a:latin typeface="SFMono-Regular"/>
              </a:rPr>
              <a:t>CustomerID</a:t>
            </a:r>
            <a:r>
              <a:rPr lang="en-GB" sz="2000" b="0" i="0">
                <a:solidFill>
                  <a:srgbClr val="161616"/>
                </a:solidFill>
                <a:effectLst/>
                <a:highlight>
                  <a:srgbClr val="F2F2F2"/>
                </a:highlight>
                <a:latin typeface="SFMono-Regular"/>
              </a:rPr>
              <a:t>, FirstName, </a:t>
            </a:r>
            <a:r>
              <a:rPr lang="en-GB" sz="2000" b="0" i="0" err="1">
                <a:solidFill>
                  <a:srgbClr val="161616"/>
                </a:solidFill>
                <a:effectLst/>
                <a:highlight>
                  <a:srgbClr val="F2F2F2"/>
                </a:highlight>
                <a:latin typeface="SFMono-Regular"/>
              </a:rPr>
              <a:t>LastName</a:t>
            </a:r>
            <a:r>
              <a:rPr lang="en-GB" sz="2000" b="0" i="0">
                <a:solidFill>
                  <a:srgbClr val="161616"/>
                </a:solidFill>
                <a:effectLst/>
                <a:highlight>
                  <a:srgbClr val="F2F2F2"/>
                </a:highlight>
                <a:latin typeface="SFMono-Regular"/>
              </a:rPr>
              <a:t>, Phone, Email) </a:t>
            </a:r>
            <a:r>
              <a:rPr lang="en-GB" sz="2000" b="0" i="0">
                <a:solidFill>
                  <a:srgbClr val="0101FD"/>
                </a:solidFill>
                <a:effectLst/>
                <a:highlight>
                  <a:srgbClr val="F2F2F2"/>
                </a:highlight>
                <a:latin typeface="SFMono-Regular"/>
              </a:rPr>
              <a:t>TO</a:t>
            </a:r>
            <a:r>
              <a:rPr lang="en-GB" sz="2000" b="0" i="0">
                <a:solidFill>
                  <a:srgbClr val="161616"/>
                </a:solidFill>
                <a:effectLst/>
                <a:highlight>
                  <a:srgbClr val="F2F2F2"/>
                </a:highlight>
                <a:latin typeface="SFMono-Regular"/>
              </a:rPr>
              <a:t> [Charlie@contoso.com];</a:t>
            </a:r>
            <a:endParaRPr lang="en-GB" sz="2000">
              <a:solidFill>
                <a:schemeClr val="bg1"/>
              </a:solidFill>
            </a:endParaRPr>
          </a:p>
          <a:p>
            <a:pPr marL="342900" indent="-342900">
              <a:buFont typeface="Arial" panose="020B0604020202020204" pitchFamily="34" charset="0"/>
              <a:buChar char="•"/>
            </a:pPr>
            <a:r>
              <a:rPr lang="en-GB" sz="2000">
                <a:solidFill>
                  <a:schemeClr val="bg1"/>
                </a:solidFill>
              </a:rPr>
              <a:t>Row Level Security</a:t>
            </a:r>
          </a:p>
          <a:p>
            <a:pPr marL="800100" lvl="1" indent="-342900">
              <a:buFont typeface="Arial" panose="020B0604020202020204" pitchFamily="34" charset="0"/>
              <a:buChar char="•"/>
            </a:pPr>
            <a:r>
              <a:rPr lang="en-GB" sz="2000">
                <a:solidFill>
                  <a:schemeClr val="bg1"/>
                </a:solidFill>
              </a:rPr>
              <a:t>Create function + Create Policy -&gt; Assign Policy to  table </a:t>
            </a:r>
          </a:p>
          <a:p>
            <a:pPr marL="342900" indent="-342900" algn="l">
              <a:buFont typeface="Arial" panose="020B0604020202020204" pitchFamily="34" charset="0"/>
              <a:buChar char="•"/>
            </a:pPr>
            <a:r>
              <a:rPr lang="en-GB" sz="2000">
                <a:solidFill>
                  <a:schemeClr val="bg1"/>
                </a:solidFill>
              </a:rPr>
              <a:t>Dynamic Data Masking </a:t>
            </a:r>
            <a:endParaRPr lang="en-IE" sz="2000">
              <a:solidFill>
                <a:schemeClr val="bg1"/>
              </a:solidFill>
            </a:endParaRPr>
          </a:p>
          <a:p>
            <a:pPr marL="800100" lvl="1" indent="-342900">
              <a:buFont typeface="Arial" panose="020B0604020202020204" pitchFamily="34" charset="0"/>
              <a:buChar char="•"/>
            </a:pPr>
            <a:r>
              <a:rPr lang="en-IE" sz="2000">
                <a:solidFill>
                  <a:schemeClr val="bg1"/>
                </a:solidFill>
              </a:rPr>
              <a:t>Similar to Synapse – define a masking function on a column level, grant/revoke mask/unmask to a user</a:t>
            </a:r>
            <a:endParaRPr lang="en-GB" sz="2000">
              <a:solidFill>
                <a:schemeClr val="bg1"/>
              </a:solidFill>
            </a:endParaRPr>
          </a:p>
        </p:txBody>
      </p:sp>
      <p:pic>
        <p:nvPicPr>
          <p:cNvPr id="7" name="Picture 6">
            <a:extLst>
              <a:ext uri="{FF2B5EF4-FFF2-40B4-BE49-F238E27FC236}">
                <a16:creationId xmlns:a16="http://schemas.microsoft.com/office/drawing/2014/main" id="{F0F867BD-36B6-1DB0-CF34-A19C36318F89}"/>
              </a:ext>
            </a:extLst>
          </p:cNvPr>
          <p:cNvPicPr>
            <a:picLocks noChangeAspect="1"/>
          </p:cNvPicPr>
          <p:nvPr/>
        </p:nvPicPr>
        <p:blipFill>
          <a:blip r:embed="rId3"/>
          <a:stretch>
            <a:fillRect/>
          </a:stretch>
        </p:blipFill>
        <p:spPr>
          <a:xfrm>
            <a:off x="8374634" y="2609554"/>
            <a:ext cx="3632228" cy="2530476"/>
          </a:xfrm>
          <a:prstGeom prst="rect">
            <a:avLst/>
          </a:prstGeom>
        </p:spPr>
      </p:pic>
      <p:sp>
        <p:nvSpPr>
          <p:cNvPr id="10" name="Arrow: Right 9">
            <a:extLst>
              <a:ext uri="{FF2B5EF4-FFF2-40B4-BE49-F238E27FC236}">
                <a16:creationId xmlns:a16="http://schemas.microsoft.com/office/drawing/2014/main" id="{2A058D9B-06C7-12CD-5FC8-535AEF623F24}"/>
              </a:ext>
            </a:extLst>
          </p:cNvPr>
          <p:cNvSpPr/>
          <p:nvPr/>
        </p:nvSpPr>
        <p:spPr bwMode="auto">
          <a:xfrm>
            <a:off x="7507692" y="3601147"/>
            <a:ext cx="804153" cy="674293"/>
          </a:xfrm>
          <a:prstGeom prst="rightArrow">
            <a:avLst/>
          </a:prstGeom>
          <a:ln>
            <a:headEnd type="none" w="med" len="med"/>
            <a:tailEnd type="none" w="med" len="med"/>
          </a:ln>
        </p:spPr>
        <p:style>
          <a:lnRef idx="2">
            <a:schemeClr val="accent3">
              <a:shade val="15000"/>
            </a:schemeClr>
          </a:lnRef>
          <a:fillRef idx="1">
            <a:schemeClr val="accent3"/>
          </a:fillRef>
          <a:effectRef idx="0">
            <a:schemeClr val="accent3"/>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E"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722773419"/>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6">
            <a:extLst>
              <a:ext uri="{FF2B5EF4-FFF2-40B4-BE49-F238E27FC236}">
                <a16:creationId xmlns:a16="http://schemas.microsoft.com/office/drawing/2014/main" id="{0644B46C-D059-4AA5-5546-964D87FB87AC}"/>
              </a:ext>
            </a:extLst>
          </p:cNvPr>
          <p:cNvSpPr txBox="1">
            <a:spLocks/>
          </p:cNvSpPr>
          <p:nvPr/>
        </p:nvSpPr>
        <p:spPr>
          <a:xfrm>
            <a:off x="582613" y="758934"/>
            <a:ext cx="11026774" cy="553998"/>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a:ln w="3175">
                  <a:noFill/>
                </a:ln>
                <a:solidFill>
                  <a:srgbClr val="117865"/>
                </a:solidFill>
                <a:effectLst/>
                <a:uLnTx/>
                <a:uFillTx/>
                <a:latin typeface="Segoe UI Semibold"/>
                <a:ea typeface="+mn-ea"/>
                <a:cs typeface="Segoe UI" pitchFamily="34" charset="0"/>
              </a:rPr>
              <a:t>Dynamic Data Masking</a:t>
            </a:r>
          </a:p>
        </p:txBody>
      </p:sp>
      <p:sp>
        <p:nvSpPr>
          <p:cNvPr id="5" name="TextBox 4">
            <a:extLst>
              <a:ext uri="{FF2B5EF4-FFF2-40B4-BE49-F238E27FC236}">
                <a16:creationId xmlns:a16="http://schemas.microsoft.com/office/drawing/2014/main" id="{7D47456D-D317-C7A5-6A88-E2B6283F33BB}"/>
              </a:ext>
            </a:extLst>
          </p:cNvPr>
          <p:cNvSpPr txBox="1"/>
          <p:nvPr/>
        </p:nvSpPr>
        <p:spPr>
          <a:xfrm>
            <a:off x="545795" y="2321668"/>
            <a:ext cx="4480162" cy="307777"/>
          </a:xfrm>
          <a:prstGeom prst="rect">
            <a:avLst/>
          </a:prstGeom>
          <a:noFill/>
        </p:spPr>
        <p:txBody>
          <a:bodyPr wrap="square" lIns="0" tIns="0" rIns="0" bIns="0" rtlCol="0">
            <a:spAutoFit/>
          </a:bodyPr>
          <a:lstStyle/>
          <a:p>
            <a:pPr marL="342900" indent="-342900" algn="l">
              <a:buFont typeface="Arial" panose="020B0604020202020204" pitchFamily="34" charset="0"/>
              <a:buChar char="•"/>
            </a:pPr>
            <a:r>
              <a:rPr lang="en-GB" sz="2000">
                <a:solidFill>
                  <a:schemeClr val="bg1"/>
                </a:solidFill>
              </a:rPr>
              <a:t>Define mask on a column level </a:t>
            </a:r>
            <a:endParaRPr lang="en-IE" sz="2000">
              <a:solidFill>
                <a:schemeClr val="bg1"/>
              </a:solidFill>
            </a:endParaRPr>
          </a:p>
        </p:txBody>
      </p:sp>
      <p:pic>
        <p:nvPicPr>
          <p:cNvPr id="9" name="Picture 8">
            <a:extLst>
              <a:ext uri="{FF2B5EF4-FFF2-40B4-BE49-F238E27FC236}">
                <a16:creationId xmlns:a16="http://schemas.microsoft.com/office/drawing/2014/main" id="{E3756258-B19D-4ABE-7A19-4A298954741E}"/>
              </a:ext>
            </a:extLst>
          </p:cNvPr>
          <p:cNvPicPr>
            <a:picLocks noChangeAspect="1"/>
          </p:cNvPicPr>
          <p:nvPr/>
        </p:nvPicPr>
        <p:blipFill>
          <a:blip r:embed="rId3"/>
          <a:stretch>
            <a:fillRect/>
          </a:stretch>
        </p:blipFill>
        <p:spPr>
          <a:xfrm>
            <a:off x="5891739" y="1578821"/>
            <a:ext cx="5717648" cy="1903983"/>
          </a:xfrm>
          <a:prstGeom prst="rect">
            <a:avLst/>
          </a:prstGeom>
        </p:spPr>
      </p:pic>
      <p:sp>
        <p:nvSpPr>
          <p:cNvPr id="2" name="TextBox 1">
            <a:extLst>
              <a:ext uri="{FF2B5EF4-FFF2-40B4-BE49-F238E27FC236}">
                <a16:creationId xmlns:a16="http://schemas.microsoft.com/office/drawing/2014/main" id="{98A4157E-D1CE-0B0B-867E-F32AC51F450F}"/>
              </a:ext>
            </a:extLst>
          </p:cNvPr>
          <p:cNvSpPr txBox="1"/>
          <p:nvPr/>
        </p:nvSpPr>
        <p:spPr>
          <a:xfrm>
            <a:off x="545794" y="4066250"/>
            <a:ext cx="4877847" cy="615553"/>
          </a:xfrm>
          <a:prstGeom prst="rect">
            <a:avLst/>
          </a:prstGeom>
          <a:noFill/>
        </p:spPr>
        <p:txBody>
          <a:bodyPr wrap="square" lIns="0" tIns="0" rIns="0" bIns="0" rtlCol="0">
            <a:spAutoFit/>
          </a:bodyPr>
          <a:lstStyle/>
          <a:p>
            <a:pPr marL="342900" indent="-342900" algn="l">
              <a:buFont typeface="Arial" panose="020B0604020202020204" pitchFamily="34" charset="0"/>
              <a:buChar char="•"/>
            </a:pPr>
            <a:r>
              <a:rPr lang="en-GB" sz="2000">
                <a:solidFill>
                  <a:schemeClr val="bg1"/>
                </a:solidFill>
              </a:rPr>
              <a:t>Grant UNMASK privilege to user/role</a:t>
            </a:r>
          </a:p>
          <a:p>
            <a:pPr algn="l"/>
            <a:endParaRPr lang="en-GB" sz="2000">
              <a:solidFill>
                <a:schemeClr val="bg1"/>
              </a:solidFill>
            </a:endParaRPr>
          </a:p>
        </p:txBody>
      </p:sp>
      <p:pic>
        <p:nvPicPr>
          <p:cNvPr id="6" name="Picture 5">
            <a:extLst>
              <a:ext uri="{FF2B5EF4-FFF2-40B4-BE49-F238E27FC236}">
                <a16:creationId xmlns:a16="http://schemas.microsoft.com/office/drawing/2014/main" id="{77AF5636-8CE8-38F7-4A1F-5E050A82A96F}"/>
              </a:ext>
            </a:extLst>
          </p:cNvPr>
          <p:cNvPicPr>
            <a:picLocks noChangeAspect="1"/>
          </p:cNvPicPr>
          <p:nvPr/>
        </p:nvPicPr>
        <p:blipFill>
          <a:blip r:embed="rId4"/>
          <a:stretch>
            <a:fillRect/>
          </a:stretch>
        </p:blipFill>
        <p:spPr>
          <a:xfrm>
            <a:off x="5891739" y="3821650"/>
            <a:ext cx="4822098" cy="823135"/>
          </a:xfrm>
          <a:prstGeom prst="rect">
            <a:avLst/>
          </a:prstGeom>
        </p:spPr>
      </p:pic>
      <p:sp>
        <p:nvSpPr>
          <p:cNvPr id="8" name="TextBox 7">
            <a:extLst>
              <a:ext uri="{FF2B5EF4-FFF2-40B4-BE49-F238E27FC236}">
                <a16:creationId xmlns:a16="http://schemas.microsoft.com/office/drawing/2014/main" id="{3A4383A2-06CA-EFA4-C79B-14D3D5411A07}"/>
              </a:ext>
            </a:extLst>
          </p:cNvPr>
          <p:cNvSpPr txBox="1"/>
          <p:nvPr/>
        </p:nvSpPr>
        <p:spPr>
          <a:xfrm>
            <a:off x="545795" y="5088977"/>
            <a:ext cx="4877847" cy="615553"/>
          </a:xfrm>
          <a:prstGeom prst="rect">
            <a:avLst/>
          </a:prstGeom>
          <a:noFill/>
        </p:spPr>
        <p:txBody>
          <a:bodyPr wrap="square" lIns="0" tIns="0" rIns="0" bIns="0" rtlCol="0">
            <a:spAutoFit/>
          </a:bodyPr>
          <a:lstStyle/>
          <a:p>
            <a:pPr marL="342900" indent="-342900" algn="l">
              <a:buFont typeface="Arial" panose="020B0604020202020204" pitchFamily="34" charset="0"/>
              <a:buChar char="•"/>
            </a:pPr>
            <a:r>
              <a:rPr lang="en-GB" sz="2000">
                <a:solidFill>
                  <a:schemeClr val="bg1"/>
                </a:solidFill>
              </a:rPr>
              <a:t>Revoke privilege from user/role</a:t>
            </a:r>
          </a:p>
          <a:p>
            <a:pPr algn="l"/>
            <a:endParaRPr lang="en-GB" sz="2000">
              <a:solidFill>
                <a:schemeClr val="bg1"/>
              </a:solidFill>
            </a:endParaRPr>
          </a:p>
        </p:txBody>
      </p:sp>
      <p:pic>
        <p:nvPicPr>
          <p:cNvPr id="11" name="Picture 10">
            <a:extLst>
              <a:ext uri="{FF2B5EF4-FFF2-40B4-BE49-F238E27FC236}">
                <a16:creationId xmlns:a16="http://schemas.microsoft.com/office/drawing/2014/main" id="{4F4F6CFF-1BC2-374D-67FE-EF537BE6462E}"/>
              </a:ext>
            </a:extLst>
          </p:cNvPr>
          <p:cNvPicPr>
            <a:picLocks noChangeAspect="1"/>
          </p:cNvPicPr>
          <p:nvPr/>
        </p:nvPicPr>
        <p:blipFill>
          <a:blip r:embed="rId5"/>
          <a:stretch>
            <a:fillRect/>
          </a:stretch>
        </p:blipFill>
        <p:spPr>
          <a:xfrm>
            <a:off x="5891739" y="4983631"/>
            <a:ext cx="3733028" cy="720899"/>
          </a:xfrm>
          <a:prstGeom prst="rect">
            <a:avLst/>
          </a:prstGeom>
        </p:spPr>
      </p:pic>
    </p:spTree>
    <p:extLst>
      <p:ext uri="{BB962C8B-B14F-4D97-AF65-F5344CB8AC3E}">
        <p14:creationId xmlns:p14="http://schemas.microsoft.com/office/powerpoint/2010/main" val="1218789358"/>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CA6299B-65B6-74B5-EA46-54B64305FC18}"/>
              </a:ext>
            </a:extLst>
          </p:cNvPr>
          <p:cNvPicPr>
            <a:picLocks noChangeAspect="1"/>
          </p:cNvPicPr>
          <p:nvPr/>
        </p:nvPicPr>
        <p:blipFill>
          <a:blip r:embed="rId2"/>
          <a:stretch>
            <a:fillRect/>
          </a:stretch>
        </p:blipFill>
        <p:spPr>
          <a:xfrm>
            <a:off x="6006050" y="1539687"/>
            <a:ext cx="4889562" cy="4760259"/>
          </a:xfrm>
          <a:prstGeom prst="rect">
            <a:avLst/>
          </a:prstGeom>
          <a:effectLst>
            <a:outerShdw blurRad="50800" dist="38100" dir="2700000" algn="tl" rotWithShape="0">
              <a:prstClr val="black">
                <a:alpha val="40000"/>
              </a:prstClr>
            </a:outerShdw>
          </a:effectLst>
        </p:spPr>
      </p:pic>
      <p:sp>
        <p:nvSpPr>
          <p:cNvPr id="4" name="Title 6">
            <a:extLst>
              <a:ext uri="{FF2B5EF4-FFF2-40B4-BE49-F238E27FC236}">
                <a16:creationId xmlns:a16="http://schemas.microsoft.com/office/drawing/2014/main" id="{9036D553-24BB-A072-3D57-225EDD35BC95}"/>
              </a:ext>
            </a:extLst>
          </p:cNvPr>
          <p:cNvSpPr txBox="1">
            <a:spLocks/>
          </p:cNvSpPr>
          <p:nvPr/>
        </p:nvSpPr>
        <p:spPr>
          <a:xfrm>
            <a:off x="582613" y="758934"/>
            <a:ext cx="11026774" cy="553998"/>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err="1">
                <a:ln w="3175">
                  <a:noFill/>
                </a:ln>
                <a:solidFill>
                  <a:srgbClr val="117865"/>
                </a:solidFill>
                <a:effectLst/>
                <a:uLnTx/>
                <a:uFillTx/>
                <a:latin typeface="Segoe UI Semibold"/>
                <a:ea typeface="+mn-ea"/>
                <a:cs typeface="Segoe UI" pitchFamily="34" charset="0"/>
              </a:rPr>
              <a:t>PowerBI</a:t>
            </a:r>
            <a:r>
              <a:rPr kumimoji="0" lang="en-US" sz="3600" b="0" i="0" u="none" strike="noStrike" kern="1200" cap="none" spc="-50" normalizeH="0" baseline="0" noProof="0">
                <a:ln w="3175">
                  <a:noFill/>
                </a:ln>
                <a:solidFill>
                  <a:srgbClr val="117865"/>
                </a:solidFill>
                <a:effectLst/>
                <a:uLnTx/>
                <a:uFillTx/>
                <a:latin typeface="Segoe UI Semibold"/>
                <a:ea typeface="+mn-ea"/>
                <a:cs typeface="Segoe UI" pitchFamily="34" charset="0"/>
              </a:rPr>
              <a:t> Data Sources</a:t>
            </a:r>
          </a:p>
        </p:txBody>
      </p:sp>
      <p:sp>
        <p:nvSpPr>
          <p:cNvPr id="5" name="TextBox 4">
            <a:extLst>
              <a:ext uri="{FF2B5EF4-FFF2-40B4-BE49-F238E27FC236}">
                <a16:creationId xmlns:a16="http://schemas.microsoft.com/office/drawing/2014/main" id="{A8B4A4A0-2067-2FE0-F782-A5DB9A503693}"/>
              </a:ext>
            </a:extLst>
          </p:cNvPr>
          <p:cNvSpPr txBox="1"/>
          <p:nvPr/>
        </p:nvSpPr>
        <p:spPr>
          <a:xfrm>
            <a:off x="731558" y="1990590"/>
            <a:ext cx="3132104" cy="4021614"/>
          </a:xfrm>
          <a:prstGeom prst="rect">
            <a:avLst/>
          </a:prstGeom>
          <a:noFill/>
        </p:spPr>
        <p:txBody>
          <a:bodyPr wrap="square" rtlCol="0">
            <a:spAutoFit/>
          </a:bodyPr>
          <a:lstStyle>
            <a:defPPr>
              <a:defRPr lang="en-US"/>
            </a:defPPr>
            <a:lvl1pPr marL="342900" indent="-342900">
              <a:buFont typeface="Arial" panose="020B0604020202020204" pitchFamily="34" charset="0"/>
              <a:buChar char="•"/>
              <a:defRPr sz="1600">
                <a:latin typeface="Segoe UI" panose="020B0502040204020203" pitchFamily="34" charset="0"/>
                <a:cs typeface="Segoe UI" panose="020B0502040204020203" pitchFamily="34" charset="0"/>
              </a:defRPr>
            </a:lvl1pPr>
          </a:lstStyle>
          <a:p>
            <a:pPr marL="0" marR="0" lvl="0" indent="0" defTabSz="914400" eaLnBrk="1" fontAlgn="auto" latinLnBrk="0" hangingPunct="1">
              <a:lnSpc>
                <a:spcPct val="100000"/>
              </a:lnSpc>
              <a:spcBef>
                <a:spcPts val="1600"/>
              </a:spcBef>
              <a:spcAft>
                <a:spcPts val="0"/>
              </a:spcAft>
              <a:buClrTx/>
              <a:buSzTx/>
              <a:buFont typeface="Arial" panose="020B0604020202020204" pitchFamily="34" charset="0"/>
              <a:buNone/>
              <a:tabLst/>
              <a:defRPr/>
            </a:pPr>
            <a:endParaRPr kumimoji="0" lang="en-US" sz="1600" b="0" i="0" u="none" strike="noStrike" kern="0" cap="none" spc="0" normalizeH="0" baseline="0" noProof="0">
              <a:ln>
                <a:noFill/>
              </a:ln>
              <a:solidFill>
                <a:srgbClr val="000000"/>
              </a:solidFill>
              <a:effectLst/>
              <a:uLnTx/>
              <a:uFillTx/>
              <a:latin typeface="Segoe UI" panose="020B0502040204020203" pitchFamily="34" charset="0"/>
              <a:cs typeface="Segoe UI" panose="020B0502040204020203" pitchFamily="34" charset="0"/>
            </a:endParaRPr>
          </a:p>
          <a:p>
            <a:pPr marL="0" marR="0" lvl="0" indent="0" defTabSz="914400" eaLnBrk="1" fontAlgn="auto" latinLnBrk="0" hangingPunct="1">
              <a:lnSpc>
                <a:spcPct val="100000"/>
              </a:lnSpc>
              <a:spcBef>
                <a:spcPts val="1600"/>
              </a:spcBef>
              <a:spcAft>
                <a:spcPts val="0"/>
              </a:spcAft>
              <a:buClrTx/>
              <a:buSzTx/>
              <a:buFont typeface="Arial" panose="020B0604020202020204" pitchFamily="34" charset="0"/>
              <a:buNone/>
              <a:tabLst/>
              <a:defRPr/>
            </a:pPr>
            <a:r>
              <a:rPr lang="en-US" kern="0">
                <a:solidFill>
                  <a:srgbClr val="0078D4"/>
                </a:solidFill>
                <a:latin typeface="Segoe UI Semibold"/>
              </a:rPr>
              <a:t>Available Data Sources</a:t>
            </a:r>
            <a:endParaRPr lang="en-US" kern="0">
              <a:solidFill>
                <a:srgbClr val="000000"/>
              </a:solidFill>
            </a:endParaRPr>
          </a:p>
          <a:p>
            <a:pPr marL="0" marR="0" lvl="0" indent="0" defTabSz="914400" eaLnBrk="1" fontAlgn="auto" latinLnBrk="0" hangingPunct="1">
              <a:lnSpc>
                <a:spcPct val="100000"/>
              </a:lnSpc>
              <a:spcBef>
                <a:spcPts val="600"/>
              </a:spcBef>
              <a:spcAft>
                <a:spcPts val="0"/>
              </a:spcAft>
              <a:buClrTx/>
              <a:buSzTx/>
              <a:buFont typeface="Arial" panose="020B0604020202020204" pitchFamily="34" charset="0"/>
              <a:buNone/>
              <a:tabLst/>
              <a:defRPr/>
            </a:pPr>
            <a:r>
              <a:rPr kumimoji="0" lang="en-US" sz="1600" b="0" i="0" u="none" strike="noStrike" kern="0" cap="none" spc="0" normalizeH="0" baseline="0" noProof="0">
                <a:ln>
                  <a:noFill/>
                </a:ln>
                <a:solidFill>
                  <a:srgbClr val="000000"/>
                </a:solidFill>
                <a:effectLst/>
                <a:uLnTx/>
                <a:uFillTx/>
                <a:latin typeface="Segoe UI" panose="020B0502040204020203" pitchFamily="34" charset="0"/>
                <a:cs typeface="Segoe UI" panose="020B0502040204020203" pitchFamily="34" charset="0"/>
              </a:rPr>
              <a:t>150+ is available</a:t>
            </a:r>
          </a:p>
          <a:p>
            <a:pPr marL="0" indent="0">
              <a:spcBef>
                <a:spcPts val="600"/>
              </a:spcBef>
              <a:buNone/>
              <a:defRPr/>
            </a:pPr>
            <a:endParaRPr lang="en-US" kern="0">
              <a:solidFill>
                <a:srgbClr val="0078D4"/>
              </a:solidFill>
              <a:latin typeface="Segoe UI Semibold"/>
            </a:endParaRPr>
          </a:p>
          <a:p>
            <a:pPr marL="0" indent="0">
              <a:spcBef>
                <a:spcPts val="600"/>
              </a:spcBef>
              <a:buNone/>
              <a:defRPr/>
            </a:pPr>
            <a:r>
              <a:rPr lang="en-US" kern="0">
                <a:solidFill>
                  <a:srgbClr val="0078D4"/>
                </a:solidFill>
                <a:latin typeface="Segoe UI Semibold"/>
              </a:rPr>
              <a:t>Native Connectors</a:t>
            </a:r>
            <a:endParaRPr lang="en-US" kern="0">
              <a:solidFill>
                <a:srgbClr val="000000"/>
              </a:solidFill>
            </a:endParaRPr>
          </a:p>
          <a:p>
            <a:pPr marL="0" marR="0" lvl="0" indent="0" defTabSz="914400" eaLnBrk="1" fontAlgn="auto" latinLnBrk="0" hangingPunct="1">
              <a:lnSpc>
                <a:spcPct val="100000"/>
              </a:lnSpc>
              <a:spcBef>
                <a:spcPts val="600"/>
              </a:spcBef>
              <a:spcAft>
                <a:spcPts val="0"/>
              </a:spcAft>
              <a:buClrTx/>
              <a:buSzTx/>
              <a:buFont typeface="Arial" panose="020B0604020202020204" pitchFamily="34" charset="0"/>
              <a:buNone/>
              <a:tabLst/>
              <a:defRPr/>
            </a:pPr>
            <a:r>
              <a:rPr lang="en-US" kern="0">
                <a:solidFill>
                  <a:srgbClr val="000000"/>
                </a:solidFill>
              </a:rPr>
              <a:t>All MSFT sources</a:t>
            </a:r>
          </a:p>
          <a:p>
            <a:pPr marL="0" marR="0" lvl="0" indent="0" defTabSz="914400" eaLnBrk="1" fontAlgn="auto" latinLnBrk="0" hangingPunct="1">
              <a:lnSpc>
                <a:spcPct val="100000"/>
              </a:lnSpc>
              <a:spcBef>
                <a:spcPts val="600"/>
              </a:spcBef>
              <a:spcAft>
                <a:spcPts val="0"/>
              </a:spcAft>
              <a:buClrTx/>
              <a:buSzTx/>
              <a:buFont typeface="Arial" panose="020B0604020202020204" pitchFamily="34" charset="0"/>
              <a:buNone/>
              <a:tabLst/>
              <a:defRPr/>
            </a:pPr>
            <a:r>
              <a:rPr lang="en-US" kern="0">
                <a:solidFill>
                  <a:srgbClr val="000000"/>
                </a:solidFill>
              </a:rPr>
              <a:t>AWS Redshift</a:t>
            </a:r>
          </a:p>
          <a:p>
            <a:pPr marL="0" marR="0" lvl="0" indent="0" defTabSz="914400" eaLnBrk="1" fontAlgn="auto" latinLnBrk="0" hangingPunct="1">
              <a:lnSpc>
                <a:spcPct val="100000"/>
              </a:lnSpc>
              <a:spcBef>
                <a:spcPts val="600"/>
              </a:spcBef>
              <a:spcAft>
                <a:spcPts val="0"/>
              </a:spcAft>
              <a:buClrTx/>
              <a:buSzTx/>
              <a:buFont typeface="Arial" panose="020B0604020202020204" pitchFamily="34" charset="0"/>
              <a:buNone/>
              <a:tabLst/>
              <a:defRPr/>
            </a:pPr>
            <a:r>
              <a:rPr lang="en-US" kern="0">
                <a:solidFill>
                  <a:srgbClr val="000000"/>
                </a:solidFill>
              </a:rPr>
              <a:t>Oracle</a:t>
            </a:r>
          </a:p>
          <a:p>
            <a:pPr marL="0" marR="0" lvl="0" indent="0" defTabSz="914400" eaLnBrk="1" fontAlgn="auto" latinLnBrk="0" hangingPunct="1">
              <a:lnSpc>
                <a:spcPct val="100000"/>
              </a:lnSpc>
              <a:spcBef>
                <a:spcPts val="600"/>
              </a:spcBef>
              <a:spcAft>
                <a:spcPts val="0"/>
              </a:spcAft>
              <a:buClrTx/>
              <a:buSzTx/>
              <a:buFont typeface="Arial" panose="020B0604020202020204" pitchFamily="34" charset="0"/>
              <a:buNone/>
              <a:tabLst/>
              <a:defRPr/>
            </a:pPr>
            <a:r>
              <a:rPr lang="en-US" kern="0">
                <a:solidFill>
                  <a:srgbClr val="000000"/>
                </a:solidFill>
              </a:rPr>
              <a:t>Google Analytics/</a:t>
            </a:r>
            <a:r>
              <a:rPr lang="en-US" kern="0" err="1">
                <a:solidFill>
                  <a:srgbClr val="000000"/>
                </a:solidFill>
              </a:rPr>
              <a:t>BigQuery</a:t>
            </a:r>
            <a:endParaRPr lang="en-US" kern="0">
              <a:solidFill>
                <a:srgbClr val="000000"/>
              </a:solidFill>
            </a:endParaRPr>
          </a:p>
          <a:p>
            <a:pPr marL="0" marR="0" lvl="0" indent="0" defTabSz="914400" eaLnBrk="1" fontAlgn="auto" latinLnBrk="0" hangingPunct="1">
              <a:lnSpc>
                <a:spcPct val="100000"/>
              </a:lnSpc>
              <a:spcBef>
                <a:spcPts val="600"/>
              </a:spcBef>
              <a:spcAft>
                <a:spcPts val="0"/>
              </a:spcAft>
              <a:buClrTx/>
              <a:buSzTx/>
              <a:buFont typeface="Arial" panose="020B0604020202020204" pitchFamily="34" charset="0"/>
              <a:buNone/>
              <a:tabLst/>
              <a:defRPr/>
            </a:pPr>
            <a:r>
              <a:rPr lang="en-US" kern="0">
                <a:solidFill>
                  <a:srgbClr val="000000"/>
                </a:solidFill>
              </a:rPr>
              <a:t>MariaDB</a:t>
            </a:r>
          </a:p>
          <a:p>
            <a:pPr marL="0" marR="0" lvl="0" indent="0" defTabSz="914400" eaLnBrk="1" fontAlgn="auto" latinLnBrk="0" hangingPunct="1">
              <a:lnSpc>
                <a:spcPct val="100000"/>
              </a:lnSpc>
              <a:spcBef>
                <a:spcPts val="600"/>
              </a:spcBef>
              <a:spcAft>
                <a:spcPts val="0"/>
              </a:spcAft>
              <a:buClrTx/>
              <a:buSzTx/>
              <a:buFont typeface="Arial" panose="020B0604020202020204" pitchFamily="34" charset="0"/>
              <a:buNone/>
              <a:tabLst/>
              <a:defRPr/>
            </a:pPr>
            <a:r>
              <a:rPr lang="en-US" kern="0">
                <a:solidFill>
                  <a:srgbClr val="000000"/>
                </a:solidFill>
              </a:rPr>
              <a:t>PostgreSQL</a:t>
            </a:r>
          </a:p>
          <a:p>
            <a:pPr marL="0" marR="0" lvl="0" indent="0" defTabSz="914400" eaLnBrk="1" fontAlgn="auto" latinLnBrk="0" hangingPunct="1">
              <a:lnSpc>
                <a:spcPct val="100000"/>
              </a:lnSpc>
              <a:spcBef>
                <a:spcPts val="600"/>
              </a:spcBef>
              <a:spcAft>
                <a:spcPts val="0"/>
              </a:spcAft>
              <a:buClrTx/>
              <a:buSzTx/>
              <a:buFont typeface="Arial" panose="020B0604020202020204" pitchFamily="34" charset="0"/>
              <a:buNone/>
              <a:tabLst/>
              <a:defRPr/>
            </a:pPr>
            <a:endParaRPr lang="en-US" kern="0">
              <a:solidFill>
                <a:srgbClr val="000000"/>
              </a:solidFill>
            </a:endParaRPr>
          </a:p>
        </p:txBody>
      </p:sp>
    </p:spTree>
    <p:extLst>
      <p:ext uri="{BB962C8B-B14F-4D97-AF65-F5344CB8AC3E}">
        <p14:creationId xmlns:p14="http://schemas.microsoft.com/office/powerpoint/2010/main" val="2311723420"/>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DDF59C-3FF6-2B64-8823-C1F3D47E202E}"/>
            </a:ext>
          </a:extLst>
        </p:cNvPr>
        <p:cNvGrpSpPr/>
        <p:nvPr/>
      </p:nvGrpSpPr>
      <p:grpSpPr>
        <a:xfrm>
          <a:off x="0" y="0"/>
          <a:ext cx="0" cy="0"/>
          <a:chOff x="0" y="0"/>
          <a:chExt cx="0" cy="0"/>
        </a:xfrm>
      </p:grpSpPr>
      <p:sp>
        <p:nvSpPr>
          <p:cNvPr id="2" name="Title 6">
            <a:extLst>
              <a:ext uri="{FF2B5EF4-FFF2-40B4-BE49-F238E27FC236}">
                <a16:creationId xmlns:a16="http://schemas.microsoft.com/office/drawing/2014/main" id="{F0679EFD-162C-4C69-17D4-54C4070AEC22}"/>
              </a:ext>
            </a:extLst>
          </p:cNvPr>
          <p:cNvSpPr txBox="1">
            <a:spLocks/>
          </p:cNvSpPr>
          <p:nvPr/>
        </p:nvSpPr>
        <p:spPr>
          <a:xfrm>
            <a:off x="582613" y="758934"/>
            <a:ext cx="11026774" cy="553998"/>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err="1">
                <a:ln w="3175">
                  <a:noFill/>
                </a:ln>
                <a:solidFill>
                  <a:srgbClr val="117865"/>
                </a:solidFill>
                <a:effectLst/>
                <a:uLnTx/>
                <a:uFillTx/>
                <a:latin typeface="Segoe UI Semibold"/>
                <a:ea typeface="+mn-ea"/>
                <a:cs typeface="Segoe UI" pitchFamily="34" charset="0"/>
              </a:rPr>
              <a:t>PowerBI</a:t>
            </a:r>
            <a:r>
              <a:rPr kumimoji="0" lang="en-US" sz="3600" b="0" i="0" u="none" strike="noStrike" kern="1200" cap="none" spc="-50" normalizeH="0" baseline="0" noProof="0">
                <a:ln w="3175">
                  <a:noFill/>
                </a:ln>
                <a:solidFill>
                  <a:srgbClr val="117865"/>
                </a:solidFill>
                <a:effectLst/>
                <a:uLnTx/>
                <a:uFillTx/>
                <a:latin typeface="Segoe UI Semibold"/>
                <a:ea typeface="+mn-ea"/>
                <a:cs typeface="Segoe UI" pitchFamily="34" charset="0"/>
              </a:rPr>
              <a:t> Data Access</a:t>
            </a:r>
          </a:p>
        </p:txBody>
      </p:sp>
      <p:pic>
        <p:nvPicPr>
          <p:cNvPr id="1026" name="Picture 2" descr="&quot;Direct Query Mode&quot; &#10;Slow, but real time &#10;&quot;Import Mode&quot; &#10;Latent &amp; duplicative but fast &#10;&quot;Direct Lake Mode&quot; &#10;Perfect! &#10;Database files &#10;Scan &#10;Tables &#10;Storage &#10;Database files &#10;Scan &#10;Storage &#10;Parquet/Delta Lake &#10;OneLake &#10;Queries &#10;W arehouse/ &#10;Import &#10;Wa rehouse/ &#10;Lakehouse &#10;Warehou &#10;power Bl &#10;Analysis &#10;Services &#10;Power BI &#10;Analysis &#10;Services &#10;power Bl &#10;Analysis &#10;ices &#10;Queries &#10;DAX &#10;DAX ">
            <a:extLst>
              <a:ext uri="{FF2B5EF4-FFF2-40B4-BE49-F238E27FC236}">
                <a16:creationId xmlns:a16="http://schemas.microsoft.com/office/drawing/2014/main" id="{8A7E2217-D935-FE80-D05C-A23B4B5714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0084" y="1414023"/>
            <a:ext cx="9345434" cy="53137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7390736"/>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7FB7E838-23F9-CC33-EFEA-B53A0F773F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2271370"/>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84C4E41C-4249-D10D-60DB-BA8F98A3063F}"/>
              </a:ext>
              <a:ext uri="{C183D7F6-B498-43B3-948B-1728B52AA6E4}">
                <adec:decorative xmlns:adec="http://schemas.microsoft.com/office/drawing/2017/decorative" val="1"/>
              </a:ext>
            </a:extLst>
          </p:cNvPr>
          <p:cNvSpPr/>
          <p:nvPr/>
        </p:nvSpPr>
        <p:spPr bwMode="auto">
          <a:xfrm>
            <a:off x="3419831" y="637864"/>
            <a:ext cx="2582556" cy="4716297"/>
          </a:xfrm>
          <a:prstGeom prst="roundRect">
            <a:avLst>
              <a:gd name="adj" fmla="val 11058"/>
            </a:avLst>
          </a:prstGeom>
          <a:solidFill>
            <a:srgbClr val="F9F9F9"/>
          </a:solidFill>
          <a:ln w="9525" cap="flat" cmpd="sng" algn="ctr">
            <a:noFill/>
            <a:prstDash val="solid"/>
            <a:headEnd type="none" w="med" len="med"/>
            <a:tailEnd type="none" w="med" len="med"/>
          </a:ln>
          <a:effectLst>
            <a:outerShdw blurRad="50800" dist="38100" dir="2700000" algn="tl" rotWithShape="0">
              <a:prstClr val="black">
                <a:alpha val="4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 name="Rectangle: Rounded Corners 2">
            <a:extLst>
              <a:ext uri="{FF2B5EF4-FFF2-40B4-BE49-F238E27FC236}">
                <a16:creationId xmlns:a16="http://schemas.microsoft.com/office/drawing/2014/main" id="{67AE0896-3116-EF9C-2E99-2987027EDCFF}"/>
              </a:ext>
              <a:ext uri="{C183D7F6-B498-43B3-948B-1728B52AA6E4}">
                <adec:decorative xmlns:adec="http://schemas.microsoft.com/office/drawing/2017/decorative" val="1"/>
              </a:ext>
            </a:extLst>
          </p:cNvPr>
          <p:cNvSpPr/>
          <p:nvPr/>
        </p:nvSpPr>
        <p:spPr bwMode="auto">
          <a:xfrm>
            <a:off x="6264527" y="637864"/>
            <a:ext cx="2582556" cy="4716297"/>
          </a:xfrm>
          <a:prstGeom prst="roundRect">
            <a:avLst>
              <a:gd name="adj" fmla="val 11058"/>
            </a:avLst>
          </a:prstGeom>
          <a:solidFill>
            <a:srgbClr val="F9F9F9"/>
          </a:solidFill>
          <a:ln w="9525" cap="flat" cmpd="sng" algn="ctr">
            <a:noFill/>
            <a:prstDash val="solid"/>
            <a:headEnd type="none" w="med" len="med"/>
            <a:tailEnd type="none" w="med" len="med"/>
          </a:ln>
          <a:effectLst>
            <a:outerShdw blurRad="50800" dist="38100" dir="2700000" algn="tl" rotWithShape="0">
              <a:prstClr val="black">
                <a:alpha val="4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 name="Rectangle: Rounded Corners 3">
            <a:extLst>
              <a:ext uri="{FF2B5EF4-FFF2-40B4-BE49-F238E27FC236}">
                <a16:creationId xmlns:a16="http://schemas.microsoft.com/office/drawing/2014/main" id="{C8F520E9-9721-8FCB-9642-438BED65A2ED}"/>
              </a:ext>
              <a:ext uri="{C183D7F6-B498-43B3-948B-1728B52AA6E4}">
                <adec:decorative xmlns:adec="http://schemas.microsoft.com/office/drawing/2017/decorative" val="1"/>
              </a:ext>
            </a:extLst>
          </p:cNvPr>
          <p:cNvSpPr/>
          <p:nvPr/>
        </p:nvSpPr>
        <p:spPr bwMode="auto">
          <a:xfrm>
            <a:off x="9039835" y="637864"/>
            <a:ext cx="2582556" cy="4716297"/>
          </a:xfrm>
          <a:prstGeom prst="roundRect">
            <a:avLst>
              <a:gd name="adj" fmla="val 11058"/>
            </a:avLst>
          </a:prstGeom>
          <a:solidFill>
            <a:srgbClr val="F9F9F9"/>
          </a:solidFill>
          <a:ln w="9525" cap="flat" cmpd="sng" algn="ctr">
            <a:noFill/>
            <a:prstDash val="solid"/>
            <a:headEnd type="none" w="med" len="med"/>
            <a:tailEnd type="none" w="med" len="med"/>
          </a:ln>
          <a:effectLst>
            <a:outerShdw blurRad="50800" dist="38100" dir="2700000" algn="tl" rotWithShape="0">
              <a:prstClr val="black">
                <a:alpha val="4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 name="Text Placeholder 4">
            <a:extLst>
              <a:ext uri="{FF2B5EF4-FFF2-40B4-BE49-F238E27FC236}">
                <a16:creationId xmlns:a16="http://schemas.microsoft.com/office/drawing/2014/main" id="{121531C5-8573-4258-23E4-DB500D5033BE}"/>
              </a:ext>
            </a:extLst>
          </p:cNvPr>
          <p:cNvSpPr txBox="1">
            <a:spLocks/>
          </p:cNvSpPr>
          <p:nvPr/>
        </p:nvSpPr>
        <p:spPr>
          <a:xfrm>
            <a:off x="3516673" y="1260928"/>
            <a:ext cx="2334098" cy="2577741"/>
          </a:xfrm>
          <a:prstGeom prst="roundRect">
            <a:avLst>
              <a:gd name="adj" fmla="val 6582"/>
            </a:avLst>
          </a:prstGeom>
          <a:solidFill>
            <a:srgbClr val="FFFFFF"/>
          </a:solidFill>
          <a:effectLst>
            <a:outerShdw blurRad="177800" dist="50800" dir="2160000" algn="tl" rotWithShape="0">
              <a:prstClr val="black">
                <a:alpha val="17000"/>
              </a:prstClr>
            </a:outerShdw>
          </a:effectLst>
        </p:spPr>
        <p:txBody>
          <a:bodyPr vert="horz" wrap="square" lIns="91440" tIns="91440" rIns="91440" bIns="91440" rtlCol="0">
            <a:noAutofit/>
          </a:bodyPr>
          <a:lstStyle>
            <a:lvl1pPr marL="141288" marR="0" indent="-141288"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800" kern="1200" spc="0" baseline="0" dirty="0">
                <a:solidFill>
                  <a:schemeClr val="tx1"/>
                </a:solidFill>
                <a:latin typeface="+mn-lt"/>
                <a:ea typeface="+mn-ea"/>
                <a:cs typeface="Segoe UI" panose="020B0502040204020203" pitchFamily="34" charset="0"/>
              </a:defRPr>
            </a:lvl1pPr>
            <a:lvl2pPr marL="285750" marR="0" indent="-125413"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600" kern="1200" spc="0" baseline="0" dirty="0">
                <a:solidFill>
                  <a:schemeClr val="tx1"/>
                </a:solidFill>
                <a:latin typeface="+mn-lt"/>
                <a:ea typeface="+mn-ea"/>
                <a:cs typeface="+mn-cs"/>
              </a:defRPr>
            </a:lvl2pPr>
            <a:lvl3pPr marL="438150" marR="0" indent="-13335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600" kern="1200" spc="0" baseline="0" dirty="0">
                <a:solidFill>
                  <a:schemeClr val="tx1"/>
                </a:solidFill>
                <a:latin typeface="+mn-lt"/>
                <a:ea typeface="+mn-ea"/>
                <a:cs typeface="+mn-cs"/>
              </a:defRPr>
            </a:lvl3pPr>
            <a:lvl4pPr marL="566738" marR="0" indent="-1143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4pPr>
            <a:lvl5pPr marL="685800" marR="0" indent="-109538"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3975" marR="0" lvl="0" indent="-53975"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9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Quickly tune a custom model </a:t>
            </a:r>
            <a:r>
              <a:rPr kumimoji="0" lang="en-US" sz="900" b="0" i="0" u="none" strike="noStrike" kern="1200" cap="none" spc="-20" normalizeH="0" baseline="0" noProof="0">
                <a:ln>
                  <a:noFill/>
                </a:ln>
                <a:solidFill>
                  <a:srgbClr val="000000"/>
                </a:solidFill>
                <a:effectLst/>
                <a:uLnTx/>
                <a:uFillTx/>
                <a:latin typeface="Segoe UI"/>
                <a:ea typeface="+mn-ea"/>
                <a:cs typeface="Segoe UI" panose="020B0502040204020203" pitchFamily="34" charset="0"/>
              </a:rPr>
              <a:t>by integrating a model built and trained in Azure ML in a Spark notebook</a:t>
            </a:r>
          </a:p>
          <a:p>
            <a:pPr marL="53975" marR="0" lvl="0" indent="-53975"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9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Work faster </a:t>
            </a:r>
            <a:r>
              <a:rPr kumimoji="0" lang="en-US" sz="900" b="0" i="0" u="none" strike="noStrike" kern="1200" cap="none" spc="-20" normalizeH="0" baseline="0" noProof="0">
                <a:ln>
                  <a:noFill/>
                </a:ln>
                <a:solidFill>
                  <a:srgbClr val="000000"/>
                </a:solidFill>
                <a:effectLst/>
                <a:uLnTx/>
                <a:uFillTx/>
                <a:latin typeface="Segoe UI"/>
                <a:ea typeface="+mn-ea"/>
                <a:cs typeface="Segoe UI" panose="020B0502040204020203" pitchFamily="34" charset="0"/>
              </a:rPr>
              <a:t>with the ability to user your preferred data science frameworks, languages, and tools</a:t>
            </a:r>
          </a:p>
          <a:p>
            <a:pPr marL="53975" marR="0" lvl="0" indent="-53975"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9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Bypass engineering dependencies </a:t>
            </a:r>
            <a:r>
              <a:rPr kumimoji="0" lang="en-US" sz="900" b="0" i="0" u="none" strike="noStrike" kern="1200" cap="none" spc="-20" normalizeH="0" baseline="0" noProof="0">
                <a:ln>
                  <a:noFill/>
                </a:ln>
                <a:solidFill>
                  <a:srgbClr val="000000"/>
                </a:solidFill>
                <a:effectLst/>
                <a:uLnTx/>
                <a:uFillTx/>
                <a:latin typeface="Segoe UI"/>
                <a:ea typeface="+mn-ea"/>
                <a:cs typeface="Segoe UI" panose="020B0502040204020203" pitchFamily="34" charset="0"/>
              </a:rPr>
              <a:t>with the ability to use your preferred no-code ML Ops to deploy and operate models in production</a:t>
            </a:r>
          </a:p>
          <a:p>
            <a:pPr marL="53975" marR="0" lvl="0" indent="-53975"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9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Tap into proven-at-scale models and services </a:t>
            </a:r>
            <a:r>
              <a:rPr kumimoji="0" lang="en-US" sz="900" b="0" i="0" u="none" strike="noStrike" kern="1200" cap="none" spc="-20" normalizeH="0" baseline="0" noProof="0">
                <a:ln>
                  <a:noFill/>
                </a:ln>
                <a:solidFill>
                  <a:srgbClr val="000000"/>
                </a:solidFill>
                <a:effectLst/>
                <a:uLnTx/>
                <a:uFillTx/>
                <a:latin typeface="Segoe UI"/>
                <a:ea typeface="+mn-ea"/>
                <a:cs typeface="Segoe UI" panose="020B0502040204020203" pitchFamily="34" charset="0"/>
              </a:rPr>
              <a:t>to accelerate your AI differentiation (AOAI, Cognitive Services, ONNX integration, etc).</a:t>
            </a:r>
          </a:p>
          <a:p>
            <a:pPr marL="171450" marR="0" lvl="0" indent="-1714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US" sz="900" b="0" i="0" u="none" strike="noStrike" kern="1200" cap="none" spc="-20" normalizeH="0" baseline="0" noProof="0">
              <a:ln>
                <a:noFill/>
              </a:ln>
              <a:solidFill>
                <a:srgbClr val="000000"/>
              </a:solidFill>
              <a:effectLst/>
              <a:uLnTx/>
              <a:uFillTx/>
              <a:latin typeface="Segoe UI"/>
              <a:ea typeface="+mn-ea"/>
              <a:cs typeface="Segoe UI" panose="020B0502040204020203" pitchFamily="34" charset="0"/>
            </a:endParaRPr>
          </a:p>
        </p:txBody>
      </p:sp>
      <p:sp>
        <p:nvSpPr>
          <p:cNvPr id="6" name="Text Placeholder 4">
            <a:extLst>
              <a:ext uri="{FF2B5EF4-FFF2-40B4-BE49-F238E27FC236}">
                <a16:creationId xmlns:a16="http://schemas.microsoft.com/office/drawing/2014/main" id="{59217126-D47C-8219-86B6-8C7EEC602C64}"/>
              </a:ext>
            </a:extLst>
          </p:cNvPr>
          <p:cNvSpPr txBox="1">
            <a:spLocks/>
          </p:cNvSpPr>
          <p:nvPr/>
        </p:nvSpPr>
        <p:spPr>
          <a:xfrm>
            <a:off x="6359361" y="1260928"/>
            <a:ext cx="2334098" cy="2577741"/>
          </a:xfrm>
          <a:prstGeom prst="roundRect">
            <a:avLst>
              <a:gd name="adj" fmla="val 6582"/>
            </a:avLst>
          </a:prstGeom>
          <a:solidFill>
            <a:srgbClr val="FFFFFF"/>
          </a:solidFill>
          <a:effectLst>
            <a:outerShdw blurRad="177800" dist="50800" dir="2160000" algn="tl" rotWithShape="0">
              <a:prstClr val="black">
                <a:alpha val="17000"/>
              </a:prstClr>
            </a:outerShdw>
          </a:effectLst>
        </p:spPr>
        <p:txBody>
          <a:bodyPr vert="horz" wrap="square" lIns="91440" tIns="91440" rIns="91440" bIns="91440" rtlCol="0">
            <a:noAutofit/>
          </a:bodyPr>
          <a:lstStyle>
            <a:lvl1pPr marL="141288" marR="0" indent="-141288"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800" kern="1200" spc="0" baseline="0" dirty="0">
                <a:solidFill>
                  <a:schemeClr val="tx1"/>
                </a:solidFill>
                <a:latin typeface="+mn-lt"/>
                <a:ea typeface="+mn-ea"/>
                <a:cs typeface="Segoe UI" panose="020B0502040204020203" pitchFamily="34" charset="0"/>
              </a:defRPr>
            </a:lvl1pPr>
            <a:lvl2pPr marL="285750" marR="0" indent="-125413"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600" kern="1200" spc="0" baseline="0" dirty="0">
                <a:solidFill>
                  <a:schemeClr val="tx1"/>
                </a:solidFill>
                <a:latin typeface="+mn-lt"/>
                <a:ea typeface="+mn-ea"/>
                <a:cs typeface="+mn-cs"/>
              </a:defRPr>
            </a:lvl2pPr>
            <a:lvl3pPr marL="438150" marR="0" indent="-13335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600" kern="1200" spc="0" baseline="0" dirty="0">
                <a:solidFill>
                  <a:schemeClr val="tx1"/>
                </a:solidFill>
                <a:latin typeface="+mn-lt"/>
                <a:ea typeface="+mn-ea"/>
                <a:cs typeface="+mn-cs"/>
              </a:defRPr>
            </a:lvl3pPr>
            <a:lvl4pPr marL="566738" marR="0" indent="-1143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4pPr>
            <a:lvl5pPr marL="685800" marR="0" indent="-109538"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3975" marR="0" lvl="0" indent="-53975"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9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Avoid slow, progress-stagnating data wrangling </a:t>
            </a:r>
            <a:r>
              <a:rPr kumimoji="0" lang="en-US" sz="900" b="0" i="0" u="none" strike="noStrike" kern="1200" cap="none" spc="-20" normalizeH="0" baseline="0" noProof="0">
                <a:ln>
                  <a:noFill/>
                </a:ln>
                <a:solidFill>
                  <a:srgbClr val="000000"/>
                </a:solidFill>
                <a:effectLst/>
                <a:uLnTx/>
                <a:uFillTx/>
                <a:latin typeface="Segoe UI"/>
                <a:ea typeface="+mn-ea"/>
                <a:cs typeface="Segoe UI" panose="020B0502040204020203" pitchFamily="34" charset="0"/>
              </a:rPr>
              <a:t>by seamlessly triggering a workflow that can unlock data engineering tools and capabilities quickly. </a:t>
            </a:r>
          </a:p>
          <a:p>
            <a:pPr marL="53975" marR="0" lvl="0" indent="-53975"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9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Accelerate your work </a:t>
            </a:r>
            <a:r>
              <a:rPr kumimoji="0" lang="en-US" sz="900" b="0" i="0" u="none" strike="noStrike" kern="1200" cap="none" spc="-20" normalizeH="0" baseline="0" noProof="0">
                <a:ln>
                  <a:noFill/>
                </a:ln>
                <a:solidFill>
                  <a:srgbClr val="000000"/>
                </a:solidFill>
                <a:effectLst/>
                <a:uLnTx/>
                <a:uFillTx/>
                <a:latin typeface="Segoe UI"/>
                <a:ea typeface="+mn-ea"/>
                <a:cs typeface="Segoe UI" panose="020B0502040204020203" pitchFamily="34" charset="0"/>
              </a:rPr>
              <a:t>with visual and SQL based tools for self-serve data transformations and modeling as well as self-serve tools for reporting, dashboards, and data visualizations</a:t>
            </a:r>
          </a:p>
          <a:p>
            <a:pPr marL="53975" marR="0" lvl="0" indent="-53975"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9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Turn data into impact </a:t>
            </a:r>
            <a:r>
              <a:rPr kumimoji="0" lang="en-US" sz="900" b="0" i="0" u="none" strike="noStrike" kern="1200" cap="none" spc="-20" normalizeH="0" baseline="0" noProof="0">
                <a:ln>
                  <a:noFill/>
                </a:ln>
                <a:solidFill>
                  <a:srgbClr val="000000"/>
                </a:solidFill>
                <a:effectLst/>
                <a:uLnTx/>
                <a:uFillTx/>
                <a:latin typeface="Segoe UI"/>
                <a:ea typeface="+mn-ea"/>
                <a:cs typeface="Segoe UI" panose="020B0502040204020203" pitchFamily="34" charset="0"/>
              </a:rPr>
              <a:t>with industry-leading BI tools and integration with the apps your people use everyday like Microsoft 365</a:t>
            </a:r>
          </a:p>
        </p:txBody>
      </p:sp>
      <p:sp>
        <p:nvSpPr>
          <p:cNvPr id="7" name="Text Placeholder 4">
            <a:extLst>
              <a:ext uri="{FF2B5EF4-FFF2-40B4-BE49-F238E27FC236}">
                <a16:creationId xmlns:a16="http://schemas.microsoft.com/office/drawing/2014/main" id="{FD44ED01-E9C8-4E76-D454-1325B68AE147}"/>
              </a:ext>
            </a:extLst>
          </p:cNvPr>
          <p:cNvSpPr txBox="1">
            <a:spLocks/>
          </p:cNvSpPr>
          <p:nvPr/>
        </p:nvSpPr>
        <p:spPr>
          <a:xfrm>
            <a:off x="9184383" y="1260928"/>
            <a:ext cx="2334098" cy="2577741"/>
          </a:xfrm>
          <a:prstGeom prst="roundRect">
            <a:avLst>
              <a:gd name="adj" fmla="val 6582"/>
            </a:avLst>
          </a:prstGeom>
          <a:solidFill>
            <a:srgbClr val="FFFFFF"/>
          </a:solidFill>
          <a:effectLst>
            <a:outerShdw blurRad="177800" dist="50800" dir="2160000" algn="tl" rotWithShape="0">
              <a:prstClr val="black">
                <a:alpha val="17000"/>
              </a:prstClr>
            </a:outerShdw>
          </a:effectLst>
        </p:spPr>
        <p:txBody>
          <a:bodyPr vert="horz" wrap="square" lIns="91440" tIns="91440" rIns="91440" bIns="91440" rtlCol="0">
            <a:noAutofit/>
          </a:bodyPr>
          <a:lstStyle>
            <a:lvl1pPr marL="141288" marR="0" indent="-141288"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800" kern="1200" spc="0" baseline="0" dirty="0">
                <a:solidFill>
                  <a:schemeClr val="tx1"/>
                </a:solidFill>
                <a:latin typeface="+mn-lt"/>
                <a:ea typeface="+mn-ea"/>
                <a:cs typeface="Segoe UI" panose="020B0502040204020203" pitchFamily="34" charset="0"/>
              </a:defRPr>
            </a:lvl1pPr>
            <a:lvl2pPr marL="285750" marR="0" indent="-125413"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600" kern="1200" spc="0" baseline="0" dirty="0">
                <a:solidFill>
                  <a:schemeClr val="tx1"/>
                </a:solidFill>
                <a:latin typeface="+mn-lt"/>
                <a:ea typeface="+mn-ea"/>
                <a:cs typeface="+mn-cs"/>
              </a:defRPr>
            </a:lvl2pPr>
            <a:lvl3pPr marL="438150" marR="0" indent="-13335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600" kern="1200" spc="0" baseline="0" dirty="0">
                <a:solidFill>
                  <a:schemeClr val="tx1"/>
                </a:solidFill>
                <a:latin typeface="+mn-lt"/>
                <a:ea typeface="+mn-ea"/>
                <a:cs typeface="+mn-cs"/>
              </a:defRPr>
            </a:lvl3pPr>
            <a:lvl4pPr marL="566738" marR="0" indent="-1143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4pPr>
            <a:lvl5pPr marL="685800" marR="0" indent="-109538"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3975" marR="0" lvl="0" indent="-53975"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9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Make more data-driven decisions </a:t>
            </a:r>
            <a:r>
              <a:rPr kumimoji="0" lang="en-US" sz="900" b="0" i="0" u="none" strike="noStrike" kern="1200" cap="none" spc="-20" normalizeH="0" baseline="0" noProof="0">
                <a:ln>
                  <a:noFill/>
                </a:ln>
                <a:solidFill>
                  <a:srgbClr val="000000"/>
                </a:solidFill>
                <a:effectLst/>
                <a:uLnTx/>
                <a:uFillTx/>
                <a:latin typeface="Segoe UI"/>
                <a:ea typeface="+mn-ea"/>
                <a:cs typeface="Segoe UI" panose="020B0502040204020203" pitchFamily="34" charset="0"/>
              </a:rPr>
              <a:t>with actionable insights and intelligence in your preferred applications </a:t>
            </a:r>
          </a:p>
          <a:p>
            <a:pPr marL="53975" marR="0" lvl="0" indent="-53975"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9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Maintain access to all the data you need</a:t>
            </a:r>
            <a:r>
              <a:rPr kumimoji="0" lang="en-US" sz="900" b="0" i="0" u="none" strike="noStrike" kern="1200" cap="none" spc="-20" normalizeH="0" baseline="0" noProof="0">
                <a:ln>
                  <a:noFill/>
                </a:ln>
                <a:solidFill>
                  <a:srgbClr val="000000"/>
                </a:solidFill>
                <a:effectLst/>
                <a:uLnTx/>
                <a:uFillTx/>
                <a:latin typeface="Segoe UI"/>
                <a:ea typeface="+mn-ea"/>
                <a:cs typeface="Segoe UI" panose="020B0502040204020203" pitchFamily="34" charset="0"/>
              </a:rPr>
              <a:t>, without being overwhelmed by data ancillary to your role thanks to fine grain data access management controls</a:t>
            </a:r>
          </a:p>
          <a:p>
            <a:pPr marL="53975" marR="0" lvl="0" indent="-53975"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900" b="1" i="0" u="none" strike="noStrike" kern="1200" cap="none" spc="-20" normalizeH="0" baseline="0" noProof="0">
                <a:ln>
                  <a:noFill/>
                </a:ln>
                <a:solidFill>
                  <a:srgbClr val="000000"/>
                </a:solidFill>
                <a:effectLst/>
                <a:uLnTx/>
                <a:uFillTx/>
                <a:latin typeface="Segoe UI"/>
                <a:ea typeface="+mn-ea"/>
                <a:cs typeface="Segoe UI" panose="020B0502040204020203" pitchFamily="34" charset="0"/>
              </a:rPr>
              <a:t>Act on data, at scale and in a timely manner </a:t>
            </a:r>
            <a:r>
              <a:rPr kumimoji="0" lang="en-US" sz="900" b="0" i="0" u="none" strike="noStrike" kern="1200" cap="none" spc="-20" normalizeH="0" baseline="0" noProof="0">
                <a:ln>
                  <a:noFill/>
                </a:ln>
                <a:solidFill>
                  <a:srgbClr val="000000"/>
                </a:solidFill>
                <a:effectLst/>
                <a:uLnTx/>
                <a:uFillTx/>
                <a:latin typeface="Segoe UI"/>
                <a:ea typeface="+mn-ea"/>
                <a:cs typeface="Segoe UI" panose="020B0502040204020203" pitchFamily="34" charset="0"/>
              </a:rPr>
              <a:t>by describing business conditions in a no-code experience to launch actions such as Email, Teams notifications, Power Automate flows and call into third party action systems.</a:t>
            </a:r>
          </a:p>
        </p:txBody>
      </p:sp>
      <p:sp>
        <p:nvSpPr>
          <p:cNvPr id="8" name="Rectangle: Rounded Corners 7">
            <a:extLst>
              <a:ext uri="{FF2B5EF4-FFF2-40B4-BE49-F238E27FC236}">
                <a16:creationId xmlns:a16="http://schemas.microsoft.com/office/drawing/2014/main" id="{E14D8AE3-1F55-5DDC-41A6-9112F0894649}"/>
              </a:ext>
              <a:ext uri="{C183D7F6-B498-43B3-948B-1728B52AA6E4}">
                <adec:decorative xmlns:adec="http://schemas.microsoft.com/office/drawing/2017/decorative" val="1"/>
              </a:ext>
            </a:extLst>
          </p:cNvPr>
          <p:cNvSpPr/>
          <p:nvPr/>
        </p:nvSpPr>
        <p:spPr bwMode="auto">
          <a:xfrm>
            <a:off x="538311" y="5552005"/>
            <a:ext cx="11071077" cy="956189"/>
          </a:xfrm>
          <a:prstGeom prst="roundRect">
            <a:avLst/>
          </a:prstGeom>
          <a:solidFill>
            <a:srgbClr val="F9F9F9"/>
          </a:solidFill>
          <a:ln w="9525" cap="flat" cmpd="sng" algn="ctr">
            <a:noFill/>
            <a:prstDash val="solid"/>
            <a:headEnd type="none" w="med" len="med"/>
            <a:tailEnd type="none" w="med" len="med"/>
          </a:ln>
          <a:effectLst>
            <a:outerShdw blurRad="50800" dist="38100" dir="2700000" algn="tl" rotWithShape="0">
              <a:prstClr val="black">
                <a:alpha val="4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9" name="Rectangle: Rounded Corners 8">
            <a:extLst>
              <a:ext uri="{FF2B5EF4-FFF2-40B4-BE49-F238E27FC236}">
                <a16:creationId xmlns:a16="http://schemas.microsoft.com/office/drawing/2014/main" id="{AB090C0F-03DC-3EB8-CC72-6C17DA1185E9}"/>
              </a:ext>
              <a:ext uri="{C183D7F6-B498-43B3-948B-1728B52AA6E4}">
                <adec:decorative xmlns:adec="http://schemas.microsoft.com/office/drawing/2017/decorative" val="1"/>
              </a:ext>
            </a:extLst>
          </p:cNvPr>
          <p:cNvSpPr/>
          <p:nvPr/>
        </p:nvSpPr>
        <p:spPr bwMode="auto">
          <a:xfrm>
            <a:off x="584201" y="637864"/>
            <a:ext cx="2582556" cy="4716297"/>
          </a:xfrm>
          <a:prstGeom prst="roundRect">
            <a:avLst>
              <a:gd name="adj" fmla="val 11058"/>
            </a:avLst>
          </a:prstGeom>
          <a:solidFill>
            <a:srgbClr val="F9F9F9"/>
          </a:solidFill>
          <a:ln w="9525" cap="flat" cmpd="sng" algn="ctr">
            <a:noFill/>
            <a:prstDash val="solid"/>
            <a:headEnd type="none" w="med" len="med"/>
            <a:tailEnd type="none" w="med" len="med"/>
          </a:ln>
          <a:effectLst>
            <a:outerShdw blurRad="50800" dist="38100" dir="2700000" algn="tl" rotWithShape="0">
              <a:prstClr val="black">
                <a:alpha val="4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0" name="Text Placeholder 6">
            <a:extLst>
              <a:ext uri="{FF2B5EF4-FFF2-40B4-BE49-F238E27FC236}">
                <a16:creationId xmlns:a16="http://schemas.microsoft.com/office/drawing/2014/main" id="{51F4AA95-B050-98E5-A3AD-C1FE1C50749D}"/>
              </a:ext>
            </a:extLst>
          </p:cNvPr>
          <p:cNvSpPr txBox="1">
            <a:spLocks/>
          </p:cNvSpPr>
          <p:nvPr/>
        </p:nvSpPr>
        <p:spPr>
          <a:xfrm>
            <a:off x="584200" y="1028930"/>
            <a:ext cx="2532063" cy="215444"/>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000000"/>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000000"/>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000000"/>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2A446F"/>
                </a:solidFill>
                <a:effectLst/>
                <a:uLnTx/>
                <a:uFillTx/>
                <a:latin typeface="Segoe UI Semibold"/>
                <a:ea typeface="+mn-ea"/>
                <a:cs typeface="Segoe UI" panose="020B0502040204020203" pitchFamily="34" charset="0"/>
              </a:rPr>
              <a:t>Data Engineers</a:t>
            </a:r>
          </a:p>
        </p:txBody>
      </p:sp>
      <p:sp>
        <p:nvSpPr>
          <p:cNvPr id="11" name="Text Placeholder 4">
            <a:extLst>
              <a:ext uri="{FF2B5EF4-FFF2-40B4-BE49-F238E27FC236}">
                <a16:creationId xmlns:a16="http://schemas.microsoft.com/office/drawing/2014/main" id="{A810E6B3-68F5-7819-2846-0A59AB2BF8D9}"/>
              </a:ext>
            </a:extLst>
          </p:cNvPr>
          <p:cNvSpPr txBox="1">
            <a:spLocks/>
          </p:cNvSpPr>
          <p:nvPr/>
        </p:nvSpPr>
        <p:spPr>
          <a:xfrm>
            <a:off x="691209" y="1260928"/>
            <a:ext cx="2334098" cy="2577741"/>
          </a:xfrm>
          <a:prstGeom prst="roundRect">
            <a:avLst>
              <a:gd name="adj" fmla="val 6582"/>
            </a:avLst>
          </a:prstGeom>
          <a:solidFill>
            <a:srgbClr val="FFFFFF"/>
          </a:solidFill>
          <a:effectLst>
            <a:outerShdw blurRad="177800" dist="50800" dir="2160000" algn="tl" rotWithShape="0">
              <a:prstClr val="black">
                <a:alpha val="17000"/>
              </a:prstClr>
            </a:outerShdw>
          </a:effectLst>
        </p:spPr>
        <p:txBody>
          <a:bodyPr vert="horz" wrap="square" lIns="91440" tIns="91440" rIns="91440" bIns="91440" rtlCol="0">
            <a:noAutofit/>
          </a:bodyPr>
          <a:lstStyle>
            <a:lvl1pPr marL="141288" marR="0" indent="-141288"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800" kern="1200" spc="0" baseline="0" dirty="0">
                <a:solidFill>
                  <a:srgbClr val="000000"/>
                </a:solidFill>
                <a:latin typeface="+mn-lt"/>
                <a:ea typeface="+mn-ea"/>
                <a:cs typeface="Segoe UI" panose="020B0502040204020203" pitchFamily="34" charset="0"/>
              </a:defRPr>
            </a:lvl1pPr>
            <a:lvl2pPr marL="285750" marR="0" indent="-125413"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600" kern="1200" spc="0" baseline="0" dirty="0">
                <a:solidFill>
                  <a:srgbClr val="000000"/>
                </a:solidFill>
                <a:latin typeface="+mn-lt"/>
                <a:ea typeface="+mn-ea"/>
                <a:cs typeface="+mn-cs"/>
              </a:defRPr>
            </a:lvl2pPr>
            <a:lvl3pPr marL="438150" marR="0" indent="-13335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600" kern="1200" spc="0" baseline="0" dirty="0">
                <a:solidFill>
                  <a:srgbClr val="000000"/>
                </a:solidFill>
                <a:latin typeface="+mn-lt"/>
                <a:ea typeface="+mn-ea"/>
                <a:cs typeface="+mn-cs"/>
              </a:defRPr>
            </a:lvl3pPr>
            <a:lvl4pPr marL="566738" marR="0" indent="-1143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rgbClr val="000000"/>
                </a:solidFill>
                <a:latin typeface="+mn-lt"/>
                <a:ea typeface="+mn-ea"/>
                <a:cs typeface="+mn-cs"/>
              </a:defRPr>
            </a:lvl4pPr>
            <a:lvl5pPr marL="685800" marR="0" indent="-109538"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3975" marR="0" lvl="0" indent="-53975"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GB" sz="9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Execute faster </a:t>
            </a:r>
            <a:r>
              <a:rPr kumimoji="0" lang="en-GB" sz="900" b="0" i="0" u="none" strike="noStrike" kern="1200" cap="none" spc="-20" normalizeH="0" baseline="0" noProof="0">
                <a:ln>
                  <a:noFill/>
                </a:ln>
                <a:solidFill>
                  <a:srgbClr val="000000"/>
                </a:solidFill>
                <a:effectLst/>
                <a:uLnTx/>
                <a:uFillTx/>
                <a:latin typeface="Segoe UI"/>
                <a:ea typeface="+mn-ea"/>
                <a:cs typeface="Segoe UI" panose="020B0502040204020203" pitchFamily="34" charset="0"/>
              </a:rPr>
              <a:t>with the ability to spin up a Spark VM cluster in seconds, or configure with familiar experiences like Git DevOps pipelines for data engineering artifacts</a:t>
            </a:r>
          </a:p>
          <a:p>
            <a:pPr marL="53975" marR="0" lvl="0" indent="-53975"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GB" sz="9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Streamline your work </a:t>
            </a:r>
            <a:r>
              <a:rPr kumimoji="0" lang="en-GB" sz="900" b="0" i="0" u="none" strike="noStrike" kern="1200" cap="none" spc="-20" normalizeH="0" baseline="0" noProof="0">
                <a:ln>
                  <a:noFill/>
                </a:ln>
                <a:solidFill>
                  <a:srgbClr val="000000"/>
                </a:solidFill>
                <a:effectLst/>
                <a:uLnTx/>
                <a:uFillTx/>
                <a:latin typeface="Segoe UI"/>
                <a:ea typeface="+mn-ea"/>
                <a:cs typeface="Segoe UI" panose="020B0502040204020203" pitchFamily="34" charset="0"/>
              </a:rPr>
              <a:t>with a single platform to build and operate real-time analytics pipelines, data lakes, lake houses, warehouses, marts, and cubes using your preferred IDE, plug-ins, and tools. </a:t>
            </a:r>
          </a:p>
          <a:p>
            <a:pPr marL="53975" marR="0" lvl="0" indent="-53975"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GB" sz="9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Reduce costly data replication </a:t>
            </a:r>
            <a:r>
              <a:rPr kumimoji="0" lang="en-GB" sz="900" b="0" i="0" u="none" strike="noStrike" kern="1200" cap="none" spc="-20" normalizeH="0" baseline="0" noProof="0">
                <a:ln>
                  <a:noFill/>
                </a:ln>
                <a:solidFill>
                  <a:srgbClr val="000000"/>
                </a:solidFill>
                <a:effectLst/>
                <a:uLnTx/>
                <a:uFillTx/>
                <a:latin typeface="Segoe UI"/>
                <a:ea typeface="+mn-ea"/>
                <a:cs typeface="Segoe UI" panose="020B0502040204020203" pitchFamily="34" charset="0"/>
              </a:rPr>
              <a:t>and movement with the ability to produce base datasets that can serve data analysts and data scientists without needing to build pipelines</a:t>
            </a:r>
          </a:p>
        </p:txBody>
      </p:sp>
      <p:sp>
        <p:nvSpPr>
          <p:cNvPr id="12" name="Text Placeholder 4">
            <a:extLst>
              <a:ext uri="{FF2B5EF4-FFF2-40B4-BE49-F238E27FC236}">
                <a16:creationId xmlns:a16="http://schemas.microsoft.com/office/drawing/2014/main" id="{6421B5D9-C15E-1261-CF82-2D1AD6FE02F4}"/>
              </a:ext>
            </a:extLst>
          </p:cNvPr>
          <p:cNvSpPr txBox="1">
            <a:spLocks/>
          </p:cNvSpPr>
          <p:nvPr/>
        </p:nvSpPr>
        <p:spPr>
          <a:xfrm>
            <a:off x="691208" y="3916195"/>
            <a:ext cx="2334099" cy="1376328"/>
          </a:xfrm>
          <a:prstGeom prst="roundRect">
            <a:avLst/>
          </a:prstGeom>
          <a:solidFill>
            <a:srgbClr val="FFFFFF"/>
          </a:solidFill>
          <a:effectLst>
            <a:outerShdw blurRad="177800" dist="50800" dir="2160000" algn="tl" rotWithShape="0">
              <a:prstClr val="black">
                <a:alpha val="17000"/>
              </a:prstClr>
            </a:outerShdw>
          </a:effectLst>
        </p:spPr>
        <p:txBody>
          <a:bodyPr vert="horz" wrap="square" lIns="91440" tIns="45720" rIns="91440" bIns="91440" rtlCol="0">
            <a:noAutofit/>
          </a:bodyPr>
          <a:lstStyle>
            <a:lvl1pPr marL="141288" marR="0" indent="-141288"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800" kern="1200" spc="0" baseline="0" dirty="0">
                <a:solidFill>
                  <a:schemeClr val="tx1"/>
                </a:solidFill>
                <a:latin typeface="+mn-lt"/>
                <a:ea typeface="+mn-ea"/>
                <a:cs typeface="Segoe UI" panose="020B0502040204020203" pitchFamily="34" charset="0"/>
              </a:defRPr>
            </a:lvl1pPr>
            <a:lvl2pPr marL="285750" marR="0" indent="-125413"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600" kern="1200" spc="0" baseline="0" dirty="0">
                <a:solidFill>
                  <a:schemeClr val="tx1"/>
                </a:solidFill>
                <a:latin typeface="+mn-lt"/>
                <a:ea typeface="+mn-ea"/>
                <a:cs typeface="+mn-cs"/>
              </a:defRPr>
            </a:lvl2pPr>
            <a:lvl3pPr marL="438150" marR="0" indent="-13335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600" kern="1200" spc="0" baseline="0" dirty="0">
                <a:solidFill>
                  <a:schemeClr val="tx1"/>
                </a:solidFill>
                <a:latin typeface="+mn-lt"/>
                <a:ea typeface="+mn-ea"/>
                <a:cs typeface="+mn-cs"/>
              </a:defRPr>
            </a:lvl3pPr>
            <a:lvl4pPr marL="566738" marR="0" indent="-1143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4pPr>
            <a:lvl5pPr marL="685800" marR="0" indent="-109538"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Supporting experiences: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pic>
        <p:nvPicPr>
          <p:cNvPr id="13" name="Graphic 12">
            <a:extLst>
              <a:ext uri="{FF2B5EF4-FFF2-40B4-BE49-F238E27FC236}">
                <a16:creationId xmlns:a16="http://schemas.microsoft.com/office/drawing/2014/main" id="{56589A98-CBC8-F78D-C6E1-E2363A358CD2}"/>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71098" y="4706795"/>
            <a:ext cx="320040" cy="320040"/>
          </a:xfrm>
          <a:prstGeom prst="rect">
            <a:avLst/>
          </a:prstGeom>
        </p:spPr>
      </p:pic>
      <p:pic>
        <p:nvPicPr>
          <p:cNvPr id="14" name="Graphic 13">
            <a:extLst>
              <a:ext uri="{FF2B5EF4-FFF2-40B4-BE49-F238E27FC236}">
                <a16:creationId xmlns:a16="http://schemas.microsoft.com/office/drawing/2014/main" id="{26C75017-C23D-1D18-DAE1-AF18E3ECA9AE}"/>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38810" y="4211226"/>
            <a:ext cx="274320" cy="274320"/>
          </a:xfrm>
          <a:prstGeom prst="rect">
            <a:avLst/>
          </a:prstGeom>
        </p:spPr>
      </p:pic>
      <p:pic>
        <p:nvPicPr>
          <p:cNvPr id="15" name="Graphic 14">
            <a:extLst>
              <a:ext uri="{FF2B5EF4-FFF2-40B4-BE49-F238E27FC236}">
                <a16:creationId xmlns:a16="http://schemas.microsoft.com/office/drawing/2014/main" id="{EBF8A2FD-1407-A590-F2CD-08F380EB2A4E}"/>
              </a:ext>
              <a:ext uri="{C183D7F6-B498-43B3-948B-1728B52AA6E4}">
                <adec:decorative xmlns:adec="http://schemas.microsoft.com/office/drawing/2017/decorative" val="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305388" y="4211226"/>
            <a:ext cx="274320" cy="274320"/>
          </a:xfrm>
          <a:prstGeom prst="rect">
            <a:avLst/>
          </a:prstGeom>
        </p:spPr>
      </p:pic>
      <p:pic>
        <p:nvPicPr>
          <p:cNvPr id="16" name="Graphic 15">
            <a:extLst>
              <a:ext uri="{FF2B5EF4-FFF2-40B4-BE49-F238E27FC236}">
                <a16:creationId xmlns:a16="http://schemas.microsoft.com/office/drawing/2014/main" id="{4AF5591F-1BD4-1B9E-AF88-101BC15C3C9F}"/>
              </a:ext>
              <a:ext uri="{C183D7F6-B498-43B3-948B-1728B52AA6E4}">
                <adec:decorative xmlns:adec="http://schemas.microsoft.com/office/drawing/2017/decorative" val="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127380" y="4737275"/>
            <a:ext cx="274320" cy="274320"/>
          </a:xfrm>
          <a:prstGeom prst="rect">
            <a:avLst/>
          </a:prstGeom>
        </p:spPr>
      </p:pic>
      <p:sp>
        <p:nvSpPr>
          <p:cNvPr id="17" name="Text Placeholder 7">
            <a:extLst>
              <a:ext uri="{FF2B5EF4-FFF2-40B4-BE49-F238E27FC236}">
                <a16:creationId xmlns:a16="http://schemas.microsoft.com/office/drawing/2014/main" id="{3C9F4343-BB99-5F6E-9200-DC0974FF143E}"/>
              </a:ext>
            </a:extLst>
          </p:cNvPr>
          <p:cNvSpPr txBox="1">
            <a:spLocks/>
          </p:cNvSpPr>
          <p:nvPr/>
        </p:nvSpPr>
        <p:spPr>
          <a:xfrm>
            <a:off x="3413125" y="1028930"/>
            <a:ext cx="2533650" cy="215444"/>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000000"/>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000000"/>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000000"/>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2A446F"/>
                </a:solidFill>
                <a:effectLst/>
                <a:uLnTx/>
                <a:uFillTx/>
                <a:latin typeface="Segoe UI Semibold"/>
                <a:ea typeface="+mn-ea"/>
                <a:cs typeface="Segoe UI" panose="020B0502040204020203" pitchFamily="34" charset="0"/>
              </a:rPr>
              <a:t>Data Scientists</a:t>
            </a:r>
          </a:p>
        </p:txBody>
      </p:sp>
      <p:sp>
        <p:nvSpPr>
          <p:cNvPr id="18" name="Text Placeholder 5">
            <a:extLst>
              <a:ext uri="{FF2B5EF4-FFF2-40B4-BE49-F238E27FC236}">
                <a16:creationId xmlns:a16="http://schemas.microsoft.com/office/drawing/2014/main" id="{0134D2FB-EE51-D224-C061-EDF50398C2F5}"/>
              </a:ext>
            </a:extLst>
          </p:cNvPr>
          <p:cNvSpPr txBox="1">
            <a:spLocks/>
          </p:cNvSpPr>
          <p:nvPr/>
        </p:nvSpPr>
        <p:spPr>
          <a:xfrm>
            <a:off x="3520133" y="3916195"/>
            <a:ext cx="2331720" cy="1376328"/>
          </a:xfrm>
          <a:prstGeom prst="roundRect">
            <a:avLst/>
          </a:prstGeom>
          <a:solidFill>
            <a:srgbClr val="FFFFFF"/>
          </a:solidFill>
          <a:effectLst>
            <a:outerShdw blurRad="177800" dist="50800" dir="2160000" algn="tl" rotWithShape="0">
              <a:prstClr val="black">
                <a:alpha val="17000"/>
              </a:prstClr>
            </a:outerShdw>
          </a:effectLst>
        </p:spPr>
        <p:txBody>
          <a:bodyPr vert="horz" wrap="square" lIns="91440" tIns="45720" rIns="91440" bIns="91440" rtlCol="0">
            <a:noAutofit/>
          </a:bodyPr>
          <a:lstStyle>
            <a:lvl1pPr marL="141288" marR="0" indent="-141288"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800" kern="1200" spc="0" baseline="0" dirty="0">
                <a:solidFill>
                  <a:schemeClr val="tx1"/>
                </a:solidFill>
                <a:latin typeface="+mn-lt"/>
                <a:ea typeface="+mn-ea"/>
                <a:cs typeface="Segoe UI" panose="020B0502040204020203" pitchFamily="34" charset="0"/>
              </a:defRPr>
            </a:lvl1pPr>
            <a:lvl2pPr marL="285750" marR="0" indent="-125413"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600" kern="1200" spc="0" baseline="0" dirty="0">
                <a:solidFill>
                  <a:schemeClr val="tx1"/>
                </a:solidFill>
                <a:latin typeface="+mn-lt"/>
                <a:ea typeface="+mn-ea"/>
                <a:cs typeface="+mn-cs"/>
              </a:defRPr>
            </a:lvl2pPr>
            <a:lvl3pPr marL="438150" marR="0" indent="-13335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600" kern="1200" spc="0" baseline="0" dirty="0">
                <a:solidFill>
                  <a:schemeClr val="tx1"/>
                </a:solidFill>
                <a:latin typeface="+mn-lt"/>
                <a:ea typeface="+mn-ea"/>
                <a:cs typeface="+mn-cs"/>
              </a:defRPr>
            </a:lvl3pPr>
            <a:lvl4pPr marL="566738" marR="0" indent="-1143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4pPr>
            <a:lvl5pPr marL="685800" marR="0" indent="-109538"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Supporting experiences</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800" b="0" i="0" u="none" strike="noStrike" kern="1200" cap="none" spc="0" normalizeH="0" baseline="0" noProof="0">
              <a:ln>
                <a:noFill/>
              </a:ln>
              <a:solidFill>
                <a:srgbClr val="2A446F"/>
              </a:solidFill>
              <a:effectLst/>
              <a:uLnTx/>
              <a:uFillTx/>
              <a:latin typeface="Segoe UI"/>
              <a:ea typeface="+mn-ea"/>
              <a:cs typeface="Segoe UI" panose="020B0502040204020203" pitchFamily="34" charset="0"/>
            </a:endParaRP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800" b="0" i="0" u="none" strike="noStrike" kern="1200" cap="none" spc="0" normalizeH="0" baseline="0" noProof="0">
              <a:ln>
                <a:noFill/>
              </a:ln>
              <a:solidFill>
                <a:srgbClr val="2A446F"/>
              </a:solidFill>
              <a:effectLst/>
              <a:uLnTx/>
              <a:uFillTx/>
              <a:latin typeface="Segoe UI"/>
              <a:ea typeface="+mn-ea"/>
              <a:cs typeface="Segoe UI" panose="020B0502040204020203" pitchFamily="34" charset="0"/>
            </a:endParaRP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800" b="0" i="0" u="none" strike="noStrike" kern="1200" cap="none" spc="0" normalizeH="0" baseline="0" noProof="0">
              <a:ln>
                <a:noFill/>
              </a:ln>
              <a:solidFill>
                <a:srgbClr val="2A446F"/>
              </a:solidFill>
              <a:effectLst/>
              <a:uLnTx/>
              <a:uFillTx/>
              <a:latin typeface="Segoe UI"/>
              <a:ea typeface="+mn-ea"/>
              <a:cs typeface="Segoe UI" panose="020B0502040204020203" pitchFamily="34" charset="0"/>
            </a:endParaRPr>
          </a:p>
        </p:txBody>
      </p:sp>
      <p:pic>
        <p:nvPicPr>
          <p:cNvPr id="19" name="Picture 4">
            <a:extLst>
              <a:ext uri="{FF2B5EF4-FFF2-40B4-BE49-F238E27FC236}">
                <a16:creationId xmlns:a16="http://schemas.microsoft.com/office/drawing/2014/main" id="{E8D0DEEA-9622-B06F-1BF4-4F0B57893144}"/>
              </a:ext>
              <a:ext uri="{C183D7F6-B498-43B3-948B-1728B52AA6E4}">
                <adec:decorative xmlns:adec="http://schemas.microsoft.com/office/drawing/2017/decorative" val="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141751" y="4373346"/>
            <a:ext cx="274320" cy="295169"/>
          </a:xfrm>
          <a:prstGeom prst="rect">
            <a:avLst/>
          </a:prstGeom>
          <a:noFill/>
          <a:extLst>
            <a:ext uri="{909E8E84-426E-40DD-AFC4-6F175D3DCCD1}">
              <a14:hiddenFill xmlns:a14="http://schemas.microsoft.com/office/drawing/2010/main">
                <a:solidFill>
                  <a:srgbClr val="FFFFFF"/>
                </a:solidFill>
              </a14:hiddenFill>
            </a:ext>
          </a:extLst>
        </p:spPr>
      </p:pic>
      <p:pic>
        <p:nvPicPr>
          <p:cNvPr id="20" name="Graphic 19">
            <a:extLst>
              <a:ext uri="{FF2B5EF4-FFF2-40B4-BE49-F238E27FC236}">
                <a16:creationId xmlns:a16="http://schemas.microsoft.com/office/drawing/2014/main" id="{DA08857F-6546-F361-DFB1-5018A8845FD8}"/>
              </a:ext>
              <a:ext uri="{C183D7F6-B498-43B3-948B-1728B52AA6E4}">
                <adec:decorative xmlns:adec="http://schemas.microsoft.com/office/drawing/2017/decorative" val="1"/>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3952313" y="4360910"/>
            <a:ext cx="320040" cy="320040"/>
          </a:xfrm>
          <a:prstGeom prst="rect">
            <a:avLst/>
          </a:prstGeom>
        </p:spPr>
      </p:pic>
      <p:sp>
        <p:nvSpPr>
          <p:cNvPr id="21" name="Text Placeholder 8">
            <a:extLst>
              <a:ext uri="{FF2B5EF4-FFF2-40B4-BE49-F238E27FC236}">
                <a16:creationId xmlns:a16="http://schemas.microsoft.com/office/drawing/2014/main" id="{D2B67794-D0A6-FC08-7A8C-8662FCFD6BEE}"/>
              </a:ext>
            </a:extLst>
          </p:cNvPr>
          <p:cNvSpPr txBox="1">
            <a:spLocks/>
          </p:cNvSpPr>
          <p:nvPr/>
        </p:nvSpPr>
        <p:spPr>
          <a:xfrm>
            <a:off x="6244208" y="1028930"/>
            <a:ext cx="2532063" cy="215444"/>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000000"/>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000000"/>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000000"/>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2A446F"/>
                </a:solidFill>
                <a:effectLst/>
                <a:uLnTx/>
                <a:uFillTx/>
                <a:latin typeface="Segoe UI Semibold"/>
                <a:ea typeface="+mn-ea"/>
                <a:cs typeface="Segoe UI" panose="020B0502040204020203" pitchFamily="34" charset="0"/>
              </a:rPr>
              <a:t>Data Analysts</a:t>
            </a:r>
          </a:p>
        </p:txBody>
      </p:sp>
      <p:sp>
        <p:nvSpPr>
          <p:cNvPr id="22" name="Text Placeholder 9">
            <a:extLst>
              <a:ext uri="{FF2B5EF4-FFF2-40B4-BE49-F238E27FC236}">
                <a16:creationId xmlns:a16="http://schemas.microsoft.com/office/drawing/2014/main" id="{EA0EC192-4E3E-CA6A-6DD2-5DA79BB3137E}"/>
              </a:ext>
            </a:extLst>
          </p:cNvPr>
          <p:cNvSpPr txBox="1">
            <a:spLocks/>
          </p:cNvSpPr>
          <p:nvPr/>
        </p:nvSpPr>
        <p:spPr>
          <a:xfrm>
            <a:off x="6351216" y="3916195"/>
            <a:ext cx="2331720" cy="1376328"/>
          </a:xfrm>
          <a:prstGeom prst="roundRect">
            <a:avLst/>
          </a:prstGeom>
          <a:solidFill>
            <a:srgbClr val="FFFFFF"/>
          </a:solidFill>
          <a:effectLst>
            <a:outerShdw blurRad="177800" dist="50800" dir="2160000" algn="tl" rotWithShape="0">
              <a:prstClr val="black">
                <a:alpha val="17000"/>
              </a:prstClr>
            </a:outerShdw>
          </a:effectLst>
        </p:spPr>
        <p:txBody>
          <a:bodyPr vert="horz" wrap="square" lIns="91440" tIns="45720" rIns="91440" bIns="91440" rtlCol="0">
            <a:noAutofit/>
          </a:bodyPr>
          <a:lstStyle>
            <a:lvl1pPr marL="141288" marR="0" indent="-141288"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800" kern="1200" spc="0" baseline="0" dirty="0">
                <a:solidFill>
                  <a:schemeClr val="tx1"/>
                </a:solidFill>
                <a:latin typeface="+mn-lt"/>
                <a:ea typeface="+mn-ea"/>
                <a:cs typeface="Segoe UI" panose="020B0502040204020203" pitchFamily="34" charset="0"/>
              </a:defRPr>
            </a:lvl1pPr>
            <a:lvl2pPr marL="285750" marR="0" indent="-125413"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600" kern="1200" spc="0" baseline="0" dirty="0">
                <a:solidFill>
                  <a:schemeClr val="tx1"/>
                </a:solidFill>
                <a:latin typeface="+mn-lt"/>
                <a:ea typeface="+mn-ea"/>
                <a:cs typeface="+mn-cs"/>
              </a:defRPr>
            </a:lvl2pPr>
            <a:lvl3pPr marL="438150" marR="0" indent="-13335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600" kern="1200" spc="0" baseline="0" dirty="0">
                <a:solidFill>
                  <a:schemeClr val="tx1"/>
                </a:solidFill>
                <a:latin typeface="+mn-lt"/>
                <a:ea typeface="+mn-ea"/>
                <a:cs typeface="+mn-cs"/>
              </a:defRPr>
            </a:lvl3pPr>
            <a:lvl4pPr marL="566738" marR="0" indent="-1143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4pPr>
            <a:lvl5pPr marL="685800" marR="0" indent="-109538"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Supporting experiences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pic>
        <p:nvPicPr>
          <p:cNvPr id="23" name="Graphic 22">
            <a:extLst>
              <a:ext uri="{FF2B5EF4-FFF2-40B4-BE49-F238E27FC236}">
                <a16:creationId xmlns:a16="http://schemas.microsoft.com/office/drawing/2014/main" id="{A5413BDD-2C28-2AB8-2C53-222BB6FA60B6}"/>
              </a:ext>
              <a:ext uri="{C183D7F6-B498-43B3-948B-1728B52AA6E4}">
                <adec:decorative xmlns:adec="http://schemas.microsoft.com/office/drawing/2017/decorative" val="1"/>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8122506" y="4383770"/>
            <a:ext cx="274320" cy="274320"/>
          </a:xfrm>
          <a:prstGeom prst="rect">
            <a:avLst/>
          </a:prstGeom>
        </p:spPr>
      </p:pic>
      <p:sp>
        <p:nvSpPr>
          <p:cNvPr id="24" name="Text Placeholder 10">
            <a:extLst>
              <a:ext uri="{FF2B5EF4-FFF2-40B4-BE49-F238E27FC236}">
                <a16:creationId xmlns:a16="http://schemas.microsoft.com/office/drawing/2014/main" id="{B57C2BB0-9FC4-88FC-194D-7EB4798D48C9}"/>
              </a:ext>
            </a:extLst>
          </p:cNvPr>
          <p:cNvSpPr txBox="1">
            <a:spLocks/>
          </p:cNvSpPr>
          <p:nvPr/>
        </p:nvSpPr>
        <p:spPr>
          <a:xfrm>
            <a:off x="9073133" y="1028930"/>
            <a:ext cx="2533650" cy="215444"/>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000000"/>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000000"/>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000000"/>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2A446F"/>
                </a:solidFill>
                <a:effectLst/>
                <a:uLnTx/>
                <a:uFillTx/>
                <a:latin typeface="Segoe UI Semibold"/>
                <a:ea typeface="+mn-ea"/>
                <a:cs typeface="Segoe UI" panose="020B0502040204020203" pitchFamily="34" charset="0"/>
              </a:rPr>
              <a:t>Data Citizens</a:t>
            </a:r>
          </a:p>
        </p:txBody>
      </p:sp>
      <p:sp>
        <p:nvSpPr>
          <p:cNvPr id="25" name="Text Placeholder 11">
            <a:extLst>
              <a:ext uri="{FF2B5EF4-FFF2-40B4-BE49-F238E27FC236}">
                <a16:creationId xmlns:a16="http://schemas.microsoft.com/office/drawing/2014/main" id="{75A45138-2A63-9726-A01A-37B8C3B62FC1}"/>
              </a:ext>
            </a:extLst>
          </p:cNvPr>
          <p:cNvSpPr txBox="1">
            <a:spLocks/>
          </p:cNvSpPr>
          <p:nvPr/>
        </p:nvSpPr>
        <p:spPr>
          <a:xfrm>
            <a:off x="9180141" y="3916195"/>
            <a:ext cx="2331720" cy="1376328"/>
          </a:xfrm>
          <a:prstGeom prst="roundRect">
            <a:avLst/>
          </a:prstGeom>
          <a:solidFill>
            <a:srgbClr val="FFFFFF"/>
          </a:solidFill>
          <a:effectLst>
            <a:outerShdw blurRad="177800" dist="50800" dir="2160000" algn="tl" rotWithShape="0">
              <a:prstClr val="black">
                <a:alpha val="17000"/>
              </a:prstClr>
            </a:outerShdw>
          </a:effectLst>
        </p:spPr>
        <p:txBody>
          <a:bodyPr vert="horz" wrap="square" lIns="91440" tIns="45720" rIns="91440" bIns="91440" rtlCol="0">
            <a:noAutofit/>
          </a:bodyPr>
          <a:lstStyle>
            <a:lvl1pPr marL="141288" marR="0" indent="-141288"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800" kern="1200" spc="0" baseline="0" dirty="0">
                <a:solidFill>
                  <a:schemeClr val="tx1"/>
                </a:solidFill>
                <a:latin typeface="+mn-lt"/>
                <a:ea typeface="+mn-ea"/>
                <a:cs typeface="Segoe UI" panose="020B0502040204020203" pitchFamily="34" charset="0"/>
              </a:defRPr>
            </a:lvl1pPr>
            <a:lvl2pPr marL="285750" marR="0" indent="-125413"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600" kern="1200" spc="0" baseline="0" dirty="0">
                <a:solidFill>
                  <a:schemeClr val="tx1"/>
                </a:solidFill>
                <a:latin typeface="+mn-lt"/>
                <a:ea typeface="+mn-ea"/>
                <a:cs typeface="+mn-cs"/>
              </a:defRPr>
            </a:lvl2pPr>
            <a:lvl3pPr marL="438150" marR="0" indent="-13335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600" kern="1200" spc="0" baseline="0" dirty="0">
                <a:solidFill>
                  <a:schemeClr val="tx1"/>
                </a:solidFill>
                <a:latin typeface="+mn-lt"/>
                <a:ea typeface="+mn-ea"/>
                <a:cs typeface="+mn-cs"/>
              </a:defRPr>
            </a:lvl3pPr>
            <a:lvl4pPr marL="566738" marR="0" indent="-1143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4pPr>
            <a:lvl5pPr marL="685800" marR="0" indent="-109538"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Supporting experiences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pic>
        <p:nvPicPr>
          <p:cNvPr id="26" name="Picture 25">
            <a:extLst>
              <a:ext uri="{FF2B5EF4-FFF2-40B4-BE49-F238E27FC236}">
                <a16:creationId xmlns:a16="http://schemas.microsoft.com/office/drawing/2014/main" id="{2637956D-6160-47A9-3D47-EB5DA96869C4}"/>
              </a:ext>
              <a:ext uri="{C183D7F6-B498-43B3-948B-1728B52AA6E4}">
                <adec:decorative xmlns:adec="http://schemas.microsoft.com/office/drawing/2017/decorative" val="1"/>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0972891" y="4406371"/>
            <a:ext cx="274320" cy="301619"/>
          </a:xfrm>
          <a:prstGeom prst="rect">
            <a:avLst/>
          </a:prstGeom>
          <a:noFill/>
          <a:extLst>
            <a:ext uri="{909E8E84-426E-40DD-AFC4-6F175D3DCCD1}">
              <a14:hiddenFill xmlns:a14="http://schemas.microsoft.com/office/drawing/2010/main">
                <a:solidFill>
                  <a:srgbClr val="FFFFFF"/>
                </a:solidFill>
              </a14:hiddenFill>
            </a:ext>
          </a:extLst>
        </p:spPr>
      </p:pic>
      <p:cxnSp>
        <p:nvCxnSpPr>
          <p:cNvPr id="27" name="Straight Arrow Connector 41">
            <a:extLst>
              <a:ext uri="{FF2B5EF4-FFF2-40B4-BE49-F238E27FC236}">
                <a16:creationId xmlns:a16="http://schemas.microsoft.com/office/drawing/2014/main" id="{F01A7824-DF2D-939F-2048-6110CDEE7A96}"/>
              </a:ext>
              <a:ext uri="{C183D7F6-B498-43B3-948B-1728B52AA6E4}">
                <adec:decorative xmlns:adec="http://schemas.microsoft.com/office/drawing/2017/decorative" val="1"/>
              </a:ext>
            </a:extLst>
          </p:cNvPr>
          <p:cNvCxnSpPr>
            <a:cxnSpLocks/>
          </p:cNvCxnSpPr>
          <p:nvPr/>
        </p:nvCxnSpPr>
        <p:spPr>
          <a:xfrm>
            <a:off x="2797623" y="3695311"/>
            <a:ext cx="1005840" cy="0"/>
          </a:xfrm>
          <a:prstGeom prst="straightConnector1">
            <a:avLst/>
          </a:prstGeom>
          <a:noFill/>
          <a:ln w="28575" cap="rnd" cmpd="sng" algn="ctr">
            <a:solidFill>
              <a:srgbClr val="0078D3"/>
            </a:solidFill>
            <a:prstDash val="solid"/>
            <a:headEnd type="none" w="med" len="sm"/>
            <a:tailEnd type="arrow" w="med" len="med"/>
          </a:ln>
          <a:effectLst/>
        </p:spPr>
      </p:cxnSp>
      <p:cxnSp>
        <p:nvCxnSpPr>
          <p:cNvPr id="28" name="Straight Arrow Connector 41">
            <a:extLst>
              <a:ext uri="{FF2B5EF4-FFF2-40B4-BE49-F238E27FC236}">
                <a16:creationId xmlns:a16="http://schemas.microsoft.com/office/drawing/2014/main" id="{F7675729-787C-3138-57B9-AABC6FA0FE65}"/>
              </a:ext>
              <a:ext uri="{C183D7F6-B498-43B3-948B-1728B52AA6E4}">
                <adec:decorative xmlns:adec="http://schemas.microsoft.com/office/drawing/2017/decorative" val="1"/>
              </a:ext>
            </a:extLst>
          </p:cNvPr>
          <p:cNvCxnSpPr>
            <a:cxnSpLocks/>
          </p:cNvCxnSpPr>
          <p:nvPr/>
        </p:nvCxnSpPr>
        <p:spPr>
          <a:xfrm>
            <a:off x="5593080" y="3695311"/>
            <a:ext cx="1005840" cy="0"/>
          </a:xfrm>
          <a:prstGeom prst="straightConnector1">
            <a:avLst/>
          </a:prstGeom>
          <a:noFill/>
          <a:ln w="28575" cap="rnd" cmpd="sng" algn="ctr">
            <a:solidFill>
              <a:srgbClr val="0078D3"/>
            </a:solidFill>
            <a:prstDash val="solid"/>
            <a:headEnd type="none" w="med" len="sm"/>
            <a:tailEnd type="arrow" w="med" len="med"/>
          </a:ln>
          <a:effectLst/>
        </p:spPr>
      </p:cxnSp>
      <p:cxnSp>
        <p:nvCxnSpPr>
          <p:cNvPr id="29" name="Straight Arrow Connector 42">
            <a:extLst>
              <a:ext uri="{FF2B5EF4-FFF2-40B4-BE49-F238E27FC236}">
                <a16:creationId xmlns:a16="http://schemas.microsoft.com/office/drawing/2014/main" id="{27D13440-A9BC-09C6-0B9F-E36E00A8ED60}"/>
              </a:ext>
              <a:ext uri="{C183D7F6-B498-43B3-948B-1728B52AA6E4}">
                <adec:decorative xmlns:adec="http://schemas.microsoft.com/office/drawing/2017/decorative" val="1"/>
              </a:ext>
            </a:extLst>
          </p:cNvPr>
          <p:cNvCxnSpPr>
            <a:cxnSpLocks/>
          </p:cNvCxnSpPr>
          <p:nvPr/>
        </p:nvCxnSpPr>
        <p:spPr>
          <a:xfrm>
            <a:off x="8455535" y="3695311"/>
            <a:ext cx="1005840" cy="0"/>
          </a:xfrm>
          <a:prstGeom prst="straightConnector1">
            <a:avLst/>
          </a:prstGeom>
          <a:noFill/>
          <a:ln w="28575" cap="rnd" cmpd="sng" algn="ctr">
            <a:solidFill>
              <a:srgbClr val="0078D3"/>
            </a:solidFill>
            <a:prstDash val="solid"/>
            <a:headEnd type="none" w="med" len="sm"/>
            <a:tailEnd type="arrow" w="med" len="med"/>
          </a:ln>
          <a:effectLst/>
        </p:spPr>
      </p:cxnSp>
      <p:cxnSp>
        <p:nvCxnSpPr>
          <p:cNvPr id="30" name="Connector: Elbow 29">
            <a:extLst>
              <a:ext uri="{FF2B5EF4-FFF2-40B4-BE49-F238E27FC236}">
                <a16:creationId xmlns:a16="http://schemas.microsoft.com/office/drawing/2014/main" id="{31955ACC-0FAB-8016-9015-192BDAA1DF8B}"/>
              </a:ext>
              <a:ext uri="{C183D7F6-B498-43B3-948B-1728B52AA6E4}">
                <adec:decorative xmlns:adec="http://schemas.microsoft.com/office/drawing/2017/decorative" val="1"/>
              </a:ext>
            </a:extLst>
          </p:cNvPr>
          <p:cNvCxnSpPr>
            <a:cxnSpLocks/>
          </p:cNvCxnSpPr>
          <p:nvPr/>
        </p:nvCxnSpPr>
        <p:spPr>
          <a:xfrm rot="5400000" flipH="1" flipV="1">
            <a:off x="4874245" y="2511121"/>
            <a:ext cx="13941" cy="5541228"/>
          </a:xfrm>
          <a:prstGeom prst="bentConnector4">
            <a:avLst>
              <a:gd name="adj1" fmla="val -1326210"/>
              <a:gd name="adj2" fmla="val 99993"/>
            </a:avLst>
          </a:prstGeom>
          <a:noFill/>
          <a:ln w="28575" cap="rnd" cmpd="sng" algn="ctr">
            <a:solidFill>
              <a:srgbClr val="0078D3"/>
            </a:solidFill>
            <a:prstDash val="solid"/>
            <a:headEnd type="none" w="med" len="sm"/>
            <a:tailEnd type="arrow" w="med" len="med"/>
          </a:ln>
          <a:effectLst/>
        </p:spPr>
      </p:cxnSp>
      <p:sp>
        <p:nvSpPr>
          <p:cNvPr id="31" name="Rectangle 47">
            <a:extLst>
              <a:ext uri="{FF2B5EF4-FFF2-40B4-BE49-F238E27FC236}">
                <a16:creationId xmlns:a16="http://schemas.microsoft.com/office/drawing/2014/main" id="{176408B1-02D2-CC10-F813-EDE233CAB7A0}"/>
              </a:ext>
            </a:extLst>
          </p:cNvPr>
          <p:cNvSpPr/>
          <p:nvPr/>
        </p:nvSpPr>
        <p:spPr>
          <a:xfrm>
            <a:off x="2896176" y="3421414"/>
            <a:ext cx="731520" cy="548640"/>
          </a:xfrm>
          <a:prstGeom prst="roundRect">
            <a:avLst/>
          </a:prstGeom>
          <a:solidFill>
            <a:srgbClr val="F9F9F9"/>
          </a:solidFill>
          <a:ln w="10795" cap="flat" cmpd="sng" algn="ctr">
            <a:noFill/>
            <a:prstDash val="solid"/>
          </a:ln>
          <a:effectLst>
            <a:outerShdw blurRad="50800" dist="38100" dir="2700000" algn="tl" rotWithShape="0">
              <a:prstClr val="black">
                <a:alpha val="40000"/>
              </a:prstClr>
            </a:outerShdw>
          </a:effectLst>
        </p:spPr>
        <p:txBody>
          <a:bodyPr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30" normalizeH="0" baseline="0" noProof="0">
                <a:ln>
                  <a:noFill/>
                </a:ln>
                <a:solidFill>
                  <a:srgbClr val="2A446F"/>
                </a:solidFill>
                <a:effectLst/>
                <a:uLnTx/>
                <a:uFillTx/>
                <a:latin typeface="Segoe UI Semibold"/>
                <a:ea typeface="+mn-ea"/>
                <a:cs typeface="Segoe UI" panose="020B0502040204020203" pitchFamily="34" charset="0"/>
              </a:rPr>
              <a:t>Serve data via warehouse or lakehouse </a:t>
            </a:r>
          </a:p>
        </p:txBody>
      </p:sp>
      <p:sp>
        <p:nvSpPr>
          <p:cNvPr id="32" name="Rectangle 48">
            <a:extLst>
              <a:ext uri="{FF2B5EF4-FFF2-40B4-BE49-F238E27FC236}">
                <a16:creationId xmlns:a16="http://schemas.microsoft.com/office/drawing/2014/main" id="{73D1E4F1-14B3-F013-0AE9-0BB40C021F79}"/>
              </a:ext>
            </a:extLst>
          </p:cNvPr>
          <p:cNvSpPr/>
          <p:nvPr/>
        </p:nvSpPr>
        <p:spPr>
          <a:xfrm>
            <a:off x="5697153" y="3421414"/>
            <a:ext cx="731520" cy="548640"/>
          </a:xfrm>
          <a:prstGeom prst="roundRect">
            <a:avLst/>
          </a:prstGeom>
          <a:solidFill>
            <a:srgbClr val="F9F9F9"/>
          </a:solidFill>
          <a:ln w="10795" cap="flat" cmpd="sng" algn="ctr">
            <a:noFill/>
            <a:prstDash val="solid"/>
          </a:ln>
          <a:effectLst>
            <a:outerShdw blurRad="50800" dist="38100" dir="2700000" algn="tl" rotWithShape="0">
              <a:prstClr val="black">
                <a:alpha val="40000"/>
              </a:prstClr>
            </a:outerShdw>
          </a:effectLst>
        </p:spPr>
        <p:txBody>
          <a:bodyPr wrap="squar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30" normalizeH="0" baseline="0" noProof="0">
                <a:ln>
                  <a:noFill/>
                </a:ln>
                <a:solidFill>
                  <a:srgbClr val="2A446F"/>
                </a:solidFill>
                <a:effectLst/>
                <a:uLnTx/>
                <a:uFillTx/>
                <a:latin typeface="Segoe UI Semibold"/>
                <a:ea typeface="+mn-ea"/>
                <a:cs typeface="Segoe UI" panose="020B0502040204020203" pitchFamily="34" charset="0"/>
              </a:rPr>
              <a:t>Serve transformed data</a:t>
            </a:r>
          </a:p>
        </p:txBody>
      </p:sp>
      <p:sp>
        <p:nvSpPr>
          <p:cNvPr id="33" name="Rectangle 49">
            <a:extLst>
              <a:ext uri="{FF2B5EF4-FFF2-40B4-BE49-F238E27FC236}">
                <a16:creationId xmlns:a16="http://schemas.microsoft.com/office/drawing/2014/main" id="{EF5CF939-1628-FF91-4D61-99E280EF1E4C}"/>
              </a:ext>
            </a:extLst>
          </p:cNvPr>
          <p:cNvSpPr/>
          <p:nvPr/>
        </p:nvSpPr>
        <p:spPr>
          <a:xfrm>
            <a:off x="8544158" y="3421414"/>
            <a:ext cx="731520" cy="548640"/>
          </a:xfrm>
          <a:prstGeom prst="roundRect">
            <a:avLst>
              <a:gd name="adj" fmla="val 8080"/>
            </a:avLst>
          </a:prstGeom>
          <a:solidFill>
            <a:srgbClr val="F9F9F9"/>
          </a:solidFill>
          <a:ln w="10795" cap="flat" cmpd="sng" algn="ctr">
            <a:noFill/>
            <a:prstDash val="solid"/>
          </a:ln>
          <a:effectLst>
            <a:outerShdw blurRad="50800" dist="38100" dir="2700000" algn="tl" rotWithShape="0">
              <a:prstClr val="black">
                <a:alpha val="40000"/>
              </a:prstClr>
            </a:outerShdw>
          </a:effectLst>
        </p:spPr>
        <p:txBody>
          <a:bodyPr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30" normalizeH="0" baseline="0" noProof="0">
                <a:ln>
                  <a:noFill/>
                </a:ln>
                <a:solidFill>
                  <a:srgbClr val="2A446F"/>
                </a:solidFill>
                <a:effectLst/>
                <a:uLnTx/>
                <a:uFillTx/>
                <a:latin typeface="Segoe UI Semibold"/>
                <a:ea typeface="+mn-ea"/>
                <a:cs typeface="Segoe UI" panose="020B0502040204020203" pitchFamily="34" charset="0"/>
              </a:rPr>
              <a:t>Serve insights via embedding</a:t>
            </a:r>
          </a:p>
        </p:txBody>
      </p:sp>
      <p:sp>
        <p:nvSpPr>
          <p:cNvPr id="34" name="Rectangle 48">
            <a:extLst>
              <a:ext uri="{FF2B5EF4-FFF2-40B4-BE49-F238E27FC236}">
                <a16:creationId xmlns:a16="http://schemas.microsoft.com/office/drawing/2014/main" id="{29D61CFE-D272-D96E-9C90-D851973FDE0A}"/>
              </a:ext>
            </a:extLst>
          </p:cNvPr>
          <p:cNvSpPr/>
          <p:nvPr/>
        </p:nvSpPr>
        <p:spPr>
          <a:xfrm>
            <a:off x="3712677" y="5358943"/>
            <a:ext cx="2337076" cy="215445"/>
          </a:xfrm>
          <a:prstGeom prst="roundRect">
            <a:avLst/>
          </a:prstGeom>
          <a:solidFill>
            <a:srgbClr val="F9F9F9"/>
          </a:solidFill>
          <a:ln w="10795" cap="flat" cmpd="sng" algn="ctr">
            <a:noFill/>
            <a:prstDash val="solid"/>
          </a:ln>
          <a:effectLst>
            <a:outerShdw blurRad="50800" dist="38100" dir="2700000" algn="tl" rotWithShape="0">
              <a:prstClr val="black">
                <a:alpha val="40000"/>
              </a:prstClr>
            </a:outerShdw>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30" normalizeH="0" baseline="0" noProof="0">
                <a:ln>
                  <a:noFill/>
                </a:ln>
                <a:solidFill>
                  <a:srgbClr val="2A446F"/>
                </a:solidFill>
                <a:effectLst/>
                <a:uLnTx/>
                <a:uFillTx/>
                <a:latin typeface="Segoe UI Semibold"/>
                <a:ea typeface="+mn-ea"/>
                <a:cs typeface="Segoe UI" panose="020B0502040204020203" pitchFamily="34" charset="0"/>
              </a:rPr>
              <a:t>Serve data via warehouse or lakehouse</a:t>
            </a:r>
          </a:p>
        </p:txBody>
      </p:sp>
      <p:sp>
        <p:nvSpPr>
          <p:cNvPr id="35" name="Oval 34">
            <a:extLst>
              <a:ext uri="{FF2B5EF4-FFF2-40B4-BE49-F238E27FC236}">
                <a16:creationId xmlns:a16="http://schemas.microsoft.com/office/drawing/2014/main" id="{23CF9CA1-2CAD-84AD-63F6-27A10621A3B6}"/>
              </a:ext>
              <a:ext uri="{C183D7F6-B498-43B3-948B-1728B52AA6E4}">
                <adec:decorative xmlns:adec="http://schemas.microsoft.com/office/drawing/2017/decorative" val="1"/>
              </a:ext>
            </a:extLst>
          </p:cNvPr>
          <p:cNvSpPr/>
          <p:nvPr/>
        </p:nvSpPr>
        <p:spPr bwMode="auto">
          <a:xfrm>
            <a:off x="1502625" y="316716"/>
            <a:ext cx="721980" cy="721980"/>
          </a:xfrm>
          <a:prstGeom prst="ellipse">
            <a:avLst/>
          </a:prstGeom>
          <a:solidFill>
            <a:srgbClr val="FFFFFF"/>
          </a:solidFill>
          <a:effectLst>
            <a:outerShdw blurRad="177800" dist="50800" dir="2160000" algn="tl" rotWithShape="0">
              <a:prstClr val="black">
                <a:alpha val="17000"/>
              </a:prstClr>
            </a:outerShdw>
          </a:effectLst>
        </p:spPr>
        <p:txBody>
          <a:bodyPr vert="horz" wrap="square" lIns="0" tIns="0" rIns="0" bIns="0" rtlCol="0">
            <a:spAutoFit/>
          </a:bodyPr>
          <a:lstStyle/>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000" b="0" i="0" u="none" strike="noStrike" kern="0" cap="none" spc="0" normalizeH="0" baseline="0" noProof="0" err="1">
              <a:ln>
                <a:noFill/>
              </a:ln>
              <a:solidFill>
                <a:srgbClr val="000000"/>
              </a:solidFill>
              <a:effectLst/>
              <a:uLnTx/>
              <a:uFillTx/>
              <a:latin typeface="Segoe UI Semibold"/>
            </a:endParaRPr>
          </a:p>
        </p:txBody>
      </p:sp>
      <p:sp>
        <p:nvSpPr>
          <p:cNvPr id="36" name="Oval 35">
            <a:extLst>
              <a:ext uri="{FF2B5EF4-FFF2-40B4-BE49-F238E27FC236}">
                <a16:creationId xmlns:a16="http://schemas.microsoft.com/office/drawing/2014/main" id="{799DC198-0085-25D5-7185-4953FBBB4178}"/>
              </a:ext>
              <a:ext uri="{C183D7F6-B498-43B3-948B-1728B52AA6E4}">
                <adec:decorative xmlns:adec="http://schemas.microsoft.com/office/drawing/2017/decorative" val="1"/>
              </a:ext>
            </a:extLst>
          </p:cNvPr>
          <p:cNvSpPr/>
          <p:nvPr/>
        </p:nvSpPr>
        <p:spPr bwMode="auto">
          <a:xfrm>
            <a:off x="4344492" y="316716"/>
            <a:ext cx="721980" cy="721980"/>
          </a:xfrm>
          <a:prstGeom prst="ellipse">
            <a:avLst/>
          </a:prstGeom>
          <a:solidFill>
            <a:srgbClr val="FFFFFF"/>
          </a:solidFill>
          <a:effectLst>
            <a:outerShdw blurRad="177800" dist="50800" dir="2160000" algn="tl" rotWithShape="0">
              <a:prstClr val="black">
                <a:alpha val="17000"/>
              </a:prstClr>
            </a:outerShdw>
          </a:effectLst>
        </p:spPr>
        <p:txBody>
          <a:bodyPr vert="horz" wrap="square" lIns="0" tIns="0" rIns="0" bIns="0" rtlCol="0">
            <a:spAutoFit/>
          </a:bodyPr>
          <a:lstStyle/>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000" b="0" i="0" u="none" strike="noStrike" kern="0" cap="none" spc="0" normalizeH="0" baseline="0" noProof="0" err="1">
              <a:ln>
                <a:noFill/>
              </a:ln>
              <a:solidFill>
                <a:srgbClr val="000000"/>
              </a:solidFill>
              <a:effectLst/>
              <a:uLnTx/>
              <a:uFillTx/>
              <a:latin typeface="Segoe UI Semibold"/>
            </a:endParaRPr>
          </a:p>
        </p:txBody>
      </p:sp>
      <p:sp>
        <p:nvSpPr>
          <p:cNvPr id="37" name="Oval 36">
            <a:extLst>
              <a:ext uri="{FF2B5EF4-FFF2-40B4-BE49-F238E27FC236}">
                <a16:creationId xmlns:a16="http://schemas.microsoft.com/office/drawing/2014/main" id="{7BE1DDB0-2CF0-57D4-6CED-0234952869B4}"/>
              </a:ext>
              <a:ext uri="{C183D7F6-B498-43B3-948B-1728B52AA6E4}">
                <adec:decorative xmlns:adec="http://schemas.microsoft.com/office/drawing/2017/decorative" val="1"/>
              </a:ext>
            </a:extLst>
          </p:cNvPr>
          <p:cNvSpPr/>
          <p:nvPr/>
        </p:nvSpPr>
        <p:spPr bwMode="auto">
          <a:xfrm>
            <a:off x="7151854" y="316716"/>
            <a:ext cx="721980" cy="721980"/>
          </a:xfrm>
          <a:prstGeom prst="ellipse">
            <a:avLst/>
          </a:prstGeom>
          <a:solidFill>
            <a:srgbClr val="FFFFFF"/>
          </a:solidFill>
          <a:effectLst>
            <a:outerShdw blurRad="177800" dist="50800" dir="2160000" algn="tl" rotWithShape="0">
              <a:prstClr val="black">
                <a:alpha val="17000"/>
              </a:prstClr>
            </a:outerShdw>
          </a:effectLst>
        </p:spPr>
        <p:txBody>
          <a:bodyPr vert="horz" wrap="square" lIns="0" tIns="0" rIns="0" bIns="0" rtlCol="0">
            <a:spAutoFit/>
          </a:bodyPr>
          <a:lstStyle/>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000" b="0" i="0" u="none" strike="noStrike" kern="0" cap="none" spc="0" normalizeH="0" baseline="0" noProof="0" err="1">
              <a:ln>
                <a:noFill/>
              </a:ln>
              <a:solidFill>
                <a:srgbClr val="000000"/>
              </a:solidFill>
              <a:effectLst/>
              <a:uLnTx/>
              <a:uFillTx/>
              <a:latin typeface="Segoe UI Semibold"/>
            </a:endParaRPr>
          </a:p>
        </p:txBody>
      </p:sp>
      <p:sp>
        <p:nvSpPr>
          <p:cNvPr id="38" name="Oval 37">
            <a:extLst>
              <a:ext uri="{FF2B5EF4-FFF2-40B4-BE49-F238E27FC236}">
                <a16:creationId xmlns:a16="http://schemas.microsoft.com/office/drawing/2014/main" id="{E9C475E0-B888-91B1-3D81-273D1518F8DF}"/>
              </a:ext>
              <a:ext uri="{C183D7F6-B498-43B3-948B-1728B52AA6E4}">
                <adec:decorative xmlns:adec="http://schemas.microsoft.com/office/drawing/2017/decorative" val="1"/>
              </a:ext>
            </a:extLst>
          </p:cNvPr>
          <p:cNvSpPr/>
          <p:nvPr/>
        </p:nvSpPr>
        <p:spPr bwMode="auto">
          <a:xfrm>
            <a:off x="9968756" y="316716"/>
            <a:ext cx="721980" cy="721980"/>
          </a:xfrm>
          <a:prstGeom prst="ellipse">
            <a:avLst/>
          </a:prstGeom>
          <a:solidFill>
            <a:srgbClr val="FFFFFF"/>
          </a:solidFill>
          <a:effectLst>
            <a:outerShdw blurRad="177800" dist="50800" dir="2160000" algn="tl" rotWithShape="0">
              <a:prstClr val="black">
                <a:alpha val="17000"/>
              </a:prstClr>
            </a:outerShdw>
          </a:effectLst>
        </p:spPr>
        <p:txBody>
          <a:bodyPr vert="horz" wrap="square" lIns="0" tIns="0" rIns="0" bIns="0" rtlCol="0">
            <a:spAutoFit/>
          </a:bodyPr>
          <a:lstStyle/>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000" b="0" i="0" u="none" strike="noStrike" kern="0" cap="none" spc="0" normalizeH="0" baseline="0" noProof="0" err="1">
              <a:ln>
                <a:noFill/>
              </a:ln>
              <a:solidFill>
                <a:srgbClr val="000000"/>
              </a:solidFill>
              <a:effectLst/>
              <a:uLnTx/>
              <a:uFillTx/>
              <a:latin typeface="Segoe UI Semibold"/>
            </a:endParaRPr>
          </a:p>
        </p:txBody>
      </p:sp>
      <p:pic>
        <p:nvPicPr>
          <p:cNvPr id="39" name="Picture 38">
            <a:extLst>
              <a:ext uri="{FF2B5EF4-FFF2-40B4-BE49-F238E27FC236}">
                <a16:creationId xmlns:a16="http://schemas.microsoft.com/office/drawing/2014/main" id="{7D53028E-0932-28D5-0866-689DCB13EDFE}"/>
              </a:ext>
              <a:ext uri="{C183D7F6-B498-43B3-948B-1728B52AA6E4}">
                <adec:decorative xmlns:adec="http://schemas.microsoft.com/office/drawing/2017/decorative" val="1"/>
              </a:ext>
            </a:extLst>
          </p:cNvPr>
          <p:cNvPicPr>
            <a:picLocks noChangeAspect="1"/>
          </p:cNvPicPr>
          <p:nvPr/>
        </p:nvPicPr>
        <p:blipFill rotWithShape="1">
          <a:blip r:embed="rId17">
            <a:extLst>
              <a:ext uri="{28A0092B-C50C-407E-A947-70E740481C1C}">
                <a14:useLocalDpi xmlns:a14="http://schemas.microsoft.com/office/drawing/2010/main" val="0"/>
              </a:ext>
            </a:extLst>
          </a:blip>
          <a:srcRect l="18212" t="14218" r="39503" b="57591"/>
          <a:stretch/>
        </p:blipFill>
        <p:spPr>
          <a:xfrm>
            <a:off x="7192804" y="357666"/>
            <a:ext cx="640080" cy="640080"/>
          </a:xfrm>
          <a:prstGeom prst="ellipse">
            <a:avLst/>
          </a:prstGeom>
        </p:spPr>
      </p:pic>
      <p:pic>
        <p:nvPicPr>
          <p:cNvPr id="40" name="Picture 39">
            <a:extLst>
              <a:ext uri="{FF2B5EF4-FFF2-40B4-BE49-F238E27FC236}">
                <a16:creationId xmlns:a16="http://schemas.microsoft.com/office/drawing/2014/main" id="{D9A56CB5-1749-B6AC-72C8-925FBA5F80BD}"/>
              </a:ext>
              <a:ext uri="{C183D7F6-B498-43B3-948B-1728B52AA6E4}">
                <adec:decorative xmlns:adec="http://schemas.microsoft.com/office/drawing/2017/decorative" val="1"/>
              </a:ext>
            </a:extLst>
          </p:cNvPr>
          <p:cNvPicPr>
            <a:picLocks noChangeAspect="1"/>
          </p:cNvPicPr>
          <p:nvPr/>
        </p:nvPicPr>
        <p:blipFill rotWithShape="1">
          <a:blip r:embed="rId18">
            <a:extLst>
              <a:ext uri="{28A0092B-C50C-407E-A947-70E740481C1C}">
                <a14:useLocalDpi xmlns:a14="http://schemas.microsoft.com/office/drawing/2010/main" val="0"/>
              </a:ext>
            </a:extLst>
          </a:blip>
          <a:srcRect l="34049" t="-1" r="24754" b="38212"/>
          <a:stretch/>
        </p:blipFill>
        <p:spPr>
          <a:xfrm>
            <a:off x="1543575" y="357666"/>
            <a:ext cx="640080" cy="640080"/>
          </a:xfrm>
          <a:prstGeom prst="ellipse">
            <a:avLst/>
          </a:prstGeom>
        </p:spPr>
      </p:pic>
      <p:pic>
        <p:nvPicPr>
          <p:cNvPr id="41" name="Picture 40">
            <a:extLst>
              <a:ext uri="{FF2B5EF4-FFF2-40B4-BE49-F238E27FC236}">
                <a16:creationId xmlns:a16="http://schemas.microsoft.com/office/drawing/2014/main" id="{030C0349-E8B7-0EB9-A0B7-DDDDCCBC7E9B}"/>
              </a:ext>
              <a:ext uri="{C183D7F6-B498-43B3-948B-1728B52AA6E4}">
                <adec:decorative xmlns:adec="http://schemas.microsoft.com/office/drawing/2017/decorative" val="1"/>
              </a:ext>
            </a:extLst>
          </p:cNvPr>
          <p:cNvPicPr>
            <a:picLocks noChangeAspect="1"/>
          </p:cNvPicPr>
          <p:nvPr/>
        </p:nvPicPr>
        <p:blipFill rotWithShape="1">
          <a:blip r:embed="rId19">
            <a:extLst>
              <a:ext uri="{28A0092B-C50C-407E-A947-70E740481C1C}">
                <a14:useLocalDpi xmlns:a14="http://schemas.microsoft.com/office/drawing/2010/main" val="0"/>
              </a:ext>
            </a:extLst>
          </a:blip>
          <a:srcRect l="13871" t="15531" r="30506" b="47385"/>
          <a:stretch/>
        </p:blipFill>
        <p:spPr>
          <a:xfrm>
            <a:off x="4385442" y="357666"/>
            <a:ext cx="640080" cy="640080"/>
          </a:xfrm>
          <a:prstGeom prst="ellipse">
            <a:avLst/>
          </a:prstGeom>
        </p:spPr>
      </p:pic>
      <p:pic>
        <p:nvPicPr>
          <p:cNvPr id="42" name="Picture 41">
            <a:extLst>
              <a:ext uri="{FF2B5EF4-FFF2-40B4-BE49-F238E27FC236}">
                <a16:creationId xmlns:a16="http://schemas.microsoft.com/office/drawing/2014/main" id="{B2D21533-E54A-8D3A-5945-C7C6ABDEA190}"/>
              </a:ext>
              <a:ext uri="{C183D7F6-B498-43B3-948B-1728B52AA6E4}">
                <adec:decorative xmlns:adec="http://schemas.microsoft.com/office/drawing/2017/decorative" val="1"/>
              </a:ext>
            </a:extLst>
          </p:cNvPr>
          <p:cNvPicPr>
            <a:picLocks noChangeAspect="1"/>
          </p:cNvPicPr>
          <p:nvPr/>
        </p:nvPicPr>
        <p:blipFill rotWithShape="1">
          <a:blip r:embed="rId20">
            <a:extLst>
              <a:ext uri="{28A0092B-C50C-407E-A947-70E740481C1C}">
                <a14:useLocalDpi xmlns:a14="http://schemas.microsoft.com/office/drawing/2010/main" val="0"/>
              </a:ext>
            </a:extLst>
          </a:blip>
          <a:srcRect l="21561" t="16547" r="28440" b="43996"/>
          <a:stretch/>
        </p:blipFill>
        <p:spPr>
          <a:xfrm>
            <a:off x="10009706" y="357666"/>
            <a:ext cx="640080" cy="640080"/>
          </a:xfrm>
          <a:prstGeom prst="ellipse">
            <a:avLst/>
          </a:prstGeom>
        </p:spPr>
      </p:pic>
      <p:sp>
        <p:nvSpPr>
          <p:cNvPr id="43" name="Text Placeholder 6">
            <a:extLst>
              <a:ext uri="{FF2B5EF4-FFF2-40B4-BE49-F238E27FC236}">
                <a16:creationId xmlns:a16="http://schemas.microsoft.com/office/drawing/2014/main" id="{4ECDBA51-59F7-C955-BB81-44ACEC317150}"/>
              </a:ext>
            </a:extLst>
          </p:cNvPr>
          <p:cNvSpPr txBox="1">
            <a:spLocks/>
          </p:cNvSpPr>
          <p:nvPr/>
        </p:nvSpPr>
        <p:spPr>
          <a:xfrm>
            <a:off x="1162208" y="5585478"/>
            <a:ext cx="2532063" cy="215444"/>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2A446F"/>
                </a:solidFill>
                <a:effectLst/>
                <a:uLnTx/>
                <a:uFillTx/>
                <a:latin typeface="Segoe UI Semibold"/>
                <a:ea typeface="+mn-ea"/>
                <a:cs typeface="Segoe UI" panose="020B0502040204020203" pitchFamily="34" charset="0"/>
              </a:rPr>
              <a:t>Data Stewards</a:t>
            </a:r>
          </a:p>
        </p:txBody>
      </p:sp>
      <p:sp>
        <p:nvSpPr>
          <p:cNvPr id="44" name="Oval 43">
            <a:extLst>
              <a:ext uri="{FF2B5EF4-FFF2-40B4-BE49-F238E27FC236}">
                <a16:creationId xmlns:a16="http://schemas.microsoft.com/office/drawing/2014/main" id="{977F4E02-D7F7-9FD0-5B2E-9854B4B334F2}"/>
              </a:ext>
              <a:ext uri="{C183D7F6-B498-43B3-948B-1728B52AA6E4}">
                <adec:decorative xmlns:adec="http://schemas.microsoft.com/office/drawing/2017/decorative" val="1"/>
              </a:ext>
            </a:extLst>
          </p:cNvPr>
          <p:cNvSpPr/>
          <p:nvPr/>
        </p:nvSpPr>
        <p:spPr bwMode="auto">
          <a:xfrm>
            <a:off x="370997" y="5545706"/>
            <a:ext cx="721980" cy="721980"/>
          </a:xfrm>
          <a:prstGeom prst="ellipse">
            <a:avLst/>
          </a:prstGeom>
          <a:solidFill>
            <a:srgbClr val="FFFFFF"/>
          </a:solidFill>
          <a:effectLst>
            <a:outerShdw blurRad="177800" dist="50800" dir="2160000" algn="tl" rotWithShape="0">
              <a:prstClr val="black">
                <a:alpha val="17000"/>
              </a:prstClr>
            </a:outerShdw>
          </a:effectLst>
        </p:spPr>
        <p:txBody>
          <a:bodyPr vert="horz" wrap="square" lIns="0" tIns="0" rIns="0" bIns="0" rtlCol="0">
            <a:spAutoFit/>
          </a:bodyPr>
          <a:lstStyle/>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000" b="0" i="0" u="none" strike="noStrike" kern="0" cap="none" spc="0" normalizeH="0" baseline="0" noProof="0" err="1">
              <a:ln>
                <a:noFill/>
              </a:ln>
              <a:solidFill>
                <a:srgbClr val="000000"/>
              </a:solidFill>
              <a:effectLst/>
              <a:uLnTx/>
              <a:uFillTx/>
              <a:latin typeface="Segoe UI Semibold"/>
            </a:endParaRPr>
          </a:p>
        </p:txBody>
      </p:sp>
      <p:pic>
        <p:nvPicPr>
          <p:cNvPr id="45" name="Picture 44">
            <a:extLst>
              <a:ext uri="{FF2B5EF4-FFF2-40B4-BE49-F238E27FC236}">
                <a16:creationId xmlns:a16="http://schemas.microsoft.com/office/drawing/2014/main" id="{43BC93BC-4D45-150E-9C64-5EDAE33E9FE4}"/>
              </a:ext>
              <a:ext uri="{C183D7F6-B498-43B3-948B-1728B52AA6E4}">
                <adec:decorative xmlns:adec="http://schemas.microsoft.com/office/drawing/2017/decorative" val="1"/>
              </a:ext>
            </a:extLst>
          </p:cNvPr>
          <p:cNvPicPr>
            <a:picLocks noChangeAspect="1"/>
          </p:cNvPicPr>
          <p:nvPr/>
        </p:nvPicPr>
        <p:blipFill rotWithShape="1">
          <a:blip r:embed="rId21">
            <a:extLst>
              <a:ext uri="{28A0092B-C50C-407E-A947-70E740481C1C}">
                <a14:useLocalDpi xmlns:a14="http://schemas.microsoft.com/office/drawing/2010/main" val="0"/>
              </a:ext>
            </a:extLst>
          </a:blip>
          <a:srcRect/>
          <a:stretch/>
        </p:blipFill>
        <p:spPr>
          <a:xfrm>
            <a:off x="411947" y="5586656"/>
            <a:ext cx="640080" cy="640080"/>
          </a:xfrm>
          <a:prstGeom prst="ellipse">
            <a:avLst/>
          </a:prstGeom>
        </p:spPr>
      </p:pic>
      <p:sp>
        <p:nvSpPr>
          <p:cNvPr id="46" name="Text Placeholder 4">
            <a:extLst>
              <a:ext uri="{FF2B5EF4-FFF2-40B4-BE49-F238E27FC236}">
                <a16:creationId xmlns:a16="http://schemas.microsoft.com/office/drawing/2014/main" id="{D74EFBE7-FFF3-2575-91FB-AEC438F9B917}"/>
              </a:ext>
            </a:extLst>
          </p:cNvPr>
          <p:cNvSpPr txBox="1">
            <a:spLocks/>
          </p:cNvSpPr>
          <p:nvPr/>
        </p:nvSpPr>
        <p:spPr>
          <a:xfrm>
            <a:off x="1150651" y="5834020"/>
            <a:ext cx="10361209" cy="553343"/>
          </a:xfrm>
          <a:prstGeom prst="roundRect">
            <a:avLst/>
          </a:prstGeom>
          <a:solidFill>
            <a:srgbClr val="FFFFFF"/>
          </a:solidFill>
          <a:effectLst>
            <a:outerShdw blurRad="177800" dist="50800" dir="2160000" algn="tl" rotWithShape="0">
              <a:prstClr val="black">
                <a:alpha val="17000"/>
              </a:prstClr>
            </a:outerShdw>
          </a:effectLst>
        </p:spPr>
        <p:txBody>
          <a:bodyPr vert="horz" wrap="square" lIns="91440" tIns="91440" rIns="91440" bIns="91440" rtlCol="0">
            <a:spAutoFit/>
          </a:bodyPr>
          <a:lstStyle>
            <a:lvl1pPr marL="141288" marR="0" indent="-141288"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800" kern="1200" spc="0" baseline="0" dirty="0">
                <a:solidFill>
                  <a:schemeClr val="tx1"/>
                </a:solidFill>
                <a:latin typeface="+mn-lt"/>
                <a:ea typeface="+mn-ea"/>
                <a:cs typeface="Segoe UI" panose="020B0502040204020203" pitchFamily="34" charset="0"/>
              </a:defRPr>
            </a:lvl1pPr>
            <a:lvl2pPr marL="285750" marR="0" indent="-125413"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600" kern="1200" spc="0" baseline="0" dirty="0">
                <a:solidFill>
                  <a:schemeClr val="tx1"/>
                </a:solidFill>
                <a:latin typeface="+mn-lt"/>
                <a:ea typeface="+mn-ea"/>
                <a:cs typeface="+mn-cs"/>
              </a:defRPr>
            </a:lvl2pPr>
            <a:lvl3pPr marL="438150" marR="0" indent="-13335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600" kern="1200" spc="0" baseline="0" dirty="0">
                <a:solidFill>
                  <a:schemeClr val="tx1"/>
                </a:solidFill>
                <a:latin typeface="+mn-lt"/>
                <a:ea typeface="+mn-ea"/>
                <a:cs typeface="+mn-cs"/>
              </a:defRPr>
            </a:lvl3pPr>
            <a:lvl4pPr marL="566738" marR="0" indent="-1143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4pPr>
            <a:lvl5pPr marL="685800" marR="0" indent="-109538"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3975" marR="0" lvl="0" indent="-53975"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9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Maintain visibility and control of costs </a:t>
            </a:r>
            <a:r>
              <a:rPr kumimoji="0" lang="en-US" sz="9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with a unified consumption and cost model that provides evergreen spend optics on your end-to-end data estate</a:t>
            </a:r>
          </a:p>
          <a:p>
            <a:pPr marL="53975" marR="0" lvl="0" indent="-53975"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9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Gain full visibility and governance </a:t>
            </a:r>
            <a:r>
              <a:rPr kumimoji="0" lang="en-US" sz="9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over your entire analytics estate from data sources and connections to your data lake, to users and their insights </a:t>
            </a:r>
            <a:endParaRPr kumimoji="0" lang="en-US" sz="6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endParaRPr>
          </a:p>
        </p:txBody>
      </p:sp>
      <p:sp>
        <p:nvSpPr>
          <p:cNvPr id="47" name="TextBox 46">
            <a:extLst>
              <a:ext uri="{FF2B5EF4-FFF2-40B4-BE49-F238E27FC236}">
                <a16:creationId xmlns:a16="http://schemas.microsoft.com/office/drawing/2014/main" id="{7ADD36F8-3605-937E-BEC6-C615237ACDE9}"/>
              </a:ext>
              <a:ext uri="{C183D7F6-B498-43B3-948B-1728B52AA6E4}">
                <adec:decorative xmlns:adec="http://schemas.microsoft.com/office/drawing/2017/decorative" val="1"/>
              </a:ext>
            </a:extLst>
          </p:cNvPr>
          <p:cNvSpPr txBox="1"/>
          <p:nvPr/>
        </p:nvSpPr>
        <p:spPr>
          <a:xfrm>
            <a:off x="818770" y="4542161"/>
            <a:ext cx="914400" cy="138499"/>
          </a:xfrm>
          <a:prstGeom prst="rect">
            <a:avLst/>
          </a:prstGeom>
          <a:noFill/>
        </p:spPr>
        <p:txBody>
          <a:bodyPr wrap="squar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30" normalizeH="0" baseline="0" noProof="0">
                <a:ln>
                  <a:noFill/>
                </a:ln>
                <a:solidFill>
                  <a:srgbClr val="2A446F"/>
                </a:solidFill>
                <a:effectLst/>
                <a:uLnTx/>
                <a:uFillTx/>
              </a:rPr>
              <a:t>Data Factory</a:t>
            </a:r>
          </a:p>
        </p:txBody>
      </p:sp>
      <p:sp>
        <p:nvSpPr>
          <p:cNvPr id="48" name="TextBox 47">
            <a:extLst>
              <a:ext uri="{FF2B5EF4-FFF2-40B4-BE49-F238E27FC236}">
                <a16:creationId xmlns:a16="http://schemas.microsoft.com/office/drawing/2014/main" id="{514FE2A6-BA32-1814-3295-371E69F2FAFE}"/>
              </a:ext>
              <a:ext uri="{C183D7F6-B498-43B3-948B-1728B52AA6E4}">
                <adec:decorative xmlns:adec="http://schemas.microsoft.com/office/drawing/2017/decorative" val="1"/>
              </a:ext>
            </a:extLst>
          </p:cNvPr>
          <p:cNvSpPr txBox="1"/>
          <p:nvPr/>
        </p:nvSpPr>
        <p:spPr>
          <a:xfrm>
            <a:off x="1985348" y="5068211"/>
            <a:ext cx="914400" cy="138499"/>
          </a:xfrm>
          <a:prstGeom prst="rect">
            <a:avLst/>
          </a:prstGeom>
          <a:noFill/>
        </p:spPr>
        <p:txBody>
          <a:bodyPr wrap="squar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30" normalizeH="0" baseline="0" noProof="0">
                <a:ln>
                  <a:noFill/>
                </a:ln>
                <a:solidFill>
                  <a:srgbClr val="2A446F"/>
                </a:solidFill>
                <a:effectLst/>
                <a:uLnTx/>
                <a:uFillTx/>
              </a:rPr>
              <a:t>Real-time Analytics</a:t>
            </a:r>
          </a:p>
        </p:txBody>
      </p:sp>
      <p:sp>
        <p:nvSpPr>
          <p:cNvPr id="49" name="TextBox 48">
            <a:extLst>
              <a:ext uri="{FF2B5EF4-FFF2-40B4-BE49-F238E27FC236}">
                <a16:creationId xmlns:a16="http://schemas.microsoft.com/office/drawing/2014/main" id="{A89D32C3-36C8-E5E1-F03C-D169681BA416}"/>
              </a:ext>
              <a:ext uri="{C183D7F6-B498-43B3-948B-1728B52AA6E4}">
                <adec:decorative xmlns:adec="http://schemas.microsoft.com/office/drawing/2017/decorative" val="1"/>
              </a:ext>
            </a:extLst>
          </p:cNvPr>
          <p:cNvSpPr txBox="1"/>
          <p:nvPr/>
        </p:nvSpPr>
        <p:spPr>
          <a:xfrm>
            <a:off x="1985348" y="4526921"/>
            <a:ext cx="914400" cy="138499"/>
          </a:xfrm>
          <a:prstGeom prst="rect">
            <a:avLst/>
          </a:prstGeom>
          <a:noFill/>
        </p:spPr>
        <p:txBody>
          <a:bodyPr wrap="squar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30" normalizeH="0" baseline="0" noProof="0">
                <a:ln>
                  <a:noFill/>
                </a:ln>
                <a:solidFill>
                  <a:srgbClr val="2A446F"/>
                </a:solidFill>
                <a:effectLst/>
                <a:uLnTx/>
                <a:uFillTx/>
              </a:rPr>
              <a:t>Data Warehouse</a:t>
            </a:r>
          </a:p>
        </p:txBody>
      </p:sp>
      <p:sp>
        <p:nvSpPr>
          <p:cNvPr id="50" name="TextBox 49">
            <a:extLst>
              <a:ext uri="{FF2B5EF4-FFF2-40B4-BE49-F238E27FC236}">
                <a16:creationId xmlns:a16="http://schemas.microsoft.com/office/drawing/2014/main" id="{41EB2576-DD29-88DE-7D30-DA0358E8AC62}"/>
              </a:ext>
              <a:ext uri="{C183D7F6-B498-43B3-948B-1728B52AA6E4}">
                <adec:decorative xmlns:adec="http://schemas.microsoft.com/office/drawing/2017/decorative" val="1"/>
              </a:ext>
            </a:extLst>
          </p:cNvPr>
          <p:cNvSpPr txBox="1"/>
          <p:nvPr/>
        </p:nvSpPr>
        <p:spPr>
          <a:xfrm>
            <a:off x="818770" y="5068211"/>
            <a:ext cx="914400" cy="138499"/>
          </a:xfrm>
          <a:prstGeom prst="rect">
            <a:avLst/>
          </a:prstGeom>
          <a:noFill/>
        </p:spPr>
        <p:txBody>
          <a:bodyPr wrap="squar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30" normalizeH="0" baseline="0" noProof="0">
                <a:ln>
                  <a:noFill/>
                </a:ln>
                <a:solidFill>
                  <a:srgbClr val="2A446F"/>
                </a:solidFill>
                <a:effectLst/>
                <a:uLnTx/>
                <a:uFillTx/>
              </a:rPr>
              <a:t>Data Engineering</a:t>
            </a:r>
          </a:p>
        </p:txBody>
      </p:sp>
      <p:sp>
        <p:nvSpPr>
          <p:cNvPr id="51" name="TextBox 50">
            <a:extLst>
              <a:ext uri="{FF2B5EF4-FFF2-40B4-BE49-F238E27FC236}">
                <a16:creationId xmlns:a16="http://schemas.microsoft.com/office/drawing/2014/main" id="{5D1E4185-8CD4-10B0-0DAF-699A0EF870D4}"/>
              </a:ext>
              <a:ext uri="{C183D7F6-B498-43B3-948B-1728B52AA6E4}">
                <adec:decorative xmlns:adec="http://schemas.microsoft.com/office/drawing/2017/decorative" val="1"/>
              </a:ext>
            </a:extLst>
          </p:cNvPr>
          <p:cNvSpPr txBox="1"/>
          <p:nvPr/>
        </p:nvSpPr>
        <p:spPr>
          <a:xfrm>
            <a:off x="9791931" y="4935579"/>
            <a:ext cx="640080" cy="91440"/>
          </a:xfrm>
          <a:prstGeom prst="rect">
            <a:avLst/>
          </a:prstGeom>
          <a:noFill/>
        </p:spPr>
        <p:txBody>
          <a:bodyPr wrap="square" lIns="0" tIns="0" rIns="0" bIns="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30" normalizeH="0" baseline="0" noProof="0">
              <a:ln>
                <a:noFill/>
              </a:ln>
              <a:solidFill>
                <a:srgbClr val="2A446F"/>
              </a:solidFill>
              <a:effectLst/>
              <a:uLnTx/>
              <a:uFillTx/>
            </a:endParaRPr>
          </a:p>
        </p:txBody>
      </p:sp>
      <p:sp>
        <p:nvSpPr>
          <p:cNvPr id="52" name="TextBox 51">
            <a:extLst>
              <a:ext uri="{FF2B5EF4-FFF2-40B4-BE49-F238E27FC236}">
                <a16:creationId xmlns:a16="http://schemas.microsoft.com/office/drawing/2014/main" id="{6D0C645E-4091-EE20-2977-ACE2487432BF}"/>
              </a:ext>
              <a:ext uri="{C183D7F6-B498-43B3-948B-1728B52AA6E4}">
                <adec:decorative xmlns:adec="http://schemas.microsoft.com/office/drawing/2017/decorative" val="1"/>
              </a:ext>
            </a:extLst>
          </p:cNvPr>
          <p:cNvSpPr txBox="1"/>
          <p:nvPr/>
        </p:nvSpPr>
        <p:spPr>
          <a:xfrm>
            <a:off x="10351432" y="4935579"/>
            <a:ext cx="640080" cy="91440"/>
          </a:xfrm>
          <a:prstGeom prst="rect">
            <a:avLst/>
          </a:prstGeom>
          <a:noFill/>
        </p:spPr>
        <p:txBody>
          <a:bodyPr wrap="square" lIns="0" tIns="0" rIns="0" bIns="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30" normalizeH="0" baseline="0" noProof="0">
              <a:ln>
                <a:noFill/>
              </a:ln>
              <a:solidFill>
                <a:srgbClr val="2A446F"/>
              </a:solidFill>
              <a:effectLst/>
              <a:uLnTx/>
              <a:uFillTx/>
            </a:endParaRPr>
          </a:p>
        </p:txBody>
      </p:sp>
      <p:sp>
        <p:nvSpPr>
          <p:cNvPr id="53" name="TextBox 52">
            <a:extLst>
              <a:ext uri="{FF2B5EF4-FFF2-40B4-BE49-F238E27FC236}">
                <a16:creationId xmlns:a16="http://schemas.microsoft.com/office/drawing/2014/main" id="{1F2DEBAD-4CB1-5707-012D-4B70FBF4D068}"/>
              </a:ext>
              <a:ext uri="{C183D7F6-B498-43B3-948B-1728B52AA6E4}">
                <adec:decorative xmlns:adec="http://schemas.microsoft.com/office/drawing/2017/decorative" val="1"/>
              </a:ext>
            </a:extLst>
          </p:cNvPr>
          <p:cNvSpPr txBox="1"/>
          <p:nvPr/>
        </p:nvSpPr>
        <p:spPr>
          <a:xfrm>
            <a:off x="6453008" y="4724196"/>
            <a:ext cx="640080" cy="276999"/>
          </a:xfrm>
          <a:prstGeom prst="rect">
            <a:avLst/>
          </a:prstGeom>
          <a:noFill/>
        </p:spPr>
        <p:txBody>
          <a:bodyPr wrap="squar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30" normalizeH="0" baseline="0" noProof="0">
                <a:ln>
                  <a:noFill/>
                </a:ln>
                <a:solidFill>
                  <a:srgbClr val="2A446F"/>
                </a:solidFill>
                <a:effectLst/>
                <a:uLnTx/>
                <a:uFillTx/>
              </a:rPr>
              <a:t>Data Warehouse</a:t>
            </a:r>
          </a:p>
        </p:txBody>
      </p:sp>
      <p:sp>
        <p:nvSpPr>
          <p:cNvPr id="54" name="TextBox 53">
            <a:extLst>
              <a:ext uri="{FF2B5EF4-FFF2-40B4-BE49-F238E27FC236}">
                <a16:creationId xmlns:a16="http://schemas.microsoft.com/office/drawing/2014/main" id="{0CB04D75-1055-9B44-4921-16CE942435E2}"/>
              </a:ext>
              <a:ext uri="{C183D7F6-B498-43B3-948B-1728B52AA6E4}">
                <adec:decorative xmlns:adec="http://schemas.microsoft.com/office/drawing/2017/decorative" val="1"/>
              </a:ext>
            </a:extLst>
          </p:cNvPr>
          <p:cNvSpPr txBox="1"/>
          <p:nvPr/>
        </p:nvSpPr>
        <p:spPr>
          <a:xfrm>
            <a:off x="7939626" y="4789583"/>
            <a:ext cx="640080" cy="146225"/>
          </a:xfrm>
          <a:prstGeom prst="rect">
            <a:avLst/>
          </a:prstGeom>
          <a:noFill/>
        </p:spPr>
        <p:txBody>
          <a:bodyPr wrap="square" lIns="0" tIns="0" rIns="0" bIns="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30" normalizeH="0" baseline="0" noProof="0">
                <a:ln>
                  <a:noFill/>
                </a:ln>
                <a:solidFill>
                  <a:srgbClr val="2A446F"/>
                </a:solidFill>
                <a:effectLst/>
                <a:uLnTx/>
                <a:uFillTx/>
              </a:rPr>
              <a:t>Power BI </a:t>
            </a:r>
          </a:p>
        </p:txBody>
      </p:sp>
      <p:sp>
        <p:nvSpPr>
          <p:cNvPr id="55" name="TextBox 54">
            <a:extLst>
              <a:ext uri="{FF2B5EF4-FFF2-40B4-BE49-F238E27FC236}">
                <a16:creationId xmlns:a16="http://schemas.microsoft.com/office/drawing/2014/main" id="{50A11FBB-AC97-ED38-FB12-EEECDDDB4284}"/>
              </a:ext>
              <a:ext uri="{C183D7F6-B498-43B3-948B-1728B52AA6E4}">
                <adec:decorative xmlns:adec="http://schemas.microsoft.com/office/drawing/2017/decorative" val="1"/>
              </a:ext>
            </a:extLst>
          </p:cNvPr>
          <p:cNvSpPr txBox="1"/>
          <p:nvPr/>
        </p:nvSpPr>
        <p:spPr>
          <a:xfrm>
            <a:off x="7196317" y="4723033"/>
            <a:ext cx="640080" cy="279325"/>
          </a:xfrm>
          <a:prstGeom prst="rect">
            <a:avLst/>
          </a:prstGeom>
          <a:noFill/>
        </p:spPr>
        <p:txBody>
          <a:bodyPr wrap="square" lIns="0" tIns="0" rIns="0" bIns="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30" normalizeH="0" baseline="0" noProof="0">
                <a:ln>
                  <a:noFill/>
                </a:ln>
                <a:solidFill>
                  <a:srgbClr val="2A446F"/>
                </a:solidFill>
                <a:effectLst/>
                <a:uLnTx/>
                <a:uFillTx/>
              </a:rPr>
              <a:t>Real-time Analytics</a:t>
            </a:r>
          </a:p>
        </p:txBody>
      </p:sp>
      <p:sp>
        <p:nvSpPr>
          <p:cNvPr id="56" name="TextBox 55">
            <a:extLst>
              <a:ext uri="{FF2B5EF4-FFF2-40B4-BE49-F238E27FC236}">
                <a16:creationId xmlns:a16="http://schemas.microsoft.com/office/drawing/2014/main" id="{C427D1BB-9049-63F0-485F-E83FFE2E8FFA}"/>
              </a:ext>
              <a:ext uri="{C183D7F6-B498-43B3-948B-1728B52AA6E4}">
                <adec:decorative xmlns:adec="http://schemas.microsoft.com/office/drawing/2017/decorative" val="1"/>
              </a:ext>
            </a:extLst>
          </p:cNvPr>
          <p:cNvSpPr txBox="1"/>
          <p:nvPr/>
        </p:nvSpPr>
        <p:spPr>
          <a:xfrm>
            <a:off x="3735143" y="4793446"/>
            <a:ext cx="731520" cy="138499"/>
          </a:xfrm>
          <a:prstGeom prst="rect">
            <a:avLst/>
          </a:prstGeom>
          <a:noFill/>
        </p:spPr>
        <p:txBody>
          <a:bodyPr wrap="squar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30" normalizeH="0" baseline="0" noProof="0">
                <a:ln>
                  <a:noFill/>
                </a:ln>
                <a:solidFill>
                  <a:srgbClr val="2A446F"/>
                </a:solidFill>
                <a:effectLst/>
                <a:uLnTx/>
                <a:uFillTx/>
              </a:rPr>
              <a:t>Data Science</a:t>
            </a:r>
          </a:p>
        </p:txBody>
      </p:sp>
      <p:sp>
        <p:nvSpPr>
          <p:cNvPr id="57" name="TextBox 56">
            <a:extLst>
              <a:ext uri="{FF2B5EF4-FFF2-40B4-BE49-F238E27FC236}">
                <a16:creationId xmlns:a16="http://schemas.microsoft.com/office/drawing/2014/main" id="{6F4989DD-F0A1-7033-6194-FC33B4FBD97D}"/>
              </a:ext>
              <a:ext uri="{C183D7F6-B498-43B3-948B-1728B52AA6E4}">
                <adec:decorative xmlns:adec="http://schemas.microsoft.com/office/drawing/2017/decorative" val="1"/>
              </a:ext>
            </a:extLst>
          </p:cNvPr>
          <p:cNvSpPr txBox="1"/>
          <p:nvPr/>
        </p:nvSpPr>
        <p:spPr>
          <a:xfrm>
            <a:off x="4901721" y="4793446"/>
            <a:ext cx="731520" cy="138499"/>
          </a:xfrm>
          <a:prstGeom prst="rect">
            <a:avLst/>
          </a:prstGeom>
          <a:noFill/>
        </p:spPr>
        <p:txBody>
          <a:bodyPr wrap="squar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30" normalizeH="0" baseline="0" noProof="0">
                <a:ln>
                  <a:noFill/>
                </a:ln>
                <a:solidFill>
                  <a:srgbClr val="2A446F"/>
                </a:solidFill>
                <a:effectLst/>
                <a:uLnTx/>
                <a:uFillTx/>
              </a:rPr>
              <a:t>Azure ML</a:t>
            </a:r>
          </a:p>
        </p:txBody>
      </p:sp>
      <p:pic>
        <p:nvPicPr>
          <p:cNvPr id="58" name="Graphic 57">
            <a:extLst>
              <a:ext uri="{FF2B5EF4-FFF2-40B4-BE49-F238E27FC236}">
                <a16:creationId xmlns:a16="http://schemas.microsoft.com/office/drawing/2014/main" id="{74C087DE-8FC8-D631-34A6-B777961FE3DD}"/>
              </a:ext>
              <a:ext uri="{C183D7F6-B498-43B3-948B-1728B52AA6E4}">
                <adec:decorative xmlns:adec="http://schemas.microsoft.com/office/drawing/2017/decorative" val="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635888" y="4383770"/>
            <a:ext cx="274320" cy="274320"/>
          </a:xfrm>
          <a:prstGeom prst="rect">
            <a:avLst/>
          </a:prstGeom>
        </p:spPr>
      </p:pic>
      <p:pic>
        <p:nvPicPr>
          <p:cNvPr id="59" name="Graphic 58">
            <a:extLst>
              <a:ext uri="{FF2B5EF4-FFF2-40B4-BE49-F238E27FC236}">
                <a16:creationId xmlns:a16="http://schemas.microsoft.com/office/drawing/2014/main" id="{255912F3-C86E-E511-4510-F2BC74CD7FEA}"/>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56337" y="4360910"/>
            <a:ext cx="320040" cy="320040"/>
          </a:xfrm>
          <a:prstGeom prst="rect">
            <a:avLst/>
          </a:prstGeom>
        </p:spPr>
      </p:pic>
      <p:pic>
        <p:nvPicPr>
          <p:cNvPr id="60" name="Graphic 59">
            <a:extLst>
              <a:ext uri="{FF2B5EF4-FFF2-40B4-BE49-F238E27FC236}">
                <a16:creationId xmlns:a16="http://schemas.microsoft.com/office/drawing/2014/main" id="{C1321702-63C9-6613-1E48-23E061C788EB}"/>
              </a:ext>
              <a:ext uri="{C183D7F6-B498-43B3-948B-1728B52AA6E4}">
                <adec:decorative xmlns:adec="http://schemas.microsoft.com/office/drawing/2017/decorative" val="1"/>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9437751" y="4420020"/>
            <a:ext cx="274320" cy="274320"/>
          </a:xfrm>
          <a:prstGeom prst="rect">
            <a:avLst/>
          </a:prstGeom>
        </p:spPr>
      </p:pic>
      <p:sp>
        <p:nvSpPr>
          <p:cNvPr id="61" name="TextBox 60">
            <a:extLst>
              <a:ext uri="{FF2B5EF4-FFF2-40B4-BE49-F238E27FC236}">
                <a16:creationId xmlns:a16="http://schemas.microsoft.com/office/drawing/2014/main" id="{0631DB83-3D1C-42DA-4DB3-8682B21B7522}"/>
              </a:ext>
              <a:ext uri="{C183D7F6-B498-43B3-948B-1728B52AA6E4}">
                <adec:decorative xmlns:adec="http://schemas.microsoft.com/office/drawing/2017/decorative" val="1"/>
              </a:ext>
            </a:extLst>
          </p:cNvPr>
          <p:cNvSpPr txBox="1"/>
          <p:nvPr/>
        </p:nvSpPr>
        <p:spPr>
          <a:xfrm>
            <a:off x="9209151" y="4793446"/>
            <a:ext cx="731520" cy="138499"/>
          </a:xfrm>
          <a:prstGeom prst="rect">
            <a:avLst/>
          </a:prstGeom>
          <a:noFill/>
        </p:spPr>
        <p:txBody>
          <a:bodyPr wrap="squar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30" normalizeH="0" baseline="0" noProof="0">
                <a:ln>
                  <a:noFill/>
                </a:ln>
                <a:solidFill>
                  <a:srgbClr val="2A446F"/>
                </a:solidFill>
                <a:effectLst/>
                <a:uLnTx/>
                <a:uFillTx/>
              </a:rPr>
              <a:t>Power BI</a:t>
            </a:r>
          </a:p>
        </p:txBody>
      </p:sp>
      <p:sp>
        <p:nvSpPr>
          <p:cNvPr id="62" name="TextBox 61">
            <a:extLst>
              <a:ext uri="{FF2B5EF4-FFF2-40B4-BE49-F238E27FC236}">
                <a16:creationId xmlns:a16="http://schemas.microsoft.com/office/drawing/2014/main" id="{32F19CB7-3378-273B-4435-17734BC74107}"/>
              </a:ext>
              <a:ext uri="{C183D7F6-B498-43B3-948B-1728B52AA6E4}">
                <adec:decorative xmlns:adec="http://schemas.microsoft.com/office/drawing/2017/decorative" val="1"/>
              </a:ext>
            </a:extLst>
          </p:cNvPr>
          <p:cNvSpPr txBox="1"/>
          <p:nvPr/>
        </p:nvSpPr>
        <p:spPr>
          <a:xfrm>
            <a:off x="10744291" y="4793446"/>
            <a:ext cx="731520" cy="138499"/>
          </a:xfrm>
          <a:prstGeom prst="rect">
            <a:avLst/>
          </a:prstGeom>
          <a:noFill/>
        </p:spPr>
        <p:txBody>
          <a:bodyPr wrap="squar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30" normalizeH="0" baseline="0" noProof="0">
                <a:ln>
                  <a:noFill/>
                </a:ln>
                <a:solidFill>
                  <a:srgbClr val="2A446F"/>
                </a:solidFill>
                <a:effectLst/>
                <a:uLnTx/>
                <a:uFillTx/>
              </a:rPr>
              <a:t>Microsoft 365</a:t>
            </a:r>
          </a:p>
        </p:txBody>
      </p:sp>
      <p:pic>
        <p:nvPicPr>
          <p:cNvPr id="63" name="Graphic 62">
            <a:extLst>
              <a:ext uri="{FF2B5EF4-FFF2-40B4-BE49-F238E27FC236}">
                <a16:creationId xmlns:a16="http://schemas.microsoft.com/office/drawing/2014/main" id="{E759C2C3-BE89-2039-9BE6-2BBCBE2A4910}"/>
              </a:ext>
              <a:ext uri="{C183D7F6-B498-43B3-948B-1728B52AA6E4}">
                <adec:decorative xmlns:adec="http://schemas.microsoft.com/office/drawing/2017/decorative" val="1"/>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10182461" y="4397160"/>
            <a:ext cx="320040" cy="320040"/>
          </a:xfrm>
          <a:prstGeom prst="rect">
            <a:avLst/>
          </a:prstGeom>
        </p:spPr>
      </p:pic>
      <p:sp>
        <p:nvSpPr>
          <p:cNvPr id="64" name="TextBox 63">
            <a:extLst>
              <a:ext uri="{FF2B5EF4-FFF2-40B4-BE49-F238E27FC236}">
                <a16:creationId xmlns:a16="http://schemas.microsoft.com/office/drawing/2014/main" id="{43D2F721-335A-7577-A884-E57EC6E73BE1}"/>
              </a:ext>
              <a:ext uri="{C183D7F6-B498-43B3-948B-1728B52AA6E4}">
                <adec:decorative xmlns:adec="http://schemas.microsoft.com/office/drawing/2017/decorative" val="1"/>
              </a:ext>
            </a:extLst>
          </p:cNvPr>
          <p:cNvSpPr txBox="1"/>
          <p:nvPr/>
        </p:nvSpPr>
        <p:spPr>
          <a:xfrm>
            <a:off x="9976721" y="4793446"/>
            <a:ext cx="731520" cy="138499"/>
          </a:xfrm>
          <a:prstGeom prst="rect">
            <a:avLst/>
          </a:prstGeom>
          <a:noFill/>
        </p:spPr>
        <p:txBody>
          <a:bodyPr wrap="squar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30" normalizeH="0" baseline="0" noProof="0">
                <a:ln>
                  <a:noFill/>
                </a:ln>
                <a:solidFill>
                  <a:srgbClr val="2A446F"/>
                </a:solidFill>
                <a:effectLst/>
                <a:uLnTx/>
                <a:uFillTx/>
              </a:rPr>
              <a:t>Data Activator</a:t>
            </a:r>
          </a:p>
        </p:txBody>
      </p:sp>
    </p:spTree>
    <p:extLst>
      <p:ext uri="{BB962C8B-B14F-4D97-AF65-F5344CB8AC3E}">
        <p14:creationId xmlns:p14="http://schemas.microsoft.com/office/powerpoint/2010/main" val="727334267"/>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3B0C2F3-1456-E9EB-876E-0781DF3B9487}"/>
              </a:ext>
            </a:extLst>
          </p:cNvPr>
          <p:cNvPicPr>
            <a:picLocks noChangeAspect="1"/>
          </p:cNvPicPr>
          <p:nvPr/>
        </p:nvPicPr>
        <p:blipFill>
          <a:blip r:embed="rId3"/>
          <a:stretch>
            <a:fillRect/>
          </a:stretch>
        </p:blipFill>
        <p:spPr>
          <a:xfrm>
            <a:off x="1100735" y="466257"/>
            <a:ext cx="9990529" cy="5925486"/>
          </a:xfrm>
          <a:prstGeom prst="rect">
            <a:avLst/>
          </a:prstGeom>
        </p:spPr>
      </p:pic>
    </p:spTree>
    <p:extLst>
      <p:ext uri="{BB962C8B-B14F-4D97-AF65-F5344CB8AC3E}">
        <p14:creationId xmlns:p14="http://schemas.microsoft.com/office/powerpoint/2010/main" val="59602304"/>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2">
            <a:extLst>
              <a:ext uri="{FF2B5EF4-FFF2-40B4-BE49-F238E27FC236}">
                <a16:creationId xmlns:a16="http://schemas.microsoft.com/office/drawing/2014/main" id="{4B551E36-B27B-38F1-A41A-505E5B30E8C1}"/>
              </a:ext>
            </a:extLst>
          </p:cNvPr>
          <p:cNvSpPr txBox="1">
            <a:spLocks/>
          </p:cNvSpPr>
          <p:nvPr/>
        </p:nvSpPr>
        <p:spPr>
          <a:xfrm>
            <a:off x="1838885" y="3248822"/>
            <a:ext cx="5201536" cy="369332"/>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400" kern="1200" spc="0" baseline="0">
                <a:solidFill>
                  <a:srgbClr val="000000"/>
                </a:solidFill>
                <a:latin typeface="+mj-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t>Report Demo</a:t>
            </a:r>
          </a:p>
        </p:txBody>
      </p:sp>
      <p:sp>
        <p:nvSpPr>
          <p:cNvPr id="6" name="Oval 5">
            <a:extLst>
              <a:ext uri="{FF2B5EF4-FFF2-40B4-BE49-F238E27FC236}">
                <a16:creationId xmlns:a16="http://schemas.microsoft.com/office/drawing/2014/main" id="{7CECCC3E-5BCE-F7DE-77F1-F58F21F2B42E}"/>
              </a:ext>
            </a:extLst>
          </p:cNvPr>
          <p:cNvSpPr/>
          <p:nvPr/>
        </p:nvSpPr>
        <p:spPr bwMode="auto">
          <a:xfrm>
            <a:off x="584200" y="2954316"/>
            <a:ext cx="958377" cy="958377"/>
          </a:xfrm>
          <a:prstGeom prst="ellipse">
            <a:avLst/>
          </a:prstGeom>
          <a:gradFill>
            <a:gsLst>
              <a:gs pos="60000">
                <a:srgbClr val="038C76"/>
              </a:gs>
              <a:gs pos="0">
                <a:srgbClr val="117865">
                  <a:shade val="67500"/>
                  <a:satMod val="115000"/>
                </a:srgbClr>
              </a:gs>
              <a:gs pos="100000">
                <a:srgbClr val="00AE94"/>
              </a:gs>
            </a:gsLst>
            <a:lin ang="18900000" scaled="1"/>
          </a:gradFill>
          <a:ln w="9525" cap="flat" cmpd="sng" algn="ctr">
            <a:noFill/>
            <a:prstDash val="solid"/>
            <a:headEnd type="none" w="med" len="med"/>
            <a:tailEnd type="none" w="med" len="med"/>
          </a:ln>
          <a:effectLst>
            <a:outerShdw blurRad="203200" dist="38100" dir="2700000" algn="tl" rotWithShape="0">
              <a:prstClr val="black">
                <a:alpha val="2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7" name="Graphic 27">
            <a:extLst>
              <a:ext uri="{FF2B5EF4-FFF2-40B4-BE49-F238E27FC236}">
                <a16:creationId xmlns:a16="http://schemas.microsoft.com/office/drawing/2014/main" id="{E57B9E8A-E662-3E65-0D72-255E803971EA}"/>
              </a:ext>
            </a:extLst>
          </p:cNvPr>
          <p:cNvSpPr/>
          <p:nvPr/>
        </p:nvSpPr>
        <p:spPr>
          <a:xfrm>
            <a:off x="864978" y="3326772"/>
            <a:ext cx="411149" cy="301920"/>
          </a:xfrm>
          <a:custGeom>
            <a:avLst/>
            <a:gdLst>
              <a:gd name="connsiteX0" fmla="*/ 0 w 266700"/>
              <a:gd name="connsiteY0" fmla="*/ 28575 h 190500"/>
              <a:gd name="connsiteX1" fmla="*/ 28575 w 266700"/>
              <a:gd name="connsiteY1" fmla="*/ 0 h 190500"/>
              <a:gd name="connsiteX2" fmla="*/ 57150 w 266700"/>
              <a:gd name="connsiteY2" fmla="*/ 28575 h 190500"/>
              <a:gd name="connsiteX3" fmla="*/ 209550 w 266700"/>
              <a:gd name="connsiteY3" fmla="*/ 28575 h 190500"/>
              <a:gd name="connsiteX4" fmla="*/ 238125 w 266700"/>
              <a:gd name="connsiteY4" fmla="*/ 0 h 190500"/>
              <a:gd name="connsiteX5" fmla="*/ 266700 w 266700"/>
              <a:gd name="connsiteY5" fmla="*/ 28575 h 190500"/>
              <a:gd name="connsiteX6" fmla="*/ 266700 w 266700"/>
              <a:gd name="connsiteY6" fmla="*/ 161925 h 190500"/>
              <a:gd name="connsiteX7" fmla="*/ 238125 w 266700"/>
              <a:gd name="connsiteY7" fmla="*/ 190500 h 190500"/>
              <a:gd name="connsiteX8" fmla="*/ 209550 w 266700"/>
              <a:gd name="connsiteY8" fmla="*/ 161925 h 190500"/>
              <a:gd name="connsiteX9" fmla="*/ 57150 w 266700"/>
              <a:gd name="connsiteY9" fmla="*/ 161925 h 190500"/>
              <a:gd name="connsiteX10" fmla="*/ 28575 w 266700"/>
              <a:gd name="connsiteY10" fmla="*/ 190500 h 190500"/>
              <a:gd name="connsiteX11" fmla="*/ 0 w 266700"/>
              <a:gd name="connsiteY11" fmla="*/ 161925 h 190500"/>
              <a:gd name="connsiteX12" fmla="*/ 0 w 266700"/>
              <a:gd name="connsiteY12" fmla="*/ 28575 h 190500"/>
              <a:gd name="connsiteX13" fmla="*/ 38100 w 266700"/>
              <a:gd name="connsiteY13" fmla="*/ 28575 h 190500"/>
              <a:gd name="connsiteX14" fmla="*/ 28575 w 266700"/>
              <a:gd name="connsiteY14" fmla="*/ 19050 h 190500"/>
              <a:gd name="connsiteX15" fmla="*/ 19050 w 266700"/>
              <a:gd name="connsiteY15" fmla="*/ 28575 h 190500"/>
              <a:gd name="connsiteX16" fmla="*/ 19050 w 266700"/>
              <a:gd name="connsiteY16" fmla="*/ 161925 h 190500"/>
              <a:gd name="connsiteX17" fmla="*/ 28575 w 266700"/>
              <a:gd name="connsiteY17" fmla="*/ 171450 h 190500"/>
              <a:gd name="connsiteX18" fmla="*/ 38100 w 266700"/>
              <a:gd name="connsiteY18" fmla="*/ 161925 h 190500"/>
              <a:gd name="connsiteX19" fmla="*/ 38100 w 266700"/>
              <a:gd name="connsiteY19" fmla="*/ 28575 h 190500"/>
              <a:gd name="connsiteX20" fmla="*/ 57150 w 266700"/>
              <a:gd name="connsiteY20" fmla="*/ 142875 h 190500"/>
              <a:gd name="connsiteX21" fmla="*/ 209550 w 266700"/>
              <a:gd name="connsiteY21" fmla="*/ 142875 h 190500"/>
              <a:gd name="connsiteX22" fmla="*/ 209550 w 266700"/>
              <a:gd name="connsiteY22" fmla="*/ 47625 h 190500"/>
              <a:gd name="connsiteX23" fmla="*/ 57150 w 266700"/>
              <a:gd name="connsiteY23" fmla="*/ 47625 h 190500"/>
              <a:gd name="connsiteX24" fmla="*/ 57150 w 266700"/>
              <a:gd name="connsiteY24" fmla="*/ 142875 h 190500"/>
              <a:gd name="connsiteX25" fmla="*/ 247650 w 266700"/>
              <a:gd name="connsiteY25" fmla="*/ 28575 h 190500"/>
              <a:gd name="connsiteX26" fmla="*/ 238125 w 266700"/>
              <a:gd name="connsiteY26" fmla="*/ 19050 h 190500"/>
              <a:gd name="connsiteX27" fmla="*/ 228600 w 266700"/>
              <a:gd name="connsiteY27" fmla="*/ 28575 h 190500"/>
              <a:gd name="connsiteX28" fmla="*/ 228600 w 266700"/>
              <a:gd name="connsiteY28" fmla="*/ 161925 h 190500"/>
              <a:gd name="connsiteX29" fmla="*/ 238125 w 266700"/>
              <a:gd name="connsiteY29" fmla="*/ 171450 h 190500"/>
              <a:gd name="connsiteX30" fmla="*/ 247650 w 266700"/>
              <a:gd name="connsiteY30" fmla="*/ 161925 h 190500"/>
              <a:gd name="connsiteX31" fmla="*/ 247650 w 266700"/>
              <a:gd name="connsiteY31" fmla="*/ 28575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66700" h="190500">
                <a:moveTo>
                  <a:pt x="0" y="28575"/>
                </a:moveTo>
                <a:cubicBezTo>
                  <a:pt x="0" y="12794"/>
                  <a:pt x="12794" y="0"/>
                  <a:pt x="28575" y="0"/>
                </a:cubicBezTo>
                <a:cubicBezTo>
                  <a:pt x="44356" y="0"/>
                  <a:pt x="57150" y="12794"/>
                  <a:pt x="57150" y="28575"/>
                </a:cubicBezTo>
                <a:lnTo>
                  <a:pt x="209550" y="28575"/>
                </a:lnTo>
                <a:cubicBezTo>
                  <a:pt x="209550" y="12794"/>
                  <a:pt x="222343" y="0"/>
                  <a:pt x="238125" y="0"/>
                </a:cubicBezTo>
                <a:cubicBezTo>
                  <a:pt x="253907" y="0"/>
                  <a:pt x="266700" y="12794"/>
                  <a:pt x="266700" y="28575"/>
                </a:cubicBezTo>
                <a:lnTo>
                  <a:pt x="266700" y="161925"/>
                </a:lnTo>
                <a:cubicBezTo>
                  <a:pt x="266700" y="177707"/>
                  <a:pt x="253907" y="190500"/>
                  <a:pt x="238125" y="190500"/>
                </a:cubicBezTo>
                <a:cubicBezTo>
                  <a:pt x="222343" y="190500"/>
                  <a:pt x="209550" y="177707"/>
                  <a:pt x="209550" y="161925"/>
                </a:cubicBezTo>
                <a:lnTo>
                  <a:pt x="57150" y="161925"/>
                </a:lnTo>
                <a:cubicBezTo>
                  <a:pt x="57150" y="177707"/>
                  <a:pt x="44356" y="190500"/>
                  <a:pt x="28575" y="190500"/>
                </a:cubicBezTo>
                <a:cubicBezTo>
                  <a:pt x="12794" y="190500"/>
                  <a:pt x="0" y="177707"/>
                  <a:pt x="0" y="161925"/>
                </a:cubicBezTo>
                <a:lnTo>
                  <a:pt x="0" y="28575"/>
                </a:lnTo>
                <a:close/>
                <a:moveTo>
                  <a:pt x="38100" y="28575"/>
                </a:moveTo>
                <a:cubicBezTo>
                  <a:pt x="38100" y="23315"/>
                  <a:pt x="33835" y="19050"/>
                  <a:pt x="28575" y="19050"/>
                </a:cubicBezTo>
                <a:cubicBezTo>
                  <a:pt x="23314" y="19050"/>
                  <a:pt x="19050" y="23315"/>
                  <a:pt x="19050" y="28575"/>
                </a:cubicBezTo>
                <a:lnTo>
                  <a:pt x="19050" y="161925"/>
                </a:lnTo>
                <a:cubicBezTo>
                  <a:pt x="19050" y="167186"/>
                  <a:pt x="23315" y="171450"/>
                  <a:pt x="28575" y="171450"/>
                </a:cubicBezTo>
                <a:cubicBezTo>
                  <a:pt x="33836" y="171450"/>
                  <a:pt x="38100" y="167186"/>
                  <a:pt x="38100" y="161925"/>
                </a:cubicBezTo>
                <a:lnTo>
                  <a:pt x="38100" y="28575"/>
                </a:lnTo>
                <a:close/>
                <a:moveTo>
                  <a:pt x="57150" y="142875"/>
                </a:moveTo>
                <a:lnTo>
                  <a:pt x="209550" y="142875"/>
                </a:lnTo>
                <a:lnTo>
                  <a:pt x="209550" y="47625"/>
                </a:lnTo>
                <a:lnTo>
                  <a:pt x="57150" y="47625"/>
                </a:lnTo>
                <a:lnTo>
                  <a:pt x="57150" y="142875"/>
                </a:lnTo>
                <a:close/>
                <a:moveTo>
                  <a:pt x="247650" y="28575"/>
                </a:moveTo>
                <a:cubicBezTo>
                  <a:pt x="247650" y="23315"/>
                  <a:pt x="243386" y="19050"/>
                  <a:pt x="238125" y="19050"/>
                </a:cubicBezTo>
                <a:cubicBezTo>
                  <a:pt x="232864" y="19050"/>
                  <a:pt x="228600" y="23315"/>
                  <a:pt x="228600" y="28575"/>
                </a:cubicBezTo>
                <a:lnTo>
                  <a:pt x="228600" y="161925"/>
                </a:lnTo>
                <a:cubicBezTo>
                  <a:pt x="228600" y="167186"/>
                  <a:pt x="232864" y="171450"/>
                  <a:pt x="238125" y="171450"/>
                </a:cubicBezTo>
                <a:cubicBezTo>
                  <a:pt x="243386" y="171450"/>
                  <a:pt x="247650" y="167186"/>
                  <a:pt x="247650" y="161925"/>
                </a:cubicBezTo>
                <a:lnTo>
                  <a:pt x="247650" y="28575"/>
                </a:lnTo>
                <a:close/>
              </a:path>
            </a:pathLst>
          </a:custGeom>
          <a:solidFill>
            <a:srgbClr val="F3F3F5"/>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A446F"/>
              </a:solidFill>
              <a:effectLst/>
              <a:uLnTx/>
              <a:uFillTx/>
              <a:latin typeface="Segoe UI"/>
              <a:ea typeface="+mn-ea"/>
              <a:cs typeface="+mn-cs"/>
            </a:endParaRPr>
          </a:p>
        </p:txBody>
      </p:sp>
    </p:spTree>
    <p:extLst>
      <p:ext uri="{BB962C8B-B14F-4D97-AF65-F5344CB8AC3E}">
        <p14:creationId xmlns:p14="http://schemas.microsoft.com/office/powerpoint/2010/main" val="315670873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id="{DAC7A57F-E25E-10F7-F17F-6AF8DCB06F3A}"/>
              </a:ext>
            </a:extLst>
          </p:cNvPr>
          <p:cNvSpPr txBox="1">
            <a:spLocks/>
          </p:cNvSpPr>
          <p:nvPr/>
        </p:nvSpPr>
        <p:spPr>
          <a:xfrm>
            <a:off x="582613" y="758934"/>
            <a:ext cx="11026774" cy="553998"/>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IE" sz="3600" b="0" i="0" u="none" strike="noStrike" kern="1200" cap="none" spc="-50" normalizeH="0" baseline="0" noProof="0">
                <a:ln w="3175">
                  <a:noFill/>
                </a:ln>
                <a:solidFill>
                  <a:srgbClr val="117865"/>
                </a:solidFill>
                <a:effectLst/>
                <a:uLnTx/>
                <a:uFillTx/>
                <a:latin typeface="Segoe UI Semibold"/>
                <a:ea typeface="+mn-ea"/>
                <a:cs typeface="Segoe UI" pitchFamily="34" charset="0"/>
              </a:rPr>
              <a:t>Report Demo</a:t>
            </a:r>
            <a:endParaRPr kumimoji="0" lang="en-US" sz="3600" b="0" i="0" u="none" strike="noStrike" kern="1200" cap="none" spc="-50" normalizeH="0" baseline="0" noProof="0">
              <a:ln w="3175">
                <a:noFill/>
              </a:ln>
              <a:solidFill>
                <a:srgbClr val="117865"/>
              </a:solidFill>
              <a:effectLst/>
              <a:uLnTx/>
              <a:uFillTx/>
              <a:latin typeface="Segoe UI Semibold"/>
              <a:ea typeface="+mn-ea"/>
              <a:cs typeface="Segoe UI" pitchFamily="34" charset="0"/>
            </a:endParaRPr>
          </a:p>
        </p:txBody>
      </p:sp>
      <p:pic>
        <p:nvPicPr>
          <p:cNvPr id="5" name="Picture 4">
            <a:extLst>
              <a:ext uri="{FF2B5EF4-FFF2-40B4-BE49-F238E27FC236}">
                <a16:creationId xmlns:a16="http://schemas.microsoft.com/office/drawing/2014/main" id="{4C0358AE-67C0-5CB7-60D9-81DF777DCA7A}"/>
              </a:ext>
            </a:extLst>
          </p:cNvPr>
          <p:cNvPicPr>
            <a:picLocks noChangeAspect="1"/>
          </p:cNvPicPr>
          <p:nvPr/>
        </p:nvPicPr>
        <p:blipFill>
          <a:blip r:embed="rId3"/>
          <a:stretch>
            <a:fillRect/>
          </a:stretch>
        </p:blipFill>
        <p:spPr>
          <a:xfrm>
            <a:off x="4833257" y="1582057"/>
            <a:ext cx="6852895" cy="4724951"/>
          </a:xfrm>
          <a:prstGeom prst="rect">
            <a:avLst/>
          </a:prstGeom>
        </p:spPr>
      </p:pic>
      <p:sp>
        <p:nvSpPr>
          <p:cNvPr id="6" name="TextBox 5">
            <a:extLst>
              <a:ext uri="{FF2B5EF4-FFF2-40B4-BE49-F238E27FC236}">
                <a16:creationId xmlns:a16="http://schemas.microsoft.com/office/drawing/2014/main" id="{8F8C5BC1-B74C-3501-B477-169E86253306}"/>
              </a:ext>
            </a:extLst>
          </p:cNvPr>
          <p:cNvSpPr txBox="1"/>
          <p:nvPr/>
        </p:nvSpPr>
        <p:spPr>
          <a:xfrm>
            <a:off x="370115" y="1582057"/>
            <a:ext cx="4116577" cy="2795637"/>
          </a:xfrm>
          <a:prstGeom prst="rect">
            <a:avLst/>
          </a:prstGeom>
          <a:noFill/>
        </p:spPr>
        <p:txBody>
          <a:bodyPr wrap="square" rtlCol="0">
            <a:spAutoFit/>
          </a:bodyPr>
          <a:lstStyle>
            <a:defPPr>
              <a:defRPr lang="en-US"/>
            </a:defPPr>
            <a:lvl1pPr marL="342900" indent="-342900">
              <a:buFont typeface="Arial" panose="020B0604020202020204" pitchFamily="34" charset="0"/>
              <a:buChar char="•"/>
              <a:defRPr sz="1600">
                <a:latin typeface="Segoe UI" panose="020B0502040204020203" pitchFamily="34" charset="0"/>
                <a:cs typeface="Segoe UI" panose="020B0502040204020203" pitchFamily="34" charset="0"/>
              </a:defRPr>
            </a:lvl1pPr>
          </a:lstStyle>
          <a:p>
            <a:pPr marL="0" marR="0" lvl="0" indent="0" defTabSz="914400" eaLnBrk="1" fontAlgn="auto" latinLnBrk="0" hangingPunct="1">
              <a:lnSpc>
                <a:spcPct val="100000"/>
              </a:lnSpc>
              <a:spcBef>
                <a:spcPts val="1600"/>
              </a:spcBef>
              <a:spcAft>
                <a:spcPts val="0"/>
              </a:spcAft>
              <a:buClrTx/>
              <a:buSzTx/>
              <a:buFont typeface="Arial" panose="020B0604020202020204" pitchFamily="34" charset="0"/>
              <a:buNone/>
              <a:tabLst/>
              <a:defRPr/>
            </a:pPr>
            <a:endParaRPr kumimoji="0" lang="en-US" sz="1600" b="0" i="0" u="none" strike="noStrike" kern="0" cap="none" spc="0" normalizeH="0" baseline="0" noProof="0">
              <a:ln>
                <a:noFill/>
              </a:ln>
              <a:solidFill>
                <a:srgbClr val="000000"/>
              </a:solidFill>
              <a:effectLst/>
              <a:uLnTx/>
              <a:uFillTx/>
              <a:latin typeface="Segoe UI" panose="020B0502040204020203" pitchFamily="34" charset="0"/>
              <a:cs typeface="Segoe UI" panose="020B0502040204020203" pitchFamily="34" charset="0"/>
            </a:endParaRPr>
          </a:p>
          <a:p>
            <a:pPr marL="0" marR="0" lvl="0" indent="0" defTabSz="91440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600" b="0" i="0" u="none" strike="noStrike" kern="0" cap="none" spc="0" normalizeH="0" baseline="0" noProof="0">
                <a:ln>
                  <a:noFill/>
                </a:ln>
                <a:solidFill>
                  <a:srgbClr val="0078D4"/>
                </a:solidFill>
                <a:effectLst/>
                <a:uLnTx/>
                <a:uFillTx/>
                <a:latin typeface="Segoe UI Semibold"/>
                <a:cs typeface="Segoe UI" panose="020B0502040204020203" pitchFamily="34" charset="0"/>
              </a:rPr>
              <a:t>Direct Lake </a:t>
            </a:r>
          </a:p>
          <a:p>
            <a:pPr marL="0" indent="0">
              <a:spcBef>
                <a:spcPts val="600"/>
              </a:spcBef>
              <a:buNone/>
              <a:defRPr/>
            </a:pPr>
            <a:r>
              <a:rPr kumimoji="0" lang="en-US" sz="1400" b="0" i="0" u="none" strike="noStrike" kern="0" cap="none" spc="0" normalizeH="0" baseline="0" noProof="0">
                <a:ln>
                  <a:noFill/>
                </a:ln>
                <a:solidFill>
                  <a:srgbClr val="000000"/>
                </a:solidFill>
                <a:effectLst/>
                <a:uLnTx/>
                <a:uFillTx/>
                <a:latin typeface="Segoe UI" panose="020B0502040204020203" pitchFamily="34" charset="0"/>
                <a:cs typeface="Segoe UI" panose="020B0502040204020203" pitchFamily="34" charset="0"/>
              </a:rPr>
              <a:t>New mode for large data volume</a:t>
            </a:r>
            <a:endParaRPr lang="en-US" sz="1600" kern="0">
              <a:solidFill>
                <a:srgbClr val="000000"/>
              </a:solidFill>
            </a:endParaRPr>
          </a:p>
          <a:p>
            <a:pPr marL="0" marR="0" lvl="0" indent="0" defTabSz="914400" eaLnBrk="1" fontAlgn="auto" latinLnBrk="0" hangingPunct="1">
              <a:lnSpc>
                <a:spcPct val="100000"/>
              </a:lnSpc>
              <a:spcBef>
                <a:spcPts val="600"/>
              </a:spcBef>
              <a:spcAft>
                <a:spcPts val="0"/>
              </a:spcAft>
              <a:buClrTx/>
              <a:buSzTx/>
              <a:buFont typeface="Arial" panose="020B0604020202020204" pitchFamily="34" charset="0"/>
              <a:buNone/>
              <a:tabLst/>
              <a:defRPr/>
            </a:pPr>
            <a:r>
              <a:rPr kumimoji="0" lang="en-US" sz="1400" b="0" i="0" u="none" strike="noStrike" kern="0" cap="none" spc="0" normalizeH="0" baseline="0" noProof="0">
                <a:ln>
                  <a:noFill/>
                </a:ln>
                <a:solidFill>
                  <a:srgbClr val="000000"/>
                </a:solidFill>
                <a:effectLst/>
                <a:uLnTx/>
                <a:uFillTx/>
                <a:latin typeface="Segoe UI" panose="020B0502040204020203" pitchFamily="34" charset="0"/>
                <a:cs typeface="Segoe UI" panose="020B0502040204020203" pitchFamily="34" charset="0"/>
                <a:hlinkClick r:id="rId4"/>
              </a:rPr>
              <a:t>Overview</a:t>
            </a:r>
            <a:endParaRPr kumimoji="0" lang="en-US" sz="1400" b="0" i="0" u="none" strike="noStrike" kern="0" cap="none" spc="0" normalizeH="0" baseline="0" noProof="0">
              <a:ln>
                <a:noFill/>
              </a:ln>
              <a:solidFill>
                <a:srgbClr val="000000"/>
              </a:solidFill>
              <a:effectLst/>
              <a:uLnTx/>
              <a:uFillTx/>
              <a:latin typeface="Segoe UI" panose="020B0502040204020203" pitchFamily="34" charset="0"/>
              <a:cs typeface="Segoe UI" panose="020B0502040204020203" pitchFamily="34" charset="0"/>
            </a:endParaRPr>
          </a:p>
          <a:p>
            <a:pPr marL="0" marR="0" lvl="0" indent="0" defTabSz="91440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600" b="0" i="0" u="none" strike="noStrike" kern="0" cap="none" spc="0" normalizeH="0" baseline="0" noProof="0">
                <a:ln>
                  <a:noFill/>
                </a:ln>
                <a:solidFill>
                  <a:srgbClr val="0078D4"/>
                </a:solidFill>
                <a:effectLst/>
                <a:uLnTx/>
                <a:uFillTx/>
                <a:latin typeface="Segoe UI Semibold"/>
                <a:cs typeface="Segoe UI" panose="020B0502040204020203" pitchFamily="34" charset="0"/>
              </a:rPr>
              <a:t>NYC Yellow Dataset</a:t>
            </a:r>
            <a:endParaRPr lang="en-US" kern="0">
              <a:solidFill>
                <a:srgbClr val="000000"/>
              </a:solidFill>
            </a:endParaRPr>
          </a:p>
          <a:p>
            <a:pPr marL="0" marR="0" lvl="0" indent="0" defTabSz="914400" eaLnBrk="1" fontAlgn="auto" latinLnBrk="0" hangingPunct="1">
              <a:lnSpc>
                <a:spcPct val="100000"/>
              </a:lnSpc>
              <a:spcBef>
                <a:spcPts val="600"/>
              </a:spcBef>
              <a:spcAft>
                <a:spcPts val="0"/>
              </a:spcAft>
              <a:buClrTx/>
              <a:buSzTx/>
              <a:buFont typeface="Arial" panose="020B0604020202020204" pitchFamily="34" charset="0"/>
              <a:buNone/>
              <a:tabLst/>
              <a:defRPr/>
            </a:pPr>
            <a:r>
              <a:rPr kumimoji="0" lang="en-US" sz="1600" b="0" i="0" u="none" strike="noStrike" kern="0" cap="none" spc="0" normalizeH="0" baseline="0" noProof="0">
                <a:ln>
                  <a:noFill/>
                </a:ln>
                <a:solidFill>
                  <a:srgbClr val="000000"/>
                </a:solidFill>
                <a:effectLst/>
                <a:uLnTx/>
                <a:uFillTx/>
                <a:latin typeface="Segoe UI" panose="020B0502040204020203" pitchFamily="34" charset="0"/>
                <a:cs typeface="Segoe UI" panose="020B0502040204020203" pitchFamily="34" charset="0"/>
              </a:rPr>
              <a:t>Parquet format</a:t>
            </a:r>
          </a:p>
          <a:p>
            <a:pPr marL="0" marR="0" lvl="0" indent="0" defTabSz="914400" eaLnBrk="1" fontAlgn="auto" latinLnBrk="0" hangingPunct="1">
              <a:lnSpc>
                <a:spcPct val="100000"/>
              </a:lnSpc>
              <a:spcBef>
                <a:spcPts val="600"/>
              </a:spcBef>
              <a:spcAft>
                <a:spcPts val="0"/>
              </a:spcAft>
              <a:buClrTx/>
              <a:buSzTx/>
              <a:buFont typeface="Arial" panose="020B0604020202020204" pitchFamily="34" charset="0"/>
              <a:buNone/>
              <a:tabLst/>
              <a:defRPr/>
            </a:pPr>
            <a:r>
              <a:rPr kumimoji="0" lang="en-US" sz="1600" b="0" i="0" u="none" strike="noStrike" kern="0" cap="none" spc="0" normalizeH="0" baseline="0" noProof="0">
                <a:ln>
                  <a:noFill/>
                </a:ln>
                <a:solidFill>
                  <a:srgbClr val="000000"/>
                </a:solidFill>
                <a:effectLst/>
                <a:uLnTx/>
                <a:uFillTx/>
                <a:latin typeface="Segoe UI" panose="020B0502040204020203" pitchFamily="34" charset="0"/>
                <a:cs typeface="Segoe UI" panose="020B0502040204020203" pitchFamily="34" charset="0"/>
              </a:rPr>
              <a:t>36Gb </a:t>
            </a:r>
            <a:r>
              <a:rPr lang="en-US" kern="0">
                <a:solidFill>
                  <a:srgbClr val="000000"/>
                </a:solidFill>
              </a:rPr>
              <a:t>size</a:t>
            </a:r>
          </a:p>
          <a:p>
            <a:pPr marL="0" marR="0" lvl="0" indent="0" defTabSz="914400" eaLnBrk="1" fontAlgn="auto" latinLnBrk="0" hangingPunct="1">
              <a:lnSpc>
                <a:spcPct val="100000"/>
              </a:lnSpc>
              <a:spcBef>
                <a:spcPts val="600"/>
              </a:spcBef>
              <a:spcAft>
                <a:spcPts val="0"/>
              </a:spcAft>
              <a:buClrTx/>
              <a:buSzTx/>
              <a:buFont typeface="Arial" panose="020B0604020202020204" pitchFamily="34" charset="0"/>
              <a:buNone/>
              <a:tabLst/>
              <a:defRPr/>
            </a:pPr>
            <a:r>
              <a:rPr lang="en-US" kern="0">
                <a:solidFill>
                  <a:srgbClr val="000000"/>
                </a:solidFill>
              </a:rPr>
              <a:t>1.5 Million rows (538M filtered)</a:t>
            </a:r>
            <a:endParaRPr kumimoji="0" lang="en-US" sz="1600" b="0" i="0" u="none" strike="noStrike" kern="0" cap="none" spc="0" normalizeH="0" baseline="0" noProof="0">
              <a:ln>
                <a:noFill/>
              </a:ln>
              <a:solidFill>
                <a:srgbClr val="000000"/>
              </a:solidFill>
              <a:effectLst/>
              <a:uLnTx/>
              <a:uFillTx/>
              <a:latin typeface="Segoe UI" panose="020B0502040204020203" pitchFamily="34" charset="0"/>
              <a:cs typeface="Segoe UI" panose="020B0502040204020203" pitchFamily="34" charset="0"/>
            </a:endParaRPr>
          </a:p>
        </p:txBody>
      </p:sp>
      <p:cxnSp>
        <p:nvCxnSpPr>
          <p:cNvPr id="7" name="Straight Connector 6">
            <a:extLst>
              <a:ext uri="{FF2B5EF4-FFF2-40B4-BE49-F238E27FC236}">
                <a16:creationId xmlns:a16="http://schemas.microsoft.com/office/drawing/2014/main" id="{ECF32895-5B1F-62F2-2B57-0601AFD0E929}"/>
              </a:ext>
            </a:extLst>
          </p:cNvPr>
          <p:cNvCxnSpPr>
            <a:cxnSpLocks/>
          </p:cNvCxnSpPr>
          <p:nvPr/>
        </p:nvCxnSpPr>
        <p:spPr>
          <a:xfrm>
            <a:off x="370115" y="3025767"/>
            <a:ext cx="3909556" cy="0"/>
          </a:xfrm>
          <a:prstGeom prst="line">
            <a:avLst/>
          </a:prstGeom>
          <a:noFill/>
          <a:ln w="9525" cap="flat" cmpd="sng" algn="ctr">
            <a:solidFill>
              <a:srgbClr val="FFFFFF">
                <a:lumMod val="85000"/>
              </a:srgbClr>
            </a:solidFill>
            <a:prstDash val="solid"/>
            <a:headEnd type="none" w="lg" len="med"/>
            <a:tailEnd type="none" w="lg" len="med"/>
          </a:ln>
          <a:effectLst/>
        </p:spPr>
      </p:cxnSp>
    </p:spTree>
    <p:extLst>
      <p:ext uri="{BB962C8B-B14F-4D97-AF65-F5344CB8AC3E}">
        <p14:creationId xmlns:p14="http://schemas.microsoft.com/office/powerpoint/2010/main" val="3887633313"/>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0DA64211-5A42-88DF-CB54-EB845FDE417E}"/>
              </a:ext>
            </a:extLst>
          </p:cNvPr>
          <p:cNvSpPr>
            <a:spLocks noGrp="1"/>
          </p:cNvSpPr>
          <p:nvPr>
            <p:ph type="pic" sz="quarter" idx="4294967295"/>
          </p:nvPr>
        </p:nvSpPr>
        <p:spPr>
          <a:xfrm>
            <a:off x="370116" y="2043339"/>
            <a:ext cx="7888514" cy="2603790"/>
          </a:xfrm>
        </p:spPr>
        <p:txBody>
          <a:bodyPr/>
          <a:lstStyle/>
          <a:p>
            <a:r>
              <a:rPr lang="en-IE" sz="1800"/>
              <a:t>What Is Fabric</a:t>
            </a:r>
          </a:p>
          <a:p>
            <a:r>
              <a:rPr lang="en-IE" sz="1800"/>
              <a:t>Why Fabric</a:t>
            </a:r>
          </a:p>
          <a:p>
            <a:r>
              <a:rPr lang="en-IE" sz="1800" err="1"/>
              <a:t>OneLake</a:t>
            </a:r>
            <a:r>
              <a:rPr lang="en-IE" sz="1800"/>
              <a:t> </a:t>
            </a:r>
          </a:p>
          <a:p>
            <a:r>
              <a:rPr lang="en-IE" sz="1800"/>
              <a:t>Single Source of Truth</a:t>
            </a:r>
          </a:p>
          <a:p>
            <a:r>
              <a:rPr lang="en-IE" sz="1800"/>
              <a:t>Report Demo</a:t>
            </a:r>
          </a:p>
          <a:p>
            <a:r>
              <a:rPr lang="en-IE" sz="1800"/>
              <a:t>Pricing </a:t>
            </a:r>
          </a:p>
          <a:p>
            <a:r>
              <a:rPr lang="en-IE" sz="1800"/>
              <a:t>PowerBI Copilot video</a:t>
            </a:r>
          </a:p>
          <a:p>
            <a:r>
              <a:rPr lang="en-IE" sz="1800"/>
              <a:t>How to enable in your organisation</a:t>
            </a:r>
          </a:p>
        </p:txBody>
      </p:sp>
      <p:sp>
        <p:nvSpPr>
          <p:cNvPr id="6" name="Title 6">
            <a:extLst>
              <a:ext uri="{FF2B5EF4-FFF2-40B4-BE49-F238E27FC236}">
                <a16:creationId xmlns:a16="http://schemas.microsoft.com/office/drawing/2014/main" id="{4C976160-C032-0BF5-7695-3191E8798512}"/>
              </a:ext>
            </a:extLst>
          </p:cNvPr>
          <p:cNvSpPr txBox="1">
            <a:spLocks/>
          </p:cNvSpPr>
          <p:nvPr/>
        </p:nvSpPr>
        <p:spPr>
          <a:xfrm>
            <a:off x="582613" y="504376"/>
            <a:ext cx="11026774" cy="553998"/>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a:ln w="3175">
                  <a:noFill/>
                </a:ln>
                <a:solidFill>
                  <a:srgbClr val="117865"/>
                </a:solidFill>
                <a:effectLst/>
                <a:uLnTx/>
                <a:uFillTx/>
                <a:latin typeface="Segoe UI Semibold"/>
                <a:ea typeface="+mn-ea"/>
                <a:cs typeface="Segoe UI" pitchFamily="34" charset="0"/>
              </a:rPr>
              <a:t>Agenda</a:t>
            </a:r>
          </a:p>
        </p:txBody>
      </p:sp>
    </p:spTree>
    <p:extLst>
      <p:ext uri="{BB962C8B-B14F-4D97-AF65-F5344CB8AC3E}">
        <p14:creationId xmlns:p14="http://schemas.microsoft.com/office/powerpoint/2010/main" val="1805741368"/>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2">
            <a:extLst>
              <a:ext uri="{FF2B5EF4-FFF2-40B4-BE49-F238E27FC236}">
                <a16:creationId xmlns:a16="http://schemas.microsoft.com/office/drawing/2014/main" id="{4B551E36-B27B-38F1-A41A-505E5B30E8C1}"/>
              </a:ext>
            </a:extLst>
          </p:cNvPr>
          <p:cNvSpPr txBox="1">
            <a:spLocks/>
          </p:cNvSpPr>
          <p:nvPr/>
        </p:nvSpPr>
        <p:spPr>
          <a:xfrm>
            <a:off x="1838885" y="3248822"/>
            <a:ext cx="5201536" cy="369332"/>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400" kern="1200" spc="0" baseline="0">
                <a:solidFill>
                  <a:srgbClr val="000000"/>
                </a:solidFill>
                <a:latin typeface="+mj-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t>Fabric Pricing</a:t>
            </a:r>
          </a:p>
        </p:txBody>
      </p:sp>
      <p:sp>
        <p:nvSpPr>
          <p:cNvPr id="6" name="Oval 5">
            <a:extLst>
              <a:ext uri="{FF2B5EF4-FFF2-40B4-BE49-F238E27FC236}">
                <a16:creationId xmlns:a16="http://schemas.microsoft.com/office/drawing/2014/main" id="{7CECCC3E-5BCE-F7DE-77F1-F58F21F2B42E}"/>
              </a:ext>
            </a:extLst>
          </p:cNvPr>
          <p:cNvSpPr/>
          <p:nvPr/>
        </p:nvSpPr>
        <p:spPr bwMode="auto">
          <a:xfrm>
            <a:off x="584200" y="2954316"/>
            <a:ext cx="958377" cy="958377"/>
          </a:xfrm>
          <a:prstGeom prst="ellipse">
            <a:avLst/>
          </a:prstGeom>
          <a:gradFill>
            <a:gsLst>
              <a:gs pos="60000">
                <a:srgbClr val="038C76"/>
              </a:gs>
              <a:gs pos="0">
                <a:srgbClr val="117865">
                  <a:shade val="67500"/>
                  <a:satMod val="115000"/>
                </a:srgbClr>
              </a:gs>
              <a:gs pos="100000">
                <a:srgbClr val="00AE94"/>
              </a:gs>
            </a:gsLst>
            <a:lin ang="18900000" scaled="1"/>
          </a:gradFill>
          <a:ln w="9525" cap="flat" cmpd="sng" algn="ctr">
            <a:noFill/>
            <a:prstDash val="solid"/>
            <a:headEnd type="none" w="med" len="med"/>
            <a:tailEnd type="none" w="med" len="med"/>
          </a:ln>
          <a:effectLst>
            <a:outerShdw blurRad="203200" dist="38100" dir="2700000" algn="tl" rotWithShape="0">
              <a:prstClr val="black">
                <a:alpha val="2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7" name="Graphic 27">
            <a:extLst>
              <a:ext uri="{FF2B5EF4-FFF2-40B4-BE49-F238E27FC236}">
                <a16:creationId xmlns:a16="http://schemas.microsoft.com/office/drawing/2014/main" id="{E57B9E8A-E662-3E65-0D72-255E803971EA}"/>
              </a:ext>
            </a:extLst>
          </p:cNvPr>
          <p:cNvSpPr/>
          <p:nvPr/>
        </p:nvSpPr>
        <p:spPr>
          <a:xfrm>
            <a:off x="864978" y="3326772"/>
            <a:ext cx="411149" cy="301920"/>
          </a:xfrm>
          <a:custGeom>
            <a:avLst/>
            <a:gdLst>
              <a:gd name="connsiteX0" fmla="*/ 0 w 266700"/>
              <a:gd name="connsiteY0" fmla="*/ 28575 h 190500"/>
              <a:gd name="connsiteX1" fmla="*/ 28575 w 266700"/>
              <a:gd name="connsiteY1" fmla="*/ 0 h 190500"/>
              <a:gd name="connsiteX2" fmla="*/ 57150 w 266700"/>
              <a:gd name="connsiteY2" fmla="*/ 28575 h 190500"/>
              <a:gd name="connsiteX3" fmla="*/ 209550 w 266700"/>
              <a:gd name="connsiteY3" fmla="*/ 28575 h 190500"/>
              <a:gd name="connsiteX4" fmla="*/ 238125 w 266700"/>
              <a:gd name="connsiteY4" fmla="*/ 0 h 190500"/>
              <a:gd name="connsiteX5" fmla="*/ 266700 w 266700"/>
              <a:gd name="connsiteY5" fmla="*/ 28575 h 190500"/>
              <a:gd name="connsiteX6" fmla="*/ 266700 w 266700"/>
              <a:gd name="connsiteY6" fmla="*/ 161925 h 190500"/>
              <a:gd name="connsiteX7" fmla="*/ 238125 w 266700"/>
              <a:gd name="connsiteY7" fmla="*/ 190500 h 190500"/>
              <a:gd name="connsiteX8" fmla="*/ 209550 w 266700"/>
              <a:gd name="connsiteY8" fmla="*/ 161925 h 190500"/>
              <a:gd name="connsiteX9" fmla="*/ 57150 w 266700"/>
              <a:gd name="connsiteY9" fmla="*/ 161925 h 190500"/>
              <a:gd name="connsiteX10" fmla="*/ 28575 w 266700"/>
              <a:gd name="connsiteY10" fmla="*/ 190500 h 190500"/>
              <a:gd name="connsiteX11" fmla="*/ 0 w 266700"/>
              <a:gd name="connsiteY11" fmla="*/ 161925 h 190500"/>
              <a:gd name="connsiteX12" fmla="*/ 0 w 266700"/>
              <a:gd name="connsiteY12" fmla="*/ 28575 h 190500"/>
              <a:gd name="connsiteX13" fmla="*/ 38100 w 266700"/>
              <a:gd name="connsiteY13" fmla="*/ 28575 h 190500"/>
              <a:gd name="connsiteX14" fmla="*/ 28575 w 266700"/>
              <a:gd name="connsiteY14" fmla="*/ 19050 h 190500"/>
              <a:gd name="connsiteX15" fmla="*/ 19050 w 266700"/>
              <a:gd name="connsiteY15" fmla="*/ 28575 h 190500"/>
              <a:gd name="connsiteX16" fmla="*/ 19050 w 266700"/>
              <a:gd name="connsiteY16" fmla="*/ 161925 h 190500"/>
              <a:gd name="connsiteX17" fmla="*/ 28575 w 266700"/>
              <a:gd name="connsiteY17" fmla="*/ 171450 h 190500"/>
              <a:gd name="connsiteX18" fmla="*/ 38100 w 266700"/>
              <a:gd name="connsiteY18" fmla="*/ 161925 h 190500"/>
              <a:gd name="connsiteX19" fmla="*/ 38100 w 266700"/>
              <a:gd name="connsiteY19" fmla="*/ 28575 h 190500"/>
              <a:gd name="connsiteX20" fmla="*/ 57150 w 266700"/>
              <a:gd name="connsiteY20" fmla="*/ 142875 h 190500"/>
              <a:gd name="connsiteX21" fmla="*/ 209550 w 266700"/>
              <a:gd name="connsiteY21" fmla="*/ 142875 h 190500"/>
              <a:gd name="connsiteX22" fmla="*/ 209550 w 266700"/>
              <a:gd name="connsiteY22" fmla="*/ 47625 h 190500"/>
              <a:gd name="connsiteX23" fmla="*/ 57150 w 266700"/>
              <a:gd name="connsiteY23" fmla="*/ 47625 h 190500"/>
              <a:gd name="connsiteX24" fmla="*/ 57150 w 266700"/>
              <a:gd name="connsiteY24" fmla="*/ 142875 h 190500"/>
              <a:gd name="connsiteX25" fmla="*/ 247650 w 266700"/>
              <a:gd name="connsiteY25" fmla="*/ 28575 h 190500"/>
              <a:gd name="connsiteX26" fmla="*/ 238125 w 266700"/>
              <a:gd name="connsiteY26" fmla="*/ 19050 h 190500"/>
              <a:gd name="connsiteX27" fmla="*/ 228600 w 266700"/>
              <a:gd name="connsiteY27" fmla="*/ 28575 h 190500"/>
              <a:gd name="connsiteX28" fmla="*/ 228600 w 266700"/>
              <a:gd name="connsiteY28" fmla="*/ 161925 h 190500"/>
              <a:gd name="connsiteX29" fmla="*/ 238125 w 266700"/>
              <a:gd name="connsiteY29" fmla="*/ 171450 h 190500"/>
              <a:gd name="connsiteX30" fmla="*/ 247650 w 266700"/>
              <a:gd name="connsiteY30" fmla="*/ 161925 h 190500"/>
              <a:gd name="connsiteX31" fmla="*/ 247650 w 266700"/>
              <a:gd name="connsiteY31" fmla="*/ 28575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66700" h="190500">
                <a:moveTo>
                  <a:pt x="0" y="28575"/>
                </a:moveTo>
                <a:cubicBezTo>
                  <a:pt x="0" y="12794"/>
                  <a:pt x="12794" y="0"/>
                  <a:pt x="28575" y="0"/>
                </a:cubicBezTo>
                <a:cubicBezTo>
                  <a:pt x="44356" y="0"/>
                  <a:pt x="57150" y="12794"/>
                  <a:pt x="57150" y="28575"/>
                </a:cubicBezTo>
                <a:lnTo>
                  <a:pt x="209550" y="28575"/>
                </a:lnTo>
                <a:cubicBezTo>
                  <a:pt x="209550" y="12794"/>
                  <a:pt x="222343" y="0"/>
                  <a:pt x="238125" y="0"/>
                </a:cubicBezTo>
                <a:cubicBezTo>
                  <a:pt x="253907" y="0"/>
                  <a:pt x="266700" y="12794"/>
                  <a:pt x="266700" y="28575"/>
                </a:cubicBezTo>
                <a:lnTo>
                  <a:pt x="266700" y="161925"/>
                </a:lnTo>
                <a:cubicBezTo>
                  <a:pt x="266700" y="177707"/>
                  <a:pt x="253907" y="190500"/>
                  <a:pt x="238125" y="190500"/>
                </a:cubicBezTo>
                <a:cubicBezTo>
                  <a:pt x="222343" y="190500"/>
                  <a:pt x="209550" y="177707"/>
                  <a:pt x="209550" y="161925"/>
                </a:cubicBezTo>
                <a:lnTo>
                  <a:pt x="57150" y="161925"/>
                </a:lnTo>
                <a:cubicBezTo>
                  <a:pt x="57150" y="177707"/>
                  <a:pt x="44356" y="190500"/>
                  <a:pt x="28575" y="190500"/>
                </a:cubicBezTo>
                <a:cubicBezTo>
                  <a:pt x="12794" y="190500"/>
                  <a:pt x="0" y="177707"/>
                  <a:pt x="0" y="161925"/>
                </a:cubicBezTo>
                <a:lnTo>
                  <a:pt x="0" y="28575"/>
                </a:lnTo>
                <a:close/>
                <a:moveTo>
                  <a:pt x="38100" y="28575"/>
                </a:moveTo>
                <a:cubicBezTo>
                  <a:pt x="38100" y="23315"/>
                  <a:pt x="33835" y="19050"/>
                  <a:pt x="28575" y="19050"/>
                </a:cubicBezTo>
                <a:cubicBezTo>
                  <a:pt x="23314" y="19050"/>
                  <a:pt x="19050" y="23315"/>
                  <a:pt x="19050" y="28575"/>
                </a:cubicBezTo>
                <a:lnTo>
                  <a:pt x="19050" y="161925"/>
                </a:lnTo>
                <a:cubicBezTo>
                  <a:pt x="19050" y="167186"/>
                  <a:pt x="23315" y="171450"/>
                  <a:pt x="28575" y="171450"/>
                </a:cubicBezTo>
                <a:cubicBezTo>
                  <a:pt x="33836" y="171450"/>
                  <a:pt x="38100" y="167186"/>
                  <a:pt x="38100" y="161925"/>
                </a:cubicBezTo>
                <a:lnTo>
                  <a:pt x="38100" y="28575"/>
                </a:lnTo>
                <a:close/>
                <a:moveTo>
                  <a:pt x="57150" y="142875"/>
                </a:moveTo>
                <a:lnTo>
                  <a:pt x="209550" y="142875"/>
                </a:lnTo>
                <a:lnTo>
                  <a:pt x="209550" y="47625"/>
                </a:lnTo>
                <a:lnTo>
                  <a:pt x="57150" y="47625"/>
                </a:lnTo>
                <a:lnTo>
                  <a:pt x="57150" y="142875"/>
                </a:lnTo>
                <a:close/>
                <a:moveTo>
                  <a:pt x="247650" y="28575"/>
                </a:moveTo>
                <a:cubicBezTo>
                  <a:pt x="247650" y="23315"/>
                  <a:pt x="243386" y="19050"/>
                  <a:pt x="238125" y="19050"/>
                </a:cubicBezTo>
                <a:cubicBezTo>
                  <a:pt x="232864" y="19050"/>
                  <a:pt x="228600" y="23315"/>
                  <a:pt x="228600" y="28575"/>
                </a:cubicBezTo>
                <a:lnTo>
                  <a:pt x="228600" y="161925"/>
                </a:lnTo>
                <a:cubicBezTo>
                  <a:pt x="228600" y="167186"/>
                  <a:pt x="232864" y="171450"/>
                  <a:pt x="238125" y="171450"/>
                </a:cubicBezTo>
                <a:cubicBezTo>
                  <a:pt x="243386" y="171450"/>
                  <a:pt x="247650" y="167186"/>
                  <a:pt x="247650" y="161925"/>
                </a:cubicBezTo>
                <a:lnTo>
                  <a:pt x="247650" y="28575"/>
                </a:lnTo>
                <a:close/>
              </a:path>
            </a:pathLst>
          </a:custGeom>
          <a:solidFill>
            <a:srgbClr val="F3F3F5"/>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A446F"/>
              </a:solidFill>
              <a:effectLst/>
              <a:uLnTx/>
              <a:uFillTx/>
              <a:latin typeface="Segoe UI"/>
              <a:ea typeface="+mn-ea"/>
              <a:cs typeface="+mn-cs"/>
            </a:endParaRPr>
          </a:p>
        </p:txBody>
      </p:sp>
    </p:spTree>
    <p:extLst>
      <p:ext uri="{BB962C8B-B14F-4D97-AF65-F5344CB8AC3E}">
        <p14:creationId xmlns:p14="http://schemas.microsoft.com/office/powerpoint/2010/main" val="21767652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B812CEA-4696-20C7-904C-C5867631F7A0}"/>
              </a:ext>
            </a:extLst>
          </p:cNvPr>
          <p:cNvPicPr>
            <a:picLocks noChangeAspect="1"/>
          </p:cNvPicPr>
          <p:nvPr/>
        </p:nvPicPr>
        <p:blipFill>
          <a:blip r:embed="rId2"/>
          <a:stretch>
            <a:fillRect/>
          </a:stretch>
        </p:blipFill>
        <p:spPr>
          <a:xfrm>
            <a:off x="1647709" y="0"/>
            <a:ext cx="8896582" cy="6858000"/>
          </a:xfrm>
          <a:prstGeom prst="rect">
            <a:avLst/>
          </a:prstGeom>
        </p:spPr>
      </p:pic>
    </p:spTree>
    <p:extLst>
      <p:ext uri="{BB962C8B-B14F-4D97-AF65-F5344CB8AC3E}">
        <p14:creationId xmlns:p14="http://schemas.microsoft.com/office/powerpoint/2010/main" val="1013460175"/>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6">
            <a:extLst>
              <a:ext uri="{FF2B5EF4-FFF2-40B4-BE49-F238E27FC236}">
                <a16:creationId xmlns:a16="http://schemas.microsoft.com/office/drawing/2014/main" id="{D2D5B098-155C-B922-C7C3-66B68BDB9701}"/>
              </a:ext>
            </a:extLst>
          </p:cNvPr>
          <p:cNvSpPr txBox="1">
            <a:spLocks/>
          </p:cNvSpPr>
          <p:nvPr/>
        </p:nvSpPr>
        <p:spPr>
          <a:xfrm>
            <a:off x="582613" y="758934"/>
            <a:ext cx="11026774" cy="553998"/>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a:ln w="3175">
                  <a:noFill/>
                </a:ln>
                <a:solidFill>
                  <a:srgbClr val="117865"/>
                </a:solidFill>
                <a:effectLst/>
                <a:uLnTx/>
                <a:uFillTx/>
                <a:latin typeface="Segoe UI Semibold"/>
                <a:ea typeface="+mn-ea"/>
                <a:cs typeface="Segoe UI" pitchFamily="34" charset="0"/>
              </a:rPr>
              <a:t>Microsoft Fabric</a:t>
            </a:r>
            <a:r>
              <a:rPr kumimoji="0" lang="ru-RU" sz="3600" b="0" i="0" u="none" strike="noStrike" kern="1200" cap="none" spc="-50" normalizeH="0" baseline="0" noProof="0">
                <a:ln w="3175">
                  <a:noFill/>
                </a:ln>
                <a:solidFill>
                  <a:srgbClr val="117865"/>
                </a:solidFill>
                <a:effectLst/>
                <a:uLnTx/>
                <a:uFillTx/>
                <a:latin typeface="Segoe UI Semibold"/>
                <a:ea typeface="+mn-ea"/>
                <a:cs typeface="Segoe UI" pitchFamily="34" charset="0"/>
              </a:rPr>
              <a:t> </a:t>
            </a:r>
            <a:r>
              <a:rPr kumimoji="0" lang="en-IE" sz="3600" b="0" i="0" u="none" strike="noStrike" kern="1200" cap="none" spc="-50" normalizeH="0" baseline="0" noProof="0">
                <a:ln w="3175">
                  <a:noFill/>
                </a:ln>
                <a:solidFill>
                  <a:srgbClr val="117865"/>
                </a:solidFill>
                <a:effectLst/>
                <a:uLnTx/>
                <a:uFillTx/>
                <a:latin typeface="Segoe UI Semibold"/>
                <a:ea typeface="+mn-ea"/>
                <a:cs typeface="Segoe UI" pitchFamily="34" charset="0"/>
              </a:rPr>
              <a:t>Pricing</a:t>
            </a:r>
            <a:endParaRPr kumimoji="0" lang="en-US" sz="3600" b="0" i="0" u="none" strike="noStrike" kern="1200" cap="none" spc="-50" normalizeH="0" baseline="0" noProof="0">
              <a:ln w="3175">
                <a:noFill/>
              </a:ln>
              <a:solidFill>
                <a:srgbClr val="117865"/>
              </a:solidFill>
              <a:effectLst/>
              <a:uLnTx/>
              <a:uFillTx/>
              <a:latin typeface="Segoe UI Semibold"/>
              <a:ea typeface="+mn-ea"/>
              <a:cs typeface="Segoe UI" pitchFamily="34" charset="0"/>
            </a:endParaRPr>
          </a:p>
        </p:txBody>
      </p:sp>
      <p:sp>
        <p:nvSpPr>
          <p:cNvPr id="5" name="TextBox 4">
            <a:extLst>
              <a:ext uri="{FF2B5EF4-FFF2-40B4-BE49-F238E27FC236}">
                <a16:creationId xmlns:a16="http://schemas.microsoft.com/office/drawing/2014/main" id="{36056D2E-B1EF-819A-13CD-83A8D3BA98A8}"/>
              </a:ext>
            </a:extLst>
          </p:cNvPr>
          <p:cNvSpPr txBox="1"/>
          <p:nvPr/>
        </p:nvSpPr>
        <p:spPr>
          <a:xfrm>
            <a:off x="8528713" y="6456750"/>
            <a:ext cx="3403600" cy="184666"/>
          </a:xfrm>
          <a:prstGeom prst="rect">
            <a:avLst/>
          </a:prstGeom>
          <a:noFill/>
        </p:spPr>
        <p:txBody>
          <a:bodyPr wrap="square" lIns="0" tIns="0" rIns="0" bIns="0" rtlCol="0">
            <a:spAutoFit/>
          </a:bodyPr>
          <a:lstStyle/>
          <a:p>
            <a:pPr algn="l"/>
            <a:r>
              <a:rPr lang="en-IE" sz="1200">
                <a:solidFill>
                  <a:schemeClr val="bg1"/>
                </a:solidFill>
              </a:rPr>
              <a:t>22/11/2023, for North Europe region</a:t>
            </a:r>
          </a:p>
        </p:txBody>
      </p:sp>
      <p:sp>
        <p:nvSpPr>
          <p:cNvPr id="6" name="TextBox 5">
            <a:extLst>
              <a:ext uri="{FF2B5EF4-FFF2-40B4-BE49-F238E27FC236}">
                <a16:creationId xmlns:a16="http://schemas.microsoft.com/office/drawing/2014/main" id="{CEBFABC2-02C3-E6F9-890C-8B4DF43BEA1E}"/>
              </a:ext>
            </a:extLst>
          </p:cNvPr>
          <p:cNvSpPr txBox="1"/>
          <p:nvPr/>
        </p:nvSpPr>
        <p:spPr>
          <a:xfrm>
            <a:off x="276541" y="1312932"/>
            <a:ext cx="4116577" cy="4852610"/>
          </a:xfrm>
          <a:prstGeom prst="rect">
            <a:avLst/>
          </a:prstGeom>
          <a:noFill/>
        </p:spPr>
        <p:txBody>
          <a:bodyPr wrap="square" rtlCol="0">
            <a:spAutoFit/>
          </a:bodyPr>
          <a:lstStyle>
            <a:defPPr>
              <a:defRPr lang="en-US"/>
            </a:defPPr>
            <a:lvl1pPr marL="342900" indent="-342900">
              <a:buFont typeface="Arial" panose="020B0604020202020204" pitchFamily="34" charset="0"/>
              <a:buChar char="•"/>
              <a:defRPr sz="1600">
                <a:latin typeface="Segoe UI" panose="020B0502040204020203" pitchFamily="34" charset="0"/>
                <a:cs typeface="Segoe UI" panose="020B0502040204020203" pitchFamily="34" charset="0"/>
              </a:defRPr>
            </a:lvl1pPr>
          </a:lstStyle>
          <a:p>
            <a:pPr marL="0" marR="0" lvl="0" indent="0" defTabSz="914400" eaLnBrk="1" fontAlgn="auto" latinLnBrk="0" hangingPunct="1">
              <a:lnSpc>
                <a:spcPct val="100000"/>
              </a:lnSpc>
              <a:spcBef>
                <a:spcPts val="1600"/>
              </a:spcBef>
              <a:spcAft>
                <a:spcPts val="0"/>
              </a:spcAft>
              <a:buClrTx/>
              <a:buSzTx/>
              <a:buFont typeface="Arial" panose="020B0604020202020204" pitchFamily="34" charset="0"/>
              <a:buNone/>
              <a:tabLst/>
              <a:defRPr/>
            </a:pPr>
            <a:endParaRPr kumimoji="0" lang="en-US" sz="1600" b="0" i="0" u="none" strike="noStrike" kern="0" cap="none" spc="0" normalizeH="0" baseline="0" noProof="0">
              <a:ln>
                <a:noFill/>
              </a:ln>
              <a:solidFill>
                <a:srgbClr val="000000"/>
              </a:solidFill>
              <a:effectLst/>
              <a:uLnTx/>
              <a:uFillTx/>
              <a:latin typeface="Segoe UI" panose="020B0502040204020203" pitchFamily="34" charset="0"/>
              <a:cs typeface="Segoe UI" panose="020B0502040204020203" pitchFamily="34" charset="0"/>
            </a:endParaRPr>
          </a:p>
          <a:p>
            <a:pPr marL="0" marR="0" lvl="0" indent="0" defTabSz="91440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600" b="0" i="0" u="none" strike="noStrike" kern="0" cap="none" spc="0" normalizeH="0" baseline="0" noProof="0">
                <a:ln>
                  <a:noFill/>
                </a:ln>
                <a:solidFill>
                  <a:srgbClr val="0078D4"/>
                </a:solidFill>
                <a:effectLst/>
                <a:uLnTx/>
                <a:uFillTx/>
                <a:latin typeface="Segoe UI Semibold"/>
                <a:cs typeface="Segoe UI" panose="020B0502040204020203" pitchFamily="34" charset="0"/>
              </a:rPr>
              <a:t>Fabric Capacity</a:t>
            </a:r>
            <a:endParaRPr lang="en-US" kern="0">
              <a:solidFill>
                <a:srgbClr val="000000"/>
              </a:solidFill>
            </a:endParaRPr>
          </a:p>
          <a:p>
            <a:pPr marL="0" marR="0" lvl="0" indent="0" defTabSz="91440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600" b="0" i="0" u="none" strike="noStrike" kern="0" cap="none" spc="0" normalizeH="0" baseline="0" noProof="0">
                <a:ln>
                  <a:noFill/>
                </a:ln>
                <a:solidFill>
                  <a:srgbClr val="000000"/>
                </a:solidFill>
                <a:effectLst/>
                <a:uLnTx/>
                <a:uFillTx/>
                <a:latin typeface="Segoe UI" panose="020B0502040204020203" pitchFamily="34" charset="0"/>
                <a:cs typeface="Segoe UI" panose="020B0502040204020203" pitchFamily="34" charset="0"/>
              </a:rPr>
              <a:t>Compute for fabric workloads</a:t>
            </a:r>
          </a:p>
          <a:p>
            <a:pPr marL="0" marR="0" lvl="0" indent="0" defTabSz="914400" eaLnBrk="1" fontAlgn="auto" latinLnBrk="0" hangingPunct="1">
              <a:lnSpc>
                <a:spcPct val="100000"/>
              </a:lnSpc>
              <a:spcBef>
                <a:spcPts val="1600"/>
              </a:spcBef>
              <a:spcAft>
                <a:spcPts val="0"/>
              </a:spcAft>
              <a:buClrTx/>
              <a:buSzTx/>
              <a:buFont typeface="Arial" panose="020B0604020202020204" pitchFamily="34" charset="0"/>
              <a:buNone/>
              <a:tabLst/>
              <a:defRPr/>
            </a:pPr>
            <a:r>
              <a:rPr lang="en-US" kern="0">
                <a:solidFill>
                  <a:srgbClr val="000000"/>
                </a:solidFill>
              </a:rPr>
              <a:t>Spark Compute included</a:t>
            </a:r>
            <a:endParaRPr kumimoji="0" lang="en-US" sz="1600" b="0" i="0" u="none" strike="noStrike" kern="0" cap="none" spc="0" normalizeH="0" baseline="0" noProof="0">
              <a:ln>
                <a:noFill/>
              </a:ln>
              <a:solidFill>
                <a:srgbClr val="000000"/>
              </a:solidFill>
              <a:effectLst/>
              <a:uLnTx/>
              <a:uFillTx/>
              <a:latin typeface="Segoe UI" panose="020B0502040204020203" pitchFamily="34" charset="0"/>
              <a:cs typeface="Segoe UI" panose="020B0502040204020203" pitchFamily="34" charset="0"/>
            </a:endParaRPr>
          </a:p>
          <a:p>
            <a:pPr marL="0" indent="0">
              <a:spcBef>
                <a:spcPts val="1600"/>
              </a:spcBef>
              <a:buNone/>
              <a:defRPr/>
            </a:pPr>
            <a:r>
              <a:rPr kumimoji="0" lang="en-US" sz="1600" b="0" i="0" u="none" strike="noStrike" kern="0" cap="none" spc="0" normalizeH="0" baseline="0" noProof="0">
                <a:ln>
                  <a:noFill/>
                </a:ln>
                <a:solidFill>
                  <a:srgbClr val="0078D4"/>
                </a:solidFill>
                <a:effectLst/>
                <a:uLnTx/>
                <a:uFillTx/>
                <a:latin typeface="Segoe UI Semibold"/>
                <a:cs typeface="Segoe UI" panose="020B0502040204020203" pitchFamily="34" charset="0"/>
              </a:rPr>
              <a:t>Networking</a:t>
            </a:r>
            <a:endParaRPr lang="en-US" kern="0">
              <a:solidFill>
                <a:srgbClr val="000000"/>
              </a:solidFill>
            </a:endParaRPr>
          </a:p>
          <a:p>
            <a:pPr marL="0" marR="0" lvl="0" indent="0" defTabSz="914400" eaLnBrk="1" fontAlgn="auto" latinLnBrk="0" hangingPunct="1">
              <a:lnSpc>
                <a:spcPct val="100000"/>
              </a:lnSpc>
              <a:spcBef>
                <a:spcPts val="1600"/>
              </a:spcBef>
              <a:spcAft>
                <a:spcPts val="0"/>
              </a:spcAft>
              <a:buClrTx/>
              <a:buSzTx/>
              <a:buFont typeface="Arial" panose="020B0604020202020204" pitchFamily="34" charset="0"/>
              <a:buNone/>
              <a:tabLst/>
              <a:defRPr/>
            </a:pPr>
            <a:r>
              <a:rPr lang="en-US" kern="0">
                <a:solidFill>
                  <a:srgbClr val="000000"/>
                </a:solidFill>
              </a:rPr>
              <a:t>Cross-region data transfer may apply</a:t>
            </a:r>
          </a:p>
          <a:p>
            <a:pPr marL="0" marR="0" lvl="0" indent="0" defTabSz="91440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600" b="0" i="0" u="none" strike="noStrike" kern="0" cap="none" spc="0" normalizeH="0" baseline="0" noProof="0">
                <a:ln>
                  <a:noFill/>
                </a:ln>
                <a:solidFill>
                  <a:srgbClr val="0078D4"/>
                </a:solidFill>
                <a:effectLst/>
                <a:uLnTx/>
                <a:uFillTx/>
                <a:latin typeface="Segoe UI Semibold"/>
                <a:cs typeface="Segoe UI" panose="020B0502040204020203" pitchFamily="34" charset="0"/>
              </a:rPr>
              <a:t>Storage</a:t>
            </a:r>
            <a:endParaRPr lang="en-US" kern="0">
              <a:solidFill>
                <a:srgbClr val="000000"/>
              </a:solidFill>
            </a:endParaRPr>
          </a:p>
          <a:p>
            <a:pPr marL="0" marR="0" lvl="0" indent="0" defTabSz="914400" eaLnBrk="1" fontAlgn="auto" latinLnBrk="0" hangingPunct="1">
              <a:lnSpc>
                <a:spcPct val="100000"/>
              </a:lnSpc>
              <a:spcBef>
                <a:spcPts val="1600"/>
              </a:spcBef>
              <a:spcAft>
                <a:spcPts val="0"/>
              </a:spcAft>
              <a:buClrTx/>
              <a:buSzTx/>
              <a:buFont typeface="Arial" panose="020B0604020202020204" pitchFamily="34" charset="0"/>
              <a:buNone/>
              <a:tabLst/>
              <a:defRPr/>
            </a:pPr>
            <a:endParaRPr kumimoji="0" lang="en-US" sz="1600" b="0" i="0" u="none" strike="noStrike" kern="0" cap="none" spc="0" normalizeH="0" baseline="0" noProof="0">
              <a:ln>
                <a:noFill/>
              </a:ln>
              <a:solidFill>
                <a:srgbClr val="000000"/>
              </a:solidFill>
              <a:effectLst/>
              <a:uLnTx/>
              <a:uFillTx/>
              <a:latin typeface="Segoe UI" panose="020B0502040204020203" pitchFamily="34" charset="0"/>
              <a:cs typeface="Segoe UI" panose="020B0502040204020203" pitchFamily="34" charset="0"/>
            </a:endParaRPr>
          </a:p>
          <a:p>
            <a:pPr marL="0" marR="0" lvl="0" indent="0" defTabSz="914400" eaLnBrk="1" fontAlgn="auto" latinLnBrk="0" hangingPunct="1">
              <a:lnSpc>
                <a:spcPct val="100000"/>
              </a:lnSpc>
              <a:spcBef>
                <a:spcPts val="1600"/>
              </a:spcBef>
              <a:spcAft>
                <a:spcPts val="0"/>
              </a:spcAft>
              <a:buClrTx/>
              <a:buSzTx/>
              <a:buFont typeface="Arial" panose="020B0604020202020204" pitchFamily="34" charset="0"/>
              <a:buNone/>
              <a:tabLst/>
              <a:defRPr/>
            </a:pPr>
            <a:endParaRPr kumimoji="0" lang="en-US" sz="1600" b="0" i="0" u="none" strike="noStrike" kern="0" cap="none" spc="0" normalizeH="0" baseline="0" noProof="0">
              <a:ln>
                <a:noFill/>
              </a:ln>
              <a:solidFill>
                <a:srgbClr val="000000"/>
              </a:solidFill>
              <a:effectLst/>
              <a:uLnTx/>
              <a:uFillTx/>
              <a:latin typeface="Segoe UI" panose="020B0502040204020203" pitchFamily="34" charset="0"/>
              <a:cs typeface="Segoe UI" panose="020B0502040204020203" pitchFamily="34" charset="0"/>
            </a:endParaRPr>
          </a:p>
          <a:p>
            <a:pPr marL="0" marR="0" lvl="0" indent="0" defTabSz="914400" eaLnBrk="1" fontAlgn="auto" latinLnBrk="0" hangingPunct="1">
              <a:lnSpc>
                <a:spcPct val="100000"/>
              </a:lnSpc>
              <a:spcBef>
                <a:spcPts val="1600"/>
              </a:spcBef>
              <a:spcAft>
                <a:spcPts val="0"/>
              </a:spcAft>
              <a:buClrTx/>
              <a:buSzTx/>
              <a:buFont typeface="Arial" panose="020B0604020202020204" pitchFamily="34" charset="0"/>
              <a:buNone/>
              <a:tabLst/>
              <a:defRPr/>
            </a:pPr>
            <a:endParaRPr lang="en-US" kern="0">
              <a:solidFill>
                <a:srgbClr val="000000"/>
              </a:solidFill>
            </a:endParaRPr>
          </a:p>
          <a:p>
            <a:pPr marL="0" marR="0" lvl="0" indent="0" defTabSz="914400" eaLnBrk="1" fontAlgn="auto" latinLnBrk="0" hangingPunct="1">
              <a:lnSpc>
                <a:spcPct val="100000"/>
              </a:lnSpc>
              <a:spcBef>
                <a:spcPts val="1600"/>
              </a:spcBef>
              <a:spcAft>
                <a:spcPts val="0"/>
              </a:spcAft>
              <a:buClrTx/>
              <a:buSzTx/>
              <a:buFont typeface="Arial" panose="020B0604020202020204" pitchFamily="34" charset="0"/>
              <a:buNone/>
              <a:tabLst/>
              <a:defRPr/>
            </a:pPr>
            <a:endParaRPr kumimoji="0" lang="en-US" sz="1600" b="0" i="0" u="none" strike="noStrike" kern="0" cap="none" spc="0" normalizeH="0" baseline="0" noProof="0">
              <a:ln>
                <a:noFill/>
              </a:ln>
              <a:solidFill>
                <a:srgbClr val="000000"/>
              </a:solidFill>
              <a:effectLst/>
              <a:uLnTx/>
              <a:uFillTx/>
              <a:latin typeface="Segoe UI" panose="020B0502040204020203" pitchFamily="34" charset="0"/>
              <a:cs typeface="Segoe UI" panose="020B0502040204020203" pitchFamily="34" charset="0"/>
            </a:endParaRPr>
          </a:p>
        </p:txBody>
      </p:sp>
      <p:cxnSp>
        <p:nvCxnSpPr>
          <p:cNvPr id="7" name="Straight Connector 6">
            <a:extLst>
              <a:ext uri="{FF2B5EF4-FFF2-40B4-BE49-F238E27FC236}">
                <a16:creationId xmlns:a16="http://schemas.microsoft.com/office/drawing/2014/main" id="{A293225C-0CA2-E9F5-115E-FFC1DB2AF415}"/>
              </a:ext>
            </a:extLst>
          </p:cNvPr>
          <p:cNvCxnSpPr>
            <a:cxnSpLocks/>
          </p:cNvCxnSpPr>
          <p:nvPr/>
        </p:nvCxnSpPr>
        <p:spPr>
          <a:xfrm>
            <a:off x="276541" y="3054796"/>
            <a:ext cx="3909556" cy="0"/>
          </a:xfrm>
          <a:prstGeom prst="line">
            <a:avLst/>
          </a:prstGeom>
          <a:noFill/>
          <a:ln w="9525" cap="flat" cmpd="sng" algn="ctr">
            <a:solidFill>
              <a:srgbClr val="FFFFFF">
                <a:lumMod val="85000"/>
              </a:srgbClr>
            </a:solidFill>
            <a:prstDash val="solid"/>
            <a:headEnd type="none" w="lg" len="med"/>
            <a:tailEnd type="none" w="lg" len="med"/>
          </a:ln>
          <a:effectLst/>
        </p:spPr>
      </p:cxnSp>
      <p:cxnSp>
        <p:nvCxnSpPr>
          <p:cNvPr id="11" name="Straight Connector 10">
            <a:extLst>
              <a:ext uri="{FF2B5EF4-FFF2-40B4-BE49-F238E27FC236}">
                <a16:creationId xmlns:a16="http://schemas.microsoft.com/office/drawing/2014/main" id="{D1367A41-05CE-A8C4-0527-35A56FCE1B07}"/>
              </a:ext>
            </a:extLst>
          </p:cNvPr>
          <p:cNvCxnSpPr>
            <a:cxnSpLocks/>
          </p:cNvCxnSpPr>
          <p:nvPr/>
        </p:nvCxnSpPr>
        <p:spPr>
          <a:xfrm>
            <a:off x="276541" y="3940818"/>
            <a:ext cx="3909556" cy="0"/>
          </a:xfrm>
          <a:prstGeom prst="line">
            <a:avLst/>
          </a:prstGeom>
          <a:noFill/>
          <a:ln w="9525" cap="flat" cmpd="sng" algn="ctr">
            <a:solidFill>
              <a:srgbClr val="FFFFFF">
                <a:lumMod val="85000"/>
              </a:srgbClr>
            </a:solidFill>
            <a:prstDash val="solid"/>
            <a:headEnd type="none" w="lg" len="med"/>
            <a:tailEnd type="none" w="lg" len="med"/>
          </a:ln>
          <a:effectLst/>
        </p:spPr>
      </p:cxnSp>
      <p:pic>
        <p:nvPicPr>
          <p:cNvPr id="8" name="Picture 7">
            <a:extLst>
              <a:ext uri="{FF2B5EF4-FFF2-40B4-BE49-F238E27FC236}">
                <a16:creationId xmlns:a16="http://schemas.microsoft.com/office/drawing/2014/main" id="{69BDAF61-BF4B-F44F-A8D3-8C5F026F70AB}"/>
              </a:ext>
            </a:extLst>
          </p:cNvPr>
          <p:cNvPicPr>
            <a:picLocks noChangeAspect="1"/>
          </p:cNvPicPr>
          <p:nvPr/>
        </p:nvPicPr>
        <p:blipFill>
          <a:blip r:embed="rId3"/>
          <a:stretch>
            <a:fillRect/>
          </a:stretch>
        </p:blipFill>
        <p:spPr>
          <a:xfrm>
            <a:off x="6033245" y="1518044"/>
            <a:ext cx="5787530" cy="4817442"/>
          </a:xfrm>
          <a:prstGeom prst="rect">
            <a:avLst/>
          </a:prstGeom>
          <a:effectLst>
            <a:outerShdw blurRad="50800" dist="38100" dir="2700000" algn="tl" rotWithShape="0">
              <a:prstClr val="black">
                <a:alpha val="40000"/>
              </a:prstClr>
            </a:outerShdw>
          </a:effectLst>
        </p:spPr>
      </p:pic>
      <p:sp>
        <p:nvSpPr>
          <p:cNvPr id="9" name="TextBox 8">
            <a:extLst>
              <a:ext uri="{FF2B5EF4-FFF2-40B4-BE49-F238E27FC236}">
                <a16:creationId xmlns:a16="http://schemas.microsoft.com/office/drawing/2014/main" id="{8D3A7075-072F-4DBB-A1BE-677FF523670B}"/>
              </a:ext>
            </a:extLst>
          </p:cNvPr>
          <p:cNvSpPr txBox="1"/>
          <p:nvPr/>
        </p:nvSpPr>
        <p:spPr>
          <a:xfrm>
            <a:off x="371225" y="5571966"/>
            <a:ext cx="3534228" cy="1077218"/>
          </a:xfrm>
          <a:prstGeom prst="rect">
            <a:avLst/>
          </a:prstGeom>
          <a:noFill/>
        </p:spPr>
        <p:txBody>
          <a:bodyPr wrap="square" lIns="0" tIns="0" rIns="0" bIns="0" rtlCol="0">
            <a:spAutoFit/>
          </a:bodyPr>
          <a:lstStyle/>
          <a:p>
            <a:pPr algn="l"/>
            <a:endParaRPr lang="en-IE" sz="1400">
              <a:solidFill>
                <a:schemeClr val="bg1"/>
              </a:solidFill>
            </a:endParaRPr>
          </a:p>
          <a:p>
            <a:pPr algn="l"/>
            <a:r>
              <a:rPr lang="en-IE" sz="1400">
                <a:solidFill>
                  <a:schemeClr val="bg1"/>
                </a:solidFill>
                <a:hlinkClick r:id="rId4"/>
              </a:rPr>
              <a:t>Pricing</a:t>
            </a:r>
            <a:endParaRPr lang="en-IE" sz="1400">
              <a:solidFill>
                <a:schemeClr val="bg1"/>
              </a:solidFill>
            </a:endParaRPr>
          </a:p>
          <a:p>
            <a:pPr algn="l"/>
            <a:endParaRPr lang="en-IE" sz="1400">
              <a:solidFill>
                <a:schemeClr val="bg1"/>
              </a:solidFill>
            </a:endParaRPr>
          </a:p>
          <a:p>
            <a:r>
              <a:rPr lang="en-IE" sz="1400">
                <a:solidFill>
                  <a:schemeClr val="bg1"/>
                </a:solidFill>
                <a:hlinkClick r:id="rId5"/>
              </a:rPr>
              <a:t>Fabric Capacity Reservations</a:t>
            </a:r>
            <a:endParaRPr lang="en-IE" sz="1400">
              <a:solidFill>
                <a:schemeClr val="bg1"/>
              </a:solidFill>
            </a:endParaRPr>
          </a:p>
          <a:p>
            <a:pPr algn="l"/>
            <a:endParaRPr lang="en-IE" sz="1400" err="1">
              <a:solidFill>
                <a:schemeClr val="bg1"/>
              </a:solidFill>
            </a:endParaRPr>
          </a:p>
        </p:txBody>
      </p:sp>
      <p:pic>
        <p:nvPicPr>
          <p:cNvPr id="3" name="Picture 2">
            <a:extLst>
              <a:ext uri="{FF2B5EF4-FFF2-40B4-BE49-F238E27FC236}">
                <a16:creationId xmlns:a16="http://schemas.microsoft.com/office/drawing/2014/main" id="{7DCB4C72-0906-6212-24F1-9E79802248BF}"/>
              </a:ext>
            </a:extLst>
          </p:cNvPr>
          <p:cNvPicPr>
            <a:picLocks noChangeAspect="1"/>
          </p:cNvPicPr>
          <p:nvPr/>
        </p:nvPicPr>
        <p:blipFill>
          <a:blip r:embed="rId6"/>
          <a:stretch>
            <a:fillRect/>
          </a:stretch>
        </p:blipFill>
        <p:spPr>
          <a:xfrm>
            <a:off x="371225" y="4424461"/>
            <a:ext cx="3384346" cy="1325004"/>
          </a:xfrm>
          <a:prstGeom prst="rect">
            <a:avLst/>
          </a:prstGeom>
        </p:spPr>
      </p:pic>
    </p:spTree>
    <p:extLst>
      <p:ext uri="{BB962C8B-B14F-4D97-AF65-F5344CB8AC3E}">
        <p14:creationId xmlns:p14="http://schemas.microsoft.com/office/powerpoint/2010/main" val="2854661639"/>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id="{C7C5D149-53D1-0EE9-C331-3F3EC4999566}"/>
              </a:ext>
            </a:extLst>
          </p:cNvPr>
          <p:cNvSpPr txBox="1">
            <a:spLocks/>
          </p:cNvSpPr>
          <p:nvPr/>
        </p:nvSpPr>
        <p:spPr>
          <a:xfrm>
            <a:off x="582613" y="758934"/>
            <a:ext cx="11026774" cy="553998"/>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IE" sz="3600" b="0" i="0" u="none" strike="noStrike" kern="1200" cap="none" spc="-50" normalizeH="0" baseline="0" noProof="0">
                <a:ln w="3175">
                  <a:noFill/>
                </a:ln>
                <a:solidFill>
                  <a:srgbClr val="117865"/>
                </a:solidFill>
                <a:effectLst/>
                <a:uLnTx/>
                <a:uFillTx/>
                <a:latin typeface="Segoe UI Semibold"/>
                <a:ea typeface="+mn-ea"/>
                <a:cs typeface="Segoe UI" pitchFamily="34" charset="0"/>
              </a:rPr>
              <a:t>F64 Capacity</a:t>
            </a:r>
            <a:endParaRPr kumimoji="0" lang="en-US" sz="3600" b="0" i="0" u="none" strike="noStrike" kern="1200" cap="none" spc="-50" normalizeH="0" baseline="0" noProof="0">
              <a:ln w="3175">
                <a:noFill/>
              </a:ln>
              <a:solidFill>
                <a:srgbClr val="117865"/>
              </a:solidFill>
              <a:effectLst/>
              <a:uLnTx/>
              <a:uFillTx/>
              <a:latin typeface="Segoe UI Semibold"/>
              <a:ea typeface="+mn-ea"/>
              <a:cs typeface="Segoe UI" pitchFamily="34" charset="0"/>
            </a:endParaRPr>
          </a:p>
        </p:txBody>
      </p:sp>
      <p:sp>
        <p:nvSpPr>
          <p:cNvPr id="3" name="TextBox 2">
            <a:extLst>
              <a:ext uri="{FF2B5EF4-FFF2-40B4-BE49-F238E27FC236}">
                <a16:creationId xmlns:a16="http://schemas.microsoft.com/office/drawing/2014/main" id="{AC0D5028-5CA6-9B7A-7D3D-1005C5FA4698}"/>
              </a:ext>
            </a:extLst>
          </p:cNvPr>
          <p:cNvSpPr txBox="1"/>
          <p:nvPr/>
        </p:nvSpPr>
        <p:spPr>
          <a:xfrm>
            <a:off x="276541" y="1312932"/>
            <a:ext cx="4116577" cy="4852610"/>
          </a:xfrm>
          <a:prstGeom prst="rect">
            <a:avLst/>
          </a:prstGeom>
          <a:noFill/>
        </p:spPr>
        <p:txBody>
          <a:bodyPr wrap="square" rtlCol="0">
            <a:spAutoFit/>
          </a:bodyPr>
          <a:lstStyle>
            <a:defPPr>
              <a:defRPr lang="en-US"/>
            </a:defPPr>
            <a:lvl1pPr marL="342900" indent="-342900">
              <a:buFont typeface="Arial" panose="020B0604020202020204" pitchFamily="34" charset="0"/>
              <a:buChar char="•"/>
              <a:defRPr sz="1600">
                <a:latin typeface="Segoe UI" panose="020B0502040204020203" pitchFamily="34" charset="0"/>
                <a:cs typeface="Segoe UI" panose="020B0502040204020203" pitchFamily="34" charset="0"/>
              </a:defRPr>
            </a:lvl1pPr>
          </a:lstStyle>
          <a:p>
            <a:pPr marL="0" marR="0" lvl="0" indent="0" defTabSz="914400" eaLnBrk="1" fontAlgn="auto" latinLnBrk="0" hangingPunct="1">
              <a:lnSpc>
                <a:spcPct val="100000"/>
              </a:lnSpc>
              <a:spcBef>
                <a:spcPts val="1600"/>
              </a:spcBef>
              <a:spcAft>
                <a:spcPts val="0"/>
              </a:spcAft>
              <a:buClrTx/>
              <a:buSzTx/>
              <a:buFont typeface="Arial" panose="020B0604020202020204" pitchFamily="34" charset="0"/>
              <a:buNone/>
              <a:tabLst/>
              <a:defRPr/>
            </a:pPr>
            <a:endParaRPr kumimoji="0" lang="en-US" sz="1600" b="0" i="0" u="none" strike="noStrike" kern="0" cap="none" spc="0" normalizeH="0" baseline="0" noProof="0">
              <a:ln>
                <a:noFill/>
              </a:ln>
              <a:solidFill>
                <a:srgbClr val="000000"/>
              </a:solidFill>
              <a:effectLst/>
              <a:uLnTx/>
              <a:uFillTx/>
              <a:latin typeface="Segoe UI" panose="020B0502040204020203" pitchFamily="34" charset="0"/>
              <a:cs typeface="Segoe UI" panose="020B0502040204020203" pitchFamily="34" charset="0"/>
            </a:endParaRPr>
          </a:p>
          <a:p>
            <a:pPr marL="0" marR="0" lvl="0" indent="0" defTabSz="91440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600" b="0" i="0" u="none" strike="noStrike" kern="0" cap="none" spc="0" normalizeH="0" baseline="0" noProof="0">
                <a:ln>
                  <a:noFill/>
                </a:ln>
                <a:solidFill>
                  <a:srgbClr val="0078D4"/>
                </a:solidFill>
                <a:effectLst/>
                <a:uLnTx/>
                <a:uFillTx/>
                <a:latin typeface="Segoe UI Semibold"/>
                <a:cs typeface="Segoe UI" panose="020B0502040204020203" pitchFamily="34" charset="0"/>
              </a:rPr>
              <a:t>Fabric Premium Capacity</a:t>
            </a:r>
            <a:endParaRPr lang="en-US" kern="0">
              <a:solidFill>
                <a:srgbClr val="000000"/>
              </a:solidFill>
            </a:endParaRPr>
          </a:p>
          <a:p>
            <a:pPr marL="0" marR="0" lvl="0" indent="0" defTabSz="91440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600" b="0" i="0" u="none" strike="noStrike" kern="0" cap="none" spc="0" normalizeH="0" baseline="0" noProof="0">
                <a:ln>
                  <a:noFill/>
                </a:ln>
                <a:solidFill>
                  <a:srgbClr val="000000"/>
                </a:solidFill>
                <a:effectLst/>
                <a:uLnTx/>
                <a:uFillTx/>
                <a:latin typeface="Segoe UI" panose="020B0502040204020203" pitchFamily="34" charset="0"/>
                <a:cs typeface="Segoe UI" panose="020B0502040204020203" pitchFamily="34" charset="0"/>
              </a:rPr>
              <a:t>Share reports in Premium Capacity</a:t>
            </a:r>
          </a:p>
          <a:p>
            <a:pPr marL="0" marR="0" lvl="0" indent="0" defTabSz="914400" eaLnBrk="1" fontAlgn="auto" latinLnBrk="0" hangingPunct="1">
              <a:lnSpc>
                <a:spcPct val="100000"/>
              </a:lnSpc>
              <a:spcBef>
                <a:spcPts val="1600"/>
              </a:spcBef>
              <a:spcAft>
                <a:spcPts val="0"/>
              </a:spcAft>
              <a:buClrTx/>
              <a:buSzTx/>
              <a:buFont typeface="Arial" panose="020B0604020202020204" pitchFamily="34" charset="0"/>
              <a:buNone/>
              <a:tabLst/>
              <a:defRPr/>
            </a:pPr>
            <a:r>
              <a:rPr lang="en-US" kern="0">
                <a:solidFill>
                  <a:srgbClr val="000000"/>
                </a:solidFill>
              </a:rPr>
              <a:t>Included in MACC</a:t>
            </a:r>
            <a:endParaRPr kumimoji="0" lang="en-US" sz="1600" b="0" i="0" u="none" strike="noStrike" kern="0" cap="none" spc="0" normalizeH="0" baseline="0" noProof="0">
              <a:ln>
                <a:noFill/>
              </a:ln>
              <a:solidFill>
                <a:srgbClr val="000000"/>
              </a:solidFill>
              <a:effectLst/>
              <a:uLnTx/>
              <a:uFillTx/>
              <a:latin typeface="Segoe UI" panose="020B0502040204020203" pitchFamily="34" charset="0"/>
              <a:cs typeface="Segoe UI" panose="020B0502040204020203" pitchFamily="34" charset="0"/>
            </a:endParaRPr>
          </a:p>
          <a:p>
            <a:pPr marL="0" marR="0" lvl="0" indent="0" defTabSz="91440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600" b="0" i="0" u="none" strike="noStrike" kern="0" cap="none" spc="0" normalizeH="0" baseline="0" noProof="0">
                <a:ln>
                  <a:noFill/>
                </a:ln>
                <a:solidFill>
                  <a:srgbClr val="0078D4"/>
                </a:solidFill>
                <a:effectLst/>
                <a:uLnTx/>
                <a:uFillTx/>
                <a:latin typeface="Segoe UI Semibold"/>
                <a:cs typeface="Segoe UI" panose="020B0502040204020203" pitchFamily="34" charset="0"/>
              </a:rPr>
              <a:t>Direct Lake</a:t>
            </a:r>
            <a:endParaRPr lang="en-US" kern="0">
              <a:solidFill>
                <a:srgbClr val="000000"/>
              </a:solidFill>
            </a:endParaRPr>
          </a:p>
          <a:p>
            <a:pPr marL="0" marR="0" lvl="0" indent="0" defTabSz="914400" eaLnBrk="1" fontAlgn="auto" latinLnBrk="0" hangingPunct="1">
              <a:lnSpc>
                <a:spcPct val="100000"/>
              </a:lnSpc>
              <a:spcBef>
                <a:spcPts val="1600"/>
              </a:spcBef>
              <a:spcAft>
                <a:spcPts val="0"/>
              </a:spcAft>
              <a:buClrTx/>
              <a:buSzTx/>
              <a:buFont typeface="Arial" panose="020B0604020202020204" pitchFamily="34" charset="0"/>
              <a:buNone/>
              <a:tabLst/>
              <a:defRPr/>
            </a:pPr>
            <a:r>
              <a:rPr lang="en-US" kern="0">
                <a:solidFill>
                  <a:srgbClr val="000000"/>
                </a:solidFill>
                <a:hlinkClick r:id="rId3"/>
              </a:rPr>
              <a:t>Fast Reporting over very large datasets</a:t>
            </a:r>
            <a:endParaRPr lang="en-US" kern="0">
              <a:solidFill>
                <a:srgbClr val="000000"/>
              </a:solidFill>
            </a:endParaRPr>
          </a:p>
          <a:p>
            <a:pPr marL="0" marR="0" lvl="0" indent="0" defTabSz="91440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600" b="0" i="0" u="none" strike="noStrike" kern="0" cap="none" spc="0" normalizeH="0" baseline="0" noProof="0">
                <a:ln>
                  <a:noFill/>
                </a:ln>
                <a:solidFill>
                  <a:srgbClr val="000000"/>
                </a:solidFill>
                <a:effectLst/>
                <a:uLnTx/>
                <a:uFillTx/>
                <a:latin typeface="Segoe UI" panose="020B0502040204020203" pitchFamily="34" charset="0"/>
                <a:cs typeface="Segoe UI" panose="020B0502040204020203" pitchFamily="34" charset="0"/>
              </a:rPr>
              <a:t>Query Data Lake Directly</a:t>
            </a:r>
          </a:p>
          <a:p>
            <a:pPr marL="0" indent="0">
              <a:spcBef>
                <a:spcPts val="1600"/>
              </a:spcBef>
              <a:buNone/>
              <a:defRPr/>
            </a:pPr>
            <a:r>
              <a:rPr kumimoji="0" lang="en-US" sz="1600" b="0" i="0" u="none" strike="noStrike" kern="0" cap="none" spc="0" normalizeH="0" baseline="0" noProof="0">
                <a:ln>
                  <a:noFill/>
                </a:ln>
                <a:solidFill>
                  <a:srgbClr val="0078D4"/>
                </a:solidFill>
                <a:effectLst/>
                <a:uLnTx/>
                <a:uFillTx/>
                <a:latin typeface="Segoe UI Semibold"/>
                <a:cs typeface="Segoe UI" panose="020B0502040204020203" pitchFamily="34" charset="0"/>
              </a:rPr>
              <a:t>Report Model Sizing</a:t>
            </a:r>
            <a:endParaRPr lang="en-US" kern="0">
              <a:solidFill>
                <a:srgbClr val="000000"/>
              </a:solidFill>
            </a:endParaRPr>
          </a:p>
          <a:p>
            <a:pPr marL="0" marR="0" lvl="0" indent="0" defTabSz="914400" eaLnBrk="1" fontAlgn="auto" latinLnBrk="0" hangingPunct="1">
              <a:lnSpc>
                <a:spcPct val="100000"/>
              </a:lnSpc>
              <a:spcBef>
                <a:spcPts val="1600"/>
              </a:spcBef>
              <a:spcAft>
                <a:spcPts val="0"/>
              </a:spcAft>
              <a:buClrTx/>
              <a:buSzTx/>
              <a:buFont typeface="Arial" panose="020B0604020202020204" pitchFamily="34" charset="0"/>
              <a:buNone/>
              <a:tabLst/>
              <a:defRPr/>
            </a:pPr>
            <a:r>
              <a:rPr lang="en-US" kern="0">
                <a:solidFill>
                  <a:srgbClr val="000000"/>
                </a:solidFill>
                <a:hlinkClick r:id="rId4"/>
              </a:rPr>
              <a:t>100Tb Maximum Storage </a:t>
            </a:r>
            <a:r>
              <a:rPr lang="en-US" kern="0">
                <a:solidFill>
                  <a:srgbClr val="000000"/>
                </a:solidFill>
              </a:rPr>
              <a:t>(all models)</a:t>
            </a:r>
          </a:p>
          <a:p>
            <a:pPr marL="0" marR="0" lvl="0" indent="0" defTabSz="914400" eaLnBrk="1" fontAlgn="auto" latinLnBrk="0" hangingPunct="1">
              <a:lnSpc>
                <a:spcPct val="100000"/>
              </a:lnSpc>
              <a:spcBef>
                <a:spcPts val="1600"/>
              </a:spcBef>
              <a:spcAft>
                <a:spcPts val="0"/>
              </a:spcAft>
              <a:buClrTx/>
              <a:buSzTx/>
              <a:buFont typeface="Arial" panose="020B0604020202020204" pitchFamily="34" charset="0"/>
              <a:buNone/>
              <a:tabLst/>
              <a:defRPr/>
            </a:pPr>
            <a:r>
              <a:rPr lang="en-US" kern="0">
                <a:solidFill>
                  <a:srgbClr val="000000"/>
                </a:solidFill>
              </a:rPr>
              <a:t>400Gb Max Model Size</a:t>
            </a:r>
          </a:p>
          <a:p>
            <a:pPr marL="0" marR="0" lvl="0" indent="0" defTabSz="914400" eaLnBrk="1" fontAlgn="auto" latinLnBrk="0" hangingPunct="1">
              <a:lnSpc>
                <a:spcPct val="100000"/>
              </a:lnSpc>
              <a:spcBef>
                <a:spcPts val="1600"/>
              </a:spcBef>
              <a:spcAft>
                <a:spcPts val="0"/>
              </a:spcAft>
              <a:buClrTx/>
              <a:buSzTx/>
              <a:buFont typeface="Arial" panose="020B0604020202020204" pitchFamily="34" charset="0"/>
              <a:buNone/>
              <a:tabLst/>
              <a:defRPr/>
            </a:pPr>
            <a:endParaRPr kumimoji="0" lang="en-US" sz="1600" b="0" i="0" u="none" strike="noStrike" kern="0" cap="none" spc="0" normalizeH="0" baseline="0" noProof="0">
              <a:ln>
                <a:noFill/>
              </a:ln>
              <a:solidFill>
                <a:srgbClr val="000000"/>
              </a:solidFill>
              <a:effectLst/>
              <a:uLnTx/>
              <a:uFillTx/>
              <a:latin typeface="Segoe UI" panose="020B0502040204020203" pitchFamily="34" charset="0"/>
              <a:cs typeface="Segoe UI" panose="020B0502040204020203" pitchFamily="34" charset="0"/>
            </a:endParaRPr>
          </a:p>
        </p:txBody>
      </p:sp>
      <p:cxnSp>
        <p:nvCxnSpPr>
          <p:cNvPr id="4" name="Straight Connector 3">
            <a:extLst>
              <a:ext uri="{FF2B5EF4-FFF2-40B4-BE49-F238E27FC236}">
                <a16:creationId xmlns:a16="http://schemas.microsoft.com/office/drawing/2014/main" id="{A1DD48C9-2B64-7179-F4D2-8E0D10B3E070}"/>
              </a:ext>
            </a:extLst>
          </p:cNvPr>
          <p:cNvCxnSpPr>
            <a:cxnSpLocks/>
          </p:cNvCxnSpPr>
          <p:nvPr/>
        </p:nvCxnSpPr>
        <p:spPr>
          <a:xfrm>
            <a:off x="276541" y="3491214"/>
            <a:ext cx="3909556" cy="0"/>
          </a:xfrm>
          <a:prstGeom prst="line">
            <a:avLst/>
          </a:prstGeom>
          <a:noFill/>
          <a:ln w="9525" cap="flat" cmpd="sng" algn="ctr">
            <a:solidFill>
              <a:srgbClr val="FFFFFF">
                <a:lumMod val="85000"/>
              </a:srgbClr>
            </a:solidFill>
            <a:prstDash val="solid"/>
            <a:headEnd type="none" w="lg" len="med"/>
            <a:tailEnd type="none" w="lg" len="med"/>
          </a:ln>
          <a:effectLst/>
        </p:spPr>
      </p:cxnSp>
      <p:cxnSp>
        <p:nvCxnSpPr>
          <p:cNvPr id="5" name="Straight Connector 4">
            <a:extLst>
              <a:ext uri="{FF2B5EF4-FFF2-40B4-BE49-F238E27FC236}">
                <a16:creationId xmlns:a16="http://schemas.microsoft.com/office/drawing/2014/main" id="{858A70A4-7E00-DE73-ACD0-58ABE0F11966}"/>
              </a:ext>
            </a:extLst>
          </p:cNvPr>
          <p:cNvCxnSpPr>
            <a:cxnSpLocks/>
          </p:cNvCxnSpPr>
          <p:nvPr/>
        </p:nvCxnSpPr>
        <p:spPr>
          <a:xfrm>
            <a:off x="276541" y="4793871"/>
            <a:ext cx="3909556" cy="0"/>
          </a:xfrm>
          <a:prstGeom prst="line">
            <a:avLst/>
          </a:prstGeom>
          <a:noFill/>
          <a:ln w="9525" cap="flat" cmpd="sng" algn="ctr">
            <a:solidFill>
              <a:srgbClr val="FFFFFF">
                <a:lumMod val="85000"/>
              </a:srgbClr>
            </a:solidFill>
            <a:prstDash val="solid"/>
            <a:headEnd type="none" w="lg" len="med"/>
            <a:tailEnd type="none" w="lg" len="med"/>
          </a:ln>
          <a:effectLst/>
        </p:spPr>
      </p:cxnSp>
      <p:pic>
        <p:nvPicPr>
          <p:cNvPr id="9" name="Picture 8">
            <a:extLst>
              <a:ext uri="{FF2B5EF4-FFF2-40B4-BE49-F238E27FC236}">
                <a16:creationId xmlns:a16="http://schemas.microsoft.com/office/drawing/2014/main" id="{3222D70E-FDB7-47C9-5400-291E4051152B}"/>
              </a:ext>
            </a:extLst>
          </p:cNvPr>
          <p:cNvPicPr>
            <a:picLocks noChangeAspect="1"/>
          </p:cNvPicPr>
          <p:nvPr/>
        </p:nvPicPr>
        <p:blipFill>
          <a:blip r:embed="rId5"/>
          <a:stretch>
            <a:fillRect/>
          </a:stretch>
        </p:blipFill>
        <p:spPr>
          <a:xfrm>
            <a:off x="4729606" y="1529729"/>
            <a:ext cx="6948937" cy="4852610"/>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090049661"/>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8ABBBE6C-3FA3-4E03-9857-9D8FEABC927B}"/>
              </a:ext>
            </a:extLst>
          </p:cNvPr>
          <p:cNvGraphicFramePr>
            <a:graphicFrameLocks noGrp="1"/>
          </p:cNvGraphicFramePr>
          <p:nvPr/>
        </p:nvGraphicFramePr>
        <p:xfrm>
          <a:off x="124517" y="1266614"/>
          <a:ext cx="11816869" cy="5400411"/>
        </p:xfrm>
        <a:graphic>
          <a:graphicData uri="http://schemas.openxmlformats.org/drawingml/2006/table">
            <a:tbl>
              <a:tblPr>
                <a:tableStyleId>{5C22544A-7EE6-4342-B048-85BDC9FD1C3A}</a:tableStyleId>
              </a:tblPr>
              <a:tblGrid>
                <a:gridCol w="798810">
                  <a:extLst>
                    <a:ext uri="{9D8B030D-6E8A-4147-A177-3AD203B41FA5}">
                      <a16:colId xmlns:a16="http://schemas.microsoft.com/office/drawing/2014/main" val="2275394349"/>
                    </a:ext>
                  </a:extLst>
                </a:gridCol>
                <a:gridCol w="824193">
                  <a:extLst>
                    <a:ext uri="{9D8B030D-6E8A-4147-A177-3AD203B41FA5}">
                      <a16:colId xmlns:a16="http://schemas.microsoft.com/office/drawing/2014/main" val="696313205"/>
                    </a:ext>
                  </a:extLst>
                </a:gridCol>
                <a:gridCol w="1347893">
                  <a:extLst>
                    <a:ext uri="{9D8B030D-6E8A-4147-A177-3AD203B41FA5}">
                      <a16:colId xmlns:a16="http://schemas.microsoft.com/office/drawing/2014/main" val="2238808910"/>
                    </a:ext>
                  </a:extLst>
                </a:gridCol>
                <a:gridCol w="1133329">
                  <a:extLst>
                    <a:ext uri="{9D8B030D-6E8A-4147-A177-3AD203B41FA5}">
                      <a16:colId xmlns:a16="http://schemas.microsoft.com/office/drawing/2014/main" val="1223293758"/>
                    </a:ext>
                  </a:extLst>
                </a:gridCol>
                <a:gridCol w="922764">
                  <a:extLst>
                    <a:ext uri="{9D8B030D-6E8A-4147-A177-3AD203B41FA5}">
                      <a16:colId xmlns:a16="http://schemas.microsoft.com/office/drawing/2014/main" val="2484237600"/>
                    </a:ext>
                  </a:extLst>
                </a:gridCol>
                <a:gridCol w="922764">
                  <a:extLst>
                    <a:ext uri="{9D8B030D-6E8A-4147-A177-3AD203B41FA5}">
                      <a16:colId xmlns:a16="http://schemas.microsoft.com/office/drawing/2014/main" val="4209155929"/>
                    </a:ext>
                  </a:extLst>
                </a:gridCol>
                <a:gridCol w="1019170">
                  <a:extLst>
                    <a:ext uri="{9D8B030D-6E8A-4147-A177-3AD203B41FA5}">
                      <a16:colId xmlns:a16="http://schemas.microsoft.com/office/drawing/2014/main" val="1426488516"/>
                    </a:ext>
                  </a:extLst>
                </a:gridCol>
                <a:gridCol w="1143122">
                  <a:extLst>
                    <a:ext uri="{9D8B030D-6E8A-4147-A177-3AD203B41FA5}">
                      <a16:colId xmlns:a16="http://schemas.microsoft.com/office/drawing/2014/main" val="4124464866"/>
                    </a:ext>
                  </a:extLst>
                </a:gridCol>
                <a:gridCol w="881446">
                  <a:extLst>
                    <a:ext uri="{9D8B030D-6E8A-4147-A177-3AD203B41FA5}">
                      <a16:colId xmlns:a16="http://schemas.microsoft.com/office/drawing/2014/main" val="1641369236"/>
                    </a:ext>
                  </a:extLst>
                </a:gridCol>
                <a:gridCol w="922764">
                  <a:extLst>
                    <a:ext uri="{9D8B030D-6E8A-4147-A177-3AD203B41FA5}">
                      <a16:colId xmlns:a16="http://schemas.microsoft.com/office/drawing/2014/main" val="910197242"/>
                    </a:ext>
                  </a:extLst>
                </a:gridCol>
                <a:gridCol w="964080">
                  <a:extLst>
                    <a:ext uri="{9D8B030D-6E8A-4147-A177-3AD203B41FA5}">
                      <a16:colId xmlns:a16="http://schemas.microsoft.com/office/drawing/2014/main" val="2440026177"/>
                    </a:ext>
                  </a:extLst>
                </a:gridCol>
                <a:gridCol w="936534">
                  <a:extLst>
                    <a:ext uri="{9D8B030D-6E8A-4147-A177-3AD203B41FA5}">
                      <a16:colId xmlns:a16="http://schemas.microsoft.com/office/drawing/2014/main" val="2885732229"/>
                    </a:ext>
                  </a:extLst>
                </a:gridCol>
              </a:tblGrid>
              <a:tr h="1747520">
                <a:tc>
                  <a:txBody>
                    <a:bodyPr/>
                    <a:lstStyle/>
                    <a:p>
                      <a:pPr algn="l" fontAlgn="t"/>
                      <a:r>
                        <a:rPr lang="en-IE" sz="1600" b="1" u="none" strike="noStrike">
                          <a:effectLst/>
                        </a:rPr>
                        <a:t>SKU</a:t>
                      </a:r>
                      <a:endParaRPr lang="en-IE" sz="1600" b="1" i="0" u="none" strike="noStrike">
                        <a:solidFill>
                          <a:srgbClr val="161616"/>
                        </a:solidFill>
                        <a:effectLst/>
                        <a:latin typeface="Segoe UI" panose="020B0502040204020203" pitchFamily="34" charset="0"/>
                      </a:endParaRPr>
                    </a:p>
                  </a:txBody>
                  <a:tcPr marL="3102" marR="3102" marT="3102" marB="0">
                    <a:solidFill>
                      <a:schemeClr val="accent6">
                        <a:lumMod val="20000"/>
                        <a:lumOff val="80000"/>
                      </a:schemeClr>
                    </a:solidFill>
                  </a:tcPr>
                </a:tc>
                <a:tc>
                  <a:txBody>
                    <a:bodyPr/>
                    <a:lstStyle/>
                    <a:p>
                      <a:pPr algn="l" fontAlgn="t"/>
                      <a:r>
                        <a:rPr lang="en-GB" sz="1600" b="1" u="none" strike="noStrike">
                          <a:effectLst/>
                        </a:rPr>
                        <a:t>Max memory (GB)1, 2</a:t>
                      </a:r>
                      <a:endParaRPr lang="en-GB" sz="1600" b="1" i="0" u="none" strike="noStrike">
                        <a:solidFill>
                          <a:srgbClr val="161616"/>
                        </a:solidFill>
                        <a:effectLst/>
                        <a:latin typeface="Segoe UI" panose="020B0502040204020203" pitchFamily="34" charset="0"/>
                      </a:endParaRPr>
                    </a:p>
                  </a:txBody>
                  <a:tcPr marL="3102" marR="3102" marT="3102" marB="0">
                    <a:solidFill>
                      <a:schemeClr val="accent6">
                        <a:lumMod val="20000"/>
                        <a:lumOff val="80000"/>
                      </a:schemeClr>
                    </a:solidFill>
                  </a:tcPr>
                </a:tc>
                <a:tc>
                  <a:txBody>
                    <a:bodyPr/>
                    <a:lstStyle/>
                    <a:p>
                      <a:pPr algn="l" fontAlgn="t"/>
                      <a:r>
                        <a:rPr lang="en-IE" sz="1600" b="1" u="none" strike="noStrike">
                          <a:effectLst/>
                        </a:rPr>
                        <a:t>Max concurrent DirectQuery connections (per semantic model)1</a:t>
                      </a:r>
                      <a:endParaRPr lang="en-IE" sz="1600" b="1" i="0" u="none" strike="noStrike">
                        <a:solidFill>
                          <a:srgbClr val="161616"/>
                        </a:solidFill>
                        <a:effectLst/>
                        <a:latin typeface="Segoe UI" panose="020B0502040204020203" pitchFamily="34" charset="0"/>
                      </a:endParaRPr>
                    </a:p>
                  </a:txBody>
                  <a:tcPr marL="3102" marR="3102" marT="3102" marB="0">
                    <a:solidFill>
                      <a:schemeClr val="accent6">
                        <a:lumMod val="20000"/>
                        <a:lumOff val="80000"/>
                      </a:schemeClr>
                    </a:solidFill>
                  </a:tcPr>
                </a:tc>
                <a:tc>
                  <a:txBody>
                    <a:bodyPr/>
                    <a:lstStyle/>
                    <a:p>
                      <a:pPr algn="l" fontAlgn="t"/>
                      <a:r>
                        <a:rPr lang="en-GB" sz="1600" b="1" u="none" strike="noStrike">
                          <a:effectLst/>
                        </a:rPr>
                        <a:t>Live connection (per second)1</a:t>
                      </a:r>
                      <a:endParaRPr lang="en-GB" sz="1600" b="1" i="0" u="none" strike="noStrike">
                        <a:solidFill>
                          <a:srgbClr val="161616"/>
                        </a:solidFill>
                        <a:effectLst/>
                        <a:latin typeface="Segoe UI" panose="020B0502040204020203" pitchFamily="34" charset="0"/>
                      </a:endParaRPr>
                    </a:p>
                  </a:txBody>
                  <a:tcPr marL="3102" marR="3102" marT="3102" marB="0">
                    <a:solidFill>
                      <a:schemeClr val="accent6">
                        <a:lumMod val="20000"/>
                        <a:lumOff val="80000"/>
                      </a:schemeClr>
                    </a:solidFill>
                  </a:tcPr>
                </a:tc>
                <a:tc>
                  <a:txBody>
                    <a:bodyPr/>
                    <a:lstStyle/>
                    <a:p>
                      <a:pPr algn="l" fontAlgn="t"/>
                      <a:r>
                        <a:rPr lang="en-GB" sz="1600" b="1" u="none" strike="noStrike">
                          <a:effectLst/>
                        </a:rPr>
                        <a:t>Max memory per query (GB)1</a:t>
                      </a:r>
                      <a:endParaRPr lang="en-GB" sz="1600" b="1" i="0" u="none" strike="noStrike">
                        <a:solidFill>
                          <a:srgbClr val="161616"/>
                        </a:solidFill>
                        <a:effectLst/>
                        <a:latin typeface="Segoe UI" panose="020B0502040204020203" pitchFamily="34" charset="0"/>
                      </a:endParaRPr>
                    </a:p>
                  </a:txBody>
                  <a:tcPr marL="3102" marR="3102" marT="3102" marB="0">
                    <a:solidFill>
                      <a:schemeClr val="accent6">
                        <a:lumMod val="20000"/>
                        <a:lumOff val="80000"/>
                      </a:schemeClr>
                    </a:solidFill>
                  </a:tcPr>
                </a:tc>
                <a:tc>
                  <a:txBody>
                    <a:bodyPr/>
                    <a:lstStyle/>
                    <a:p>
                      <a:pPr algn="l" fontAlgn="t"/>
                      <a:r>
                        <a:rPr lang="en-IE" sz="1600" b="1" u="none" strike="noStrike">
                          <a:effectLst/>
                        </a:rPr>
                        <a:t>Model refresh parallelism</a:t>
                      </a:r>
                      <a:endParaRPr lang="en-IE" sz="1600" b="1" i="0" u="none" strike="noStrike">
                        <a:solidFill>
                          <a:srgbClr val="161616"/>
                        </a:solidFill>
                        <a:effectLst/>
                        <a:latin typeface="Segoe UI" panose="020B0502040204020203" pitchFamily="34" charset="0"/>
                      </a:endParaRPr>
                    </a:p>
                  </a:txBody>
                  <a:tcPr marL="3102" marR="3102" marT="3102" marB="0">
                    <a:solidFill>
                      <a:schemeClr val="accent6">
                        <a:lumMod val="20000"/>
                        <a:lumOff val="80000"/>
                      </a:schemeClr>
                    </a:solidFill>
                  </a:tcPr>
                </a:tc>
                <a:tc>
                  <a:txBody>
                    <a:bodyPr/>
                    <a:lstStyle/>
                    <a:p>
                      <a:pPr algn="l" fontAlgn="t"/>
                      <a:r>
                        <a:rPr lang="en-GB" sz="1600" b="1" u="none" strike="noStrike">
                          <a:effectLst/>
                        </a:rPr>
                        <a:t>Direct Lake rows per table (in millions)1, 3</a:t>
                      </a:r>
                      <a:endParaRPr lang="en-GB" sz="1600" b="1" i="0" u="none" strike="noStrike">
                        <a:solidFill>
                          <a:srgbClr val="161616"/>
                        </a:solidFill>
                        <a:effectLst/>
                        <a:latin typeface="Segoe UI" panose="020B0502040204020203" pitchFamily="34" charset="0"/>
                      </a:endParaRPr>
                    </a:p>
                  </a:txBody>
                  <a:tcPr marL="3102" marR="3102" marT="3102" marB="0">
                    <a:solidFill>
                      <a:schemeClr val="accent6">
                        <a:lumMod val="20000"/>
                        <a:lumOff val="80000"/>
                      </a:schemeClr>
                    </a:solidFill>
                  </a:tcPr>
                </a:tc>
                <a:tc>
                  <a:txBody>
                    <a:bodyPr/>
                    <a:lstStyle/>
                    <a:p>
                      <a:pPr algn="l" fontAlgn="t"/>
                      <a:r>
                        <a:rPr lang="en-GB" sz="1600" b="1" u="none" strike="noStrike">
                          <a:effectLst/>
                        </a:rPr>
                        <a:t>Max Direct Lake model size on OneLake (GB)1, 3</a:t>
                      </a:r>
                      <a:endParaRPr lang="en-GB" sz="1600" b="1" i="0" u="none" strike="noStrike">
                        <a:solidFill>
                          <a:srgbClr val="161616"/>
                        </a:solidFill>
                        <a:effectLst/>
                        <a:latin typeface="Segoe UI" panose="020B0502040204020203" pitchFamily="34" charset="0"/>
                      </a:endParaRPr>
                    </a:p>
                  </a:txBody>
                  <a:tcPr marL="3102" marR="3102" marT="3102" marB="0">
                    <a:solidFill>
                      <a:schemeClr val="accent6">
                        <a:lumMod val="20000"/>
                        <a:lumOff val="80000"/>
                      </a:schemeClr>
                    </a:solidFill>
                  </a:tcPr>
                </a:tc>
                <a:tc>
                  <a:txBody>
                    <a:bodyPr/>
                    <a:lstStyle/>
                    <a:p>
                      <a:pPr algn="l" fontAlgn="t"/>
                      <a:r>
                        <a:rPr lang="en-IE" sz="1600" b="1" u="none" strike="noStrike">
                          <a:effectLst/>
                        </a:rPr>
                        <a:t>Parquet files per table</a:t>
                      </a:r>
                      <a:endParaRPr lang="en-IE" sz="1600" b="1" i="0" u="none" strike="noStrike">
                        <a:solidFill>
                          <a:srgbClr val="161616"/>
                        </a:solidFill>
                        <a:effectLst/>
                        <a:latin typeface="Segoe UI" panose="020B0502040204020203" pitchFamily="34" charset="0"/>
                      </a:endParaRPr>
                    </a:p>
                  </a:txBody>
                  <a:tcPr marL="3102" marR="3102" marT="3102" marB="0">
                    <a:solidFill>
                      <a:schemeClr val="accent6">
                        <a:lumMod val="20000"/>
                        <a:lumOff val="80000"/>
                      </a:schemeClr>
                    </a:solidFill>
                  </a:tcPr>
                </a:tc>
                <a:tc>
                  <a:txBody>
                    <a:bodyPr/>
                    <a:lstStyle/>
                    <a:p>
                      <a:pPr algn="l" fontAlgn="t"/>
                      <a:r>
                        <a:rPr lang="en-IE" sz="1600" b="1" u="none" strike="noStrike">
                          <a:effectLst/>
                        </a:rPr>
                        <a:t>Row groups per table</a:t>
                      </a:r>
                      <a:endParaRPr lang="en-IE" sz="1600" b="1" i="0" u="none" strike="noStrike">
                        <a:solidFill>
                          <a:srgbClr val="161616"/>
                        </a:solidFill>
                        <a:effectLst/>
                        <a:latin typeface="Segoe UI" panose="020B0502040204020203" pitchFamily="34" charset="0"/>
                      </a:endParaRPr>
                    </a:p>
                  </a:txBody>
                  <a:tcPr marL="3102" marR="3102" marT="3102" marB="0">
                    <a:solidFill>
                      <a:schemeClr val="accent6">
                        <a:lumMod val="20000"/>
                        <a:lumOff val="80000"/>
                      </a:schemeClr>
                    </a:solidFill>
                  </a:tcPr>
                </a:tc>
                <a:tc>
                  <a:txBody>
                    <a:bodyPr/>
                    <a:lstStyle/>
                    <a:p>
                      <a:pPr algn="l" fontAlgn="t"/>
                      <a:r>
                        <a:rPr lang="en-IE" sz="1600" b="1" u="none" strike="noStrike">
                          <a:effectLst/>
                        </a:rPr>
                        <a:t>Rows per table (millions)</a:t>
                      </a:r>
                      <a:endParaRPr lang="en-IE" sz="1600" b="1" i="0" u="none" strike="noStrike">
                        <a:solidFill>
                          <a:srgbClr val="161616"/>
                        </a:solidFill>
                        <a:effectLst/>
                        <a:latin typeface="Segoe UI" panose="020B0502040204020203" pitchFamily="34" charset="0"/>
                      </a:endParaRPr>
                    </a:p>
                  </a:txBody>
                  <a:tcPr marL="3102" marR="3102" marT="3102" marB="0">
                    <a:solidFill>
                      <a:schemeClr val="accent6">
                        <a:lumMod val="20000"/>
                        <a:lumOff val="80000"/>
                      </a:schemeClr>
                    </a:solidFill>
                  </a:tcPr>
                </a:tc>
                <a:tc>
                  <a:txBody>
                    <a:bodyPr/>
                    <a:lstStyle/>
                    <a:p>
                      <a:pPr algn="l" fontAlgn="t"/>
                      <a:r>
                        <a:rPr lang="en-GB" sz="1600" b="1" u="sng" strike="noStrike">
                          <a:effectLst/>
                          <a:hlinkClick r:id="rId3"/>
                        </a:rPr>
                        <a:t>Max model size on disk/OneLake1 (GB)</a:t>
                      </a:r>
                      <a:endParaRPr lang="en-GB" sz="1600" b="1" i="0" u="sng" strike="noStrike">
                        <a:solidFill>
                          <a:srgbClr val="0563C1"/>
                        </a:solidFill>
                        <a:effectLst/>
                        <a:latin typeface="Calibri" panose="020F0502020204030204" pitchFamily="34" charset="0"/>
                      </a:endParaRPr>
                    </a:p>
                  </a:txBody>
                  <a:tcPr marL="3102" marR="3102" marT="3102" marB="0">
                    <a:solidFill>
                      <a:schemeClr val="accent6">
                        <a:lumMod val="20000"/>
                        <a:lumOff val="80000"/>
                      </a:schemeClr>
                    </a:solidFill>
                  </a:tcPr>
                </a:tc>
                <a:extLst>
                  <a:ext uri="{0D108BD9-81ED-4DB2-BD59-A6C34878D82A}">
                    <a16:rowId xmlns:a16="http://schemas.microsoft.com/office/drawing/2014/main" val="604411353"/>
                  </a:ext>
                </a:extLst>
              </a:tr>
              <a:tr h="332081">
                <a:tc>
                  <a:txBody>
                    <a:bodyPr/>
                    <a:lstStyle/>
                    <a:p>
                      <a:pPr algn="l" fontAlgn="t"/>
                      <a:r>
                        <a:rPr lang="en-IE" sz="1600" u="none" strike="noStrike">
                          <a:effectLst/>
                        </a:rPr>
                        <a:t>F2</a:t>
                      </a:r>
                      <a:endParaRPr lang="en-IE" sz="1600" b="1" i="0" u="none" strike="noStrike">
                        <a:solidFill>
                          <a:srgbClr val="161616"/>
                        </a:solidFill>
                        <a:effectLst/>
                        <a:latin typeface="Segoe UI" panose="020B0502040204020203" pitchFamily="34" charset="0"/>
                      </a:endParaRPr>
                    </a:p>
                  </a:txBody>
                  <a:tcPr marL="3102" marR="3102" marT="3102" marB="0"/>
                </a:tc>
                <a:tc>
                  <a:txBody>
                    <a:bodyPr/>
                    <a:lstStyle/>
                    <a:p>
                      <a:pPr algn="r" fontAlgn="ctr"/>
                      <a:r>
                        <a:rPr lang="en-IE" sz="1600" u="none" strike="noStrike">
                          <a:effectLst/>
                        </a:rPr>
                        <a:t>3</a:t>
                      </a:r>
                      <a:endParaRPr lang="en-IE" sz="1600" b="0" i="0" u="none" strike="noStrike">
                        <a:solidFill>
                          <a:srgbClr val="161616"/>
                        </a:solidFill>
                        <a:effectLst/>
                        <a:latin typeface="Segoe UI" panose="020B0502040204020203" pitchFamily="34" charset="0"/>
                      </a:endParaRPr>
                    </a:p>
                  </a:txBody>
                  <a:tcPr marL="3102" marR="3102" marT="3102" marB="0" anchor="ctr"/>
                </a:tc>
                <a:tc>
                  <a:txBody>
                    <a:bodyPr/>
                    <a:lstStyle/>
                    <a:p>
                      <a:pPr algn="r" fontAlgn="ctr"/>
                      <a:r>
                        <a:rPr lang="en-IE" sz="1600" u="none" strike="noStrike">
                          <a:effectLst/>
                        </a:rPr>
                        <a:t>5</a:t>
                      </a:r>
                      <a:endParaRPr lang="en-IE" sz="1600" b="0" i="0" u="none" strike="noStrike">
                        <a:solidFill>
                          <a:srgbClr val="161616"/>
                        </a:solidFill>
                        <a:effectLst/>
                        <a:latin typeface="Segoe UI" panose="020B0502040204020203" pitchFamily="34" charset="0"/>
                      </a:endParaRPr>
                    </a:p>
                  </a:txBody>
                  <a:tcPr marL="3102" marR="3102" marT="3102" marB="0" anchor="ctr"/>
                </a:tc>
                <a:tc>
                  <a:txBody>
                    <a:bodyPr/>
                    <a:lstStyle/>
                    <a:p>
                      <a:pPr algn="r" fontAlgn="ctr"/>
                      <a:r>
                        <a:rPr lang="en-IE" sz="1600" u="none" strike="noStrike">
                          <a:effectLst/>
                        </a:rPr>
                        <a:t>2</a:t>
                      </a:r>
                      <a:endParaRPr lang="en-IE" sz="1600" b="0" i="0" u="none" strike="noStrike">
                        <a:solidFill>
                          <a:srgbClr val="161616"/>
                        </a:solidFill>
                        <a:effectLst/>
                        <a:latin typeface="Segoe UI" panose="020B0502040204020203" pitchFamily="34" charset="0"/>
                      </a:endParaRPr>
                    </a:p>
                  </a:txBody>
                  <a:tcPr marL="3102" marR="3102" marT="3102" marB="0" anchor="ctr"/>
                </a:tc>
                <a:tc>
                  <a:txBody>
                    <a:bodyPr/>
                    <a:lstStyle/>
                    <a:p>
                      <a:pPr algn="r" fontAlgn="ctr"/>
                      <a:r>
                        <a:rPr lang="en-IE" sz="1600" u="none" strike="noStrike">
                          <a:effectLst/>
                        </a:rPr>
                        <a:t>1</a:t>
                      </a:r>
                      <a:endParaRPr lang="en-IE" sz="1600" b="0" i="0" u="none" strike="noStrike">
                        <a:solidFill>
                          <a:srgbClr val="161616"/>
                        </a:solidFill>
                        <a:effectLst/>
                        <a:latin typeface="Segoe UI" panose="020B0502040204020203" pitchFamily="34" charset="0"/>
                      </a:endParaRPr>
                    </a:p>
                  </a:txBody>
                  <a:tcPr marL="3102" marR="3102" marT="3102" marB="0" anchor="ctr"/>
                </a:tc>
                <a:tc>
                  <a:txBody>
                    <a:bodyPr/>
                    <a:lstStyle/>
                    <a:p>
                      <a:pPr algn="r" fontAlgn="ctr"/>
                      <a:r>
                        <a:rPr lang="en-IE" sz="1600" u="none" strike="noStrike">
                          <a:effectLst/>
                        </a:rPr>
                        <a:t>1</a:t>
                      </a:r>
                      <a:endParaRPr lang="en-IE" sz="1600" b="0" i="0" u="none" strike="noStrike">
                        <a:solidFill>
                          <a:srgbClr val="161616"/>
                        </a:solidFill>
                        <a:effectLst/>
                        <a:latin typeface="Segoe UI" panose="020B0502040204020203" pitchFamily="34" charset="0"/>
                      </a:endParaRPr>
                    </a:p>
                  </a:txBody>
                  <a:tcPr marL="3102" marR="3102" marT="3102" marB="0" anchor="ctr"/>
                </a:tc>
                <a:tc>
                  <a:txBody>
                    <a:bodyPr/>
                    <a:lstStyle/>
                    <a:p>
                      <a:pPr algn="r" fontAlgn="ctr"/>
                      <a:r>
                        <a:rPr lang="en-IE" sz="1600" u="none" strike="noStrike">
                          <a:effectLst/>
                        </a:rPr>
                        <a:t>300</a:t>
                      </a:r>
                      <a:endParaRPr lang="en-IE" sz="1600" b="0" i="0" u="none" strike="noStrike">
                        <a:solidFill>
                          <a:srgbClr val="161616"/>
                        </a:solidFill>
                        <a:effectLst/>
                        <a:latin typeface="Segoe UI" panose="020B0502040204020203" pitchFamily="34" charset="0"/>
                      </a:endParaRPr>
                    </a:p>
                  </a:txBody>
                  <a:tcPr marL="3102" marR="3102" marT="3102" marB="0" anchor="ctr"/>
                </a:tc>
                <a:tc>
                  <a:txBody>
                    <a:bodyPr/>
                    <a:lstStyle/>
                    <a:p>
                      <a:pPr algn="r" fontAlgn="ctr"/>
                      <a:r>
                        <a:rPr lang="en-IE" sz="1600" u="none" strike="noStrike">
                          <a:effectLst/>
                        </a:rPr>
                        <a:t>10</a:t>
                      </a:r>
                      <a:endParaRPr lang="en-IE" sz="1600" b="0" i="0" u="none" strike="noStrike">
                        <a:solidFill>
                          <a:srgbClr val="161616"/>
                        </a:solidFill>
                        <a:effectLst/>
                        <a:latin typeface="Segoe UI" panose="020B0502040204020203" pitchFamily="34" charset="0"/>
                      </a:endParaRPr>
                    </a:p>
                  </a:txBody>
                  <a:tcPr marL="3102" marR="3102" marT="3102" marB="0" anchor="ctr"/>
                </a:tc>
                <a:tc>
                  <a:txBody>
                    <a:bodyPr/>
                    <a:lstStyle/>
                    <a:p>
                      <a:pPr algn="r" fontAlgn="ctr"/>
                      <a:r>
                        <a:rPr lang="en-IE" sz="1600" u="none" strike="noStrike">
                          <a:effectLst/>
                        </a:rPr>
                        <a:t>1,000</a:t>
                      </a:r>
                      <a:endParaRPr lang="en-IE" sz="1600" b="0" i="0" u="none" strike="noStrike">
                        <a:solidFill>
                          <a:srgbClr val="161616"/>
                        </a:solidFill>
                        <a:effectLst/>
                        <a:latin typeface="Segoe UI" panose="020B0502040204020203" pitchFamily="34" charset="0"/>
                      </a:endParaRPr>
                    </a:p>
                  </a:txBody>
                  <a:tcPr marL="3102" marR="3102" marT="3102" marB="0" anchor="ctr"/>
                </a:tc>
                <a:tc>
                  <a:txBody>
                    <a:bodyPr/>
                    <a:lstStyle/>
                    <a:p>
                      <a:pPr algn="r" fontAlgn="ctr"/>
                      <a:r>
                        <a:rPr lang="en-IE" sz="1600" u="none" strike="noStrike">
                          <a:effectLst/>
                        </a:rPr>
                        <a:t>1,000</a:t>
                      </a:r>
                      <a:endParaRPr lang="en-IE" sz="1600" b="0" i="0" u="none" strike="noStrike">
                        <a:solidFill>
                          <a:srgbClr val="161616"/>
                        </a:solidFill>
                        <a:effectLst/>
                        <a:latin typeface="Segoe UI" panose="020B0502040204020203" pitchFamily="34" charset="0"/>
                      </a:endParaRPr>
                    </a:p>
                  </a:txBody>
                  <a:tcPr marL="3102" marR="3102" marT="3102" marB="0" anchor="ctr"/>
                </a:tc>
                <a:tc>
                  <a:txBody>
                    <a:bodyPr/>
                    <a:lstStyle/>
                    <a:p>
                      <a:pPr algn="r" fontAlgn="ctr"/>
                      <a:r>
                        <a:rPr lang="en-IE" sz="1600" u="none" strike="noStrike">
                          <a:effectLst/>
                        </a:rPr>
                        <a:t>300</a:t>
                      </a:r>
                      <a:endParaRPr lang="en-IE" sz="1600" b="0" i="0" u="none" strike="noStrike">
                        <a:solidFill>
                          <a:srgbClr val="161616"/>
                        </a:solidFill>
                        <a:effectLst/>
                        <a:latin typeface="Segoe UI" panose="020B0502040204020203" pitchFamily="34" charset="0"/>
                      </a:endParaRPr>
                    </a:p>
                  </a:txBody>
                  <a:tcPr marL="3102" marR="3102" marT="3102" marB="0" anchor="ctr"/>
                </a:tc>
                <a:tc>
                  <a:txBody>
                    <a:bodyPr/>
                    <a:lstStyle/>
                    <a:p>
                      <a:pPr algn="r" fontAlgn="ctr"/>
                      <a:r>
                        <a:rPr lang="en-IE" sz="1600" u="none" strike="noStrike">
                          <a:effectLst/>
                        </a:rPr>
                        <a:t>10</a:t>
                      </a:r>
                      <a:endParaRPr lang="en-IE" sz="1600" b="0" i="0" u="none" strike="noStrike">
                        <a:solidFill>
                          <a:srgbClr val="161616"/>
                        </a:solidFill>
                        <a:effectLst/>
                        <a:latin typeface="Segoe UI" panose="020B0502040204020203" pitchFamily="34" charset="0"/>
                      </a:endParaRPr>
                    </a:p>
                  </a:txBody>
                  <a:tcPr marL="3102" marR="3102" marT="3102" marB="0" anchor="ctr"/>
                </a:tc>
                <a:extLst>
                  <a:ext uri="{0D108BD9-81ED-4DB2-BD59-A6C34878D82A}">
                    <a16:rowId xmlns:a16="http://schemas.microsoft.com/office/drawing/2014/main" val="4230350351"/>
                  </a:ext>
                </a:extLst>
              </a:tr>
              <a:tr h="332081">
                <a:tc>
                  <a:txBody>
                    <a:bodyPr/>
                    <a:lstStyle/>
                    <a:p>
                      <a:pPr algn="l" fontAlgn="t"/>
                      <a:r>
                        <a:rPr lang="en-IE" sz="1600" u="none" strike="noStrike">
                          <a:effectLst/>
                        </a:rPr>
                        <a:t>F4</a:t>
                      </a:r>
                      <a:endParaRPr lang="en-IE" sz="1600" b="1" i="0" u="none" strike="noStrike">
                        <a:solidFill>
                          <a:srgbClr val="161616"/>
                        </a:solidFill>
                        <a:effectLst/>
                        <a:latin typeface="Segoe UI" panose="020B0502040204020203" pitchFamily="34" charset="0"/>
                      </a:endParaRPr>
                    </a:p>
                  </a:txBody>
                  <a:tcPr marL="3102" marR="3102" marT="3102" marB="0">
                    <a:solidFill>
                      <a:schemeClr val="tx1"/>
                    </a:solidFill>
                  </a:tcPr>
                </a:tc>
                <a:tc>
                  <a:txBody>
                    <a:bodyPr/>
                    <a:lstStyle/>
                    <a:p>
                      <a:pPr algn="r" fontAlgn="ctr"/>
                      <a:r>
                        <a:rPr lang="en-IE" sz="1600" u="none" strike="noStrike">
                          <a:effectLst/>
                        </a:rPr>
                        <a:t>3</a:t>
                      </a:r>
                      <a:endParaRPr lang="en-IE" sz="1600" b="0" i="0" u="none" strike="noStrike">
                        <a:solidFill>
                          <a:srgbClr val="161616"/>
                        </a:solidFill>
                        <a:effectLst/>
                        <a:latin typeface="Segoe UI" panose="020B0502040204020203" pitchFamily="34" charset="0"/>
                      </a:endParaRPr>
                    </a:p>
                  </a:txBody>
                  <a:tcPr marL="3102" marR="3102" marT="3102" marB="0" anchor="ctr">
                    <a:solidFill>
                      <a:schemeClr val="tx1"/>
                    </a:solidFill>
                  </a:tcPr>
                </a:tc>
                <a:tc>
                  <a:txBody>
                    <a:bodyPr/>
                    <a:lstStyle/>
                    <a:p>
                      <a:pPr algn="r" fontAlgn="ctr"/>
                      <a:r>
                        <a:rPr lang="en-IE" sz="1600" u="none" strike="noStrike">
                          <a:effectLst/>
                        </a:rPr>
                        <a:t>5</a:t>
                      </a:r>
                      <a:endParaRPr lang="en-IE" sz="1600" b="0" i="0" u="none" strike="noStrike">
                        <a:solidFill>
                          <a:srgbClr val="161616"/>
                        </a:solidFill>
                        <a:effectLst/>
                        <a:latin typeface="Segoe UI" panose="020B0502040204020203" pitchFamily="34" charset="0"/>
                      </a:endParaRPr>
                    </a:p>
                  </a:txBody>
                  <a:tcPr marL="3102" marR="3102" marT="3102" marB="0" anchor="ctr">
                    <a:solidFill>
                      <a:schemeClr val="tx1"/>
                    </a:solidFill>
                  </a:tcPr>
                </a:tc>
                <a:tc>
                  <a:txBody>
                    <a:bodyPr/>
                    <a:lstStyle/>
                    <a:p>
                      <a:pPr algn="r" fontAlgn="ctr"/>
                      <a:r>
                        <a:rPr lang="en-IE" sz="1600" u="none" strike="noStrike">
                          <a:effectLst/>
                        </a:rPr>
                        <a:t>2</a:t>
                      </a:r>
                      <a:endParaRPr lang="en-IE" sz="1600" b="0" i="0" u="none" strike="noStrike">
                        <a:solidFill>
                          <a:srgbClr val="161616"/>
                        </a:solidFill>
                        <a:effectLst/>
                        <a:latin typeface="Segoe UI" panose="020B0502040204020203" pitchFamily="34" charset="0"/>
                      </a:endParaRPr>
                    </a:p>
                  </a:txBody>
                  <a:tcPr marL="3102" marR="3102" marT="3102" marB="0" anchor="ctr">
                    <a:solidFill>
                      <a:schemeClr val="tx1"/>
                    </a:solidFill>
                  </a:tcPr>
                </a:tc>
                <a:tc>
                  <a:txBody>
                    <a:bodyPr/>
                    <a:lstStyle/>
                    <a:p>
                      <a:pPr algn="r" fontAlgn="ctr"/>
                      <a:r>
                        <a:rPr lang="en-IE" sz="1600" u="none" strike="noStrike">
                          <a:effectLst/>
                        </a:rPr>
                        <a:t>1</a:t>
                      </a:r>
                      <a:endParaRPr lang="en-IE" sz="1600" b="0" i="0" u="none" strike="noStrike">
                        <a:solidFill>
                          <a:srgbClr val="161616"/>
                        </a:solidFill>
                        <a:effectLst/>
                        <a:latin typeface="Segoe UI" panose="020B0502040204020203" pitchFamily="34" charset="0"/>
                      </a:endParaRPr>
                    </a:p>
                  </a:txBody>
                  <a:tcPr marL="3102" marR="3102" marT="3102" marB="0" anchor="ctr">
                    <a:solidFill>
                      <a:schemeClr val="tx1"/>
                    </a:solidFill>
                  </a:tcPr>
                </a:tc>
                <a:tc>
                  <a:txBody>
                    <a:bodyPr/>
                    <a:lstStyle/>
                    <a:p>
                      <a:pPr algn="r" fontAlgn="ctr"/>
                      <a:r>
                        <a:rPr lang="en-IE" sz="1600" u="none" strike="noStrike">
                          <a:effectLst/>
                        </a:rPr>
                        <a:t>2</a:t>
                      </a:r>
                      <a:endParaRPr lang="en-IE" sz="1600" b="0" i="0" u="none" strike="noStrike">
                        <a:solidFill>
                          <a:srgbClr val="161616"/>
                        </a:solidFill>
                        <a:effectLst/>
                        <a:latin typeface="Segoe UI" panose="020B0502040204020203" pitchFamily="34" charset="0"/>
                      </a:endParaRPr>
                    </a:p>
                  </a:txBody>
                  <a:tcPr marL="3102" marR="3102" marT="3102" marB="0" anchor="ctr">
                    <a:solidFill>
                      <a:schemeClr val="tx1"/>
                    </a:solidFill>
                  </a:tcPr>
                </a:tc>
                <a:tc>
                  <a:txBody>
                    <a:bodyPr/>
                    <a:lstStyle/>
                    <a:p>
                      <a:pPr algn="r" fontAlgn="ctr"/>
                      <a:r>
                        <a:rPr lang="en-IE" sz="1600" u="none" strike="noStrike">
                          <a:effectLst/>
                        </a:rPr>
                        <a:t>300</a:t>
                      </a:r>
                      <a:endParaRPr lang="en-IE" sz="1600" b="0" i="0" u="none" strike="noStrike">
                        <a:solidFill>
                          <a:srgbClr val="161616"/>
                        </a:solidFill>
                        <a:effectLst/>
                        <a:latin typeface="Segoe UI" panose="020B0502040204020203" pitchFamily="34" charset="0"/>
                      </a:endParaRPr>
                    </a:p>
                  </a:txBody>
                  <a:tcPr marL="3102" marR="3102" marT="3102" marB="0" anchor="ctr">
                    <a:solidFill>
                      <a:schemeClr val="tx1"/>
                    </a:solidFill>
                  </a:tcPr>
                </a:tc>
                <a:tc>
                  <a:txBody>
                    <a:bodyPr/>
                    <a:lstStyle/>
                    <a:p>
                      <a:pPr algn="r" fontAlgn="ctr"/>
                      <a:r>
                        <a:rPr lang="en-IE" sz="1600" u="none" strike="noStrike">
                          <a:effectLst/>
                        </a:rPr>
                        <a:t>10</a:t>
                      </a:r>
                      <a:endParaRPr lang="en-IE" sz="1600" b="0" i="0" u="none" strike="noStrike">
                        <a:solidFill>
                          <a:srgbClr val="161616"/>
                        </a:solidFill>
                        <a:effectLst/>
                        <a:latin typeface="Segoe UI" panose="020B0502040204020203" pitchFamily="34" charset="0"/>
                      </a:endParaRPr>
                    </a:p>
                  </a:txBody>
                  <a:tcPr marL="3102" marR="3102" marT="3102" marB="0" anchor="ctr">
                    <a:solidFill>
                      <a:schemeClr val="tx1"/>
                    </a:solidFill>
                  </a:tcPr>
                </a:tc>
                <a:tc>
                  <a:txBody>
                    <a:bodyPr/>
                    <a:lstStyle/>
                    <a:p>
                      <a:pPr algn="r" fontAlgn="ctr"/>
                      <a:r>
                        <a:rPr lang="en-IE" sz="1600" u="none" strike="noStrike">
                          <a:effectLst/>
                        </a:rPr>
                        <a:t>1,000</a:t>
                      </a:r>
                      <a:endParaRPr lang="en-IE" sz="1600" b="0" i="0" u="none" strike="noStrike">
                        <a:solidFill>
                          <a:srgbClr val="161616"/>
                        </a:solidFill>
                        <a:effectLst/>
                        <a:latin typeface="Segoe UI" panose="020B0502040204020203" pitchFamily="34" charset="0"/>
                      </a:endParaRPr>
                    </a:p>
                  </a:txBody>
                  <a:tcPr marL="3102" marR="3102" marT="3102" marB="0" anchor="ctr">
                    <a:solidFill>
                      <a:schemeClr val="tx1"/>
                    </a:solidFill>
                  </a:tcPr>
                </a:tc>
                <a:tc>
                  <a:txBody>
                    <a:bodyPr/>
                    <a:lstStyle/>
                    <a:p>
                      <a:pPr algn="r" fontAlgn="ctr"/>
                      <a:r>
                        <a:rPr lang="en-IE" sz="1600" u="none" strike="noStrike">
                          <a:effectLst/>
                        </a:rPr>
                        <a:t>1,000</a:t>
                      </a:r>
                      <a:endParaRPr lang="en-IE" sz="1600" b="0" i="0" u="none" strike="noStrike">
                        <a:solidFill>
                          <a:srgbClr val="161616"/>
                        </a:solidFill>
                        <a:effectLst/>
                        <a:latin typeface="Segoe UI" panose="020B0502040204020203" pitchFamily="34" charset="0"/>
                      </a:endParaRPr>
                    </a:p>
                  </a:txBody>
                  <a:tcPr marL="3102" marR="3102" marT="3102" marB="0" anchor="ctr">
                    <a:solidFill>
                      <a:schemeClr val="tx1"/>
                    </a:solidFill>
                  </a:tcPr>
                </a:tc>
                <a:tc>
                  <a:txBody>
                    <a:bodyPr/>
                    <a:lstStyle/>
                    <a:p>
                      <a:pPr algn="r" fontAlgn="ctr"/>
                      <a:r>
                        <a:rPr lang="en-IE" sz="1600" u="none" strike="noStrike">
                          <a:effectLst/>
                        </a:rPr>
                        <a:t>300</a:t>
                      </a:r>
                      <a:endParaRPr lang="en-IE" sz="1600" b="0" i="0" u="none" strike="noStrike">
                        <a:solidFill>
                          <a:srgbClr val="161616"/>
                        </a:solidFill>
                        <a:effectLst/>
                        <a:latin typeface="Segoe UI" panose="020B0502040204020203" pitchFamily="34" charset="0"/>
                      </a:endParaRPr>
                    </a:p>
                  </a:txBody>
                  <a:tcPr marL="3102" marR="3102" marT="3102" marB="0" anchor="ctr">
                    <a:solidFill>
                      <a:schemeClr val="tx1"/>
                    </a:solidFill>
                  </a:tcPr>
                </a:tc>
                <a:tc>
                  <a:txBody>
                    <a:bodyPr/>
                    <a:lstStyle/>
                    <a:p>
                      <a:pPr algn="r" fontAlgn="ctr"/>
                      <a:r>
                        <a:rPr lang="en-IE" sz="1600" u="none" strike="noStrike">
                          <a:effectLst/>
                        </a:rPr>
                        <a:t>10</a:t>
                      </a:r>
                      <a:endParaRPr lang="en-IE" sz="1600" b="0" i="0" u="none" strike="noStrike">
                        <a:solidFill>
                          <a:srgbClr val="161616"/>
                        </a:solidFill>
                        <a:effectLst/>
                        <a:latin typeface="Segoe UI" panose="020B0502040204020203" pitchFamily="34" charset="0"/>
                      </a:endParaRPr>
                    </a:p>
                  </a:txBody>
                  <a:tcPr marL="3102" marR="3102" marT="3102" marB="0" anchor="ctr">
                    <a:solidFill>
                      <a:schemeClr val="tx1"/>
                    </a:solidFill>
                  </a:tcPr>
                </a:tc>
                <a:extLst>
                  <a:ext uri="{0D108BD9-81ED-4DB2-BD59-A6C34878D82A}">
                    <a16:rowId xmlns:a16="http://schemas.microsoft.com/office/drawing/2014/main" val="3723431664"/>
                  </a:ext>
                </a:extLst>
              </a:tr>
              <a:tr h="332081">
                <a:tc>
                  <a:txBody>
                    <a:bodyPr/>
                    <a:lstStyle/>
                    <a:p>
                      <a:pPr algn="l" fontAlgn="t"/>
                      <a:r>
                        <a:rPr lang="en-IE" sz="1600" u="none" strike="noStrike">
                          <a:effectLst/>
                        </a:rPr>
                        <a:t>F8</a:t>
                      </a:r>
                      <a:endParaRPr lang="en-IE" sz="1600" b="1" i="0" u="none" strike="noStrike">
                        <a:solidFill>
                          <a:srgbClr val="161616"/>
                        </a:solidFill>
                        <a:effectLst/>
                        <a:latin typeface="Segoe UI" panose="020B0502040204020203" pitchFamily="34" charset="0"/>
                      </a:endParaRPr>
                    </a:p>
                  </a:txBody>
                  <a:tcPr marL="3102" marR="3102" marT="3102" marB="0"/>
                </a:tc>
                <a:tc>
                  <a:txBody>
                    <a:bodyPr/>
                    <a:lstStyle/>
                    <a:p>
                      <a:pPr algn="r" fontAlgn="ctr"/>
                      <a:r>
                        <a:rPr lang="en-IE" sz="1600" u="none" strike="noStrike">
                          <a:effectLst/>
                        </a:rPr>
                        <a:t>3</a:t>
                      </a:r>
                      <a:endParaRPr lang="en-IE" sz="1600" b="0" i="0" u="none" strike="noStrike">
                        <a:solidFill>
                          <a:srgbClr val="161616"/>
                        </a:solidFill>
                        <a:effectLst/>
                        <a:latin typeface="Segoe UI" panose="020B0502040204020203" pitchFamily="34" charset="0"/>
                      </a:endParaRPr>
                    </a:p>
                  </a:txBody>
                  <a:tcPr marL="3102" marR="3102" marT="3102" marB="0" anchor="ctr"/>
                </a:tc>
                <a:tc>
                  <a:txBody>
                    <a:bodyPr/>
                    <a:lstStyle/>
                    <a:p>
                      <a:pPr algn="r" fontAlgn="ctr"/>
                      <a:r>
                        <a:rPr lang="en-IE" sz="1600" u="none" strike="noStrike">
                          <a:effectLst/>
                        </a:rPr>
                        <a:t>10</a:t>
                      </a:r>
                      <a:endParaRPr lang="en-IE" sz="1600" b="0" i="0" u="none" strike="noStrike">
                        <a:solidFill>
                          <a:srgbClr val="161616"/>
                        </a:solidFill>
                        <a:effectLst/>
                        <a:latin typeface="Segoe UI" panose="020B0502040204020203" pitchFamily="34" charset="0"/>
                      </a:endParaRPr>
                    </a:p>
                  </a:txBody>
                  <a:tcPr marL="3102" marR="3102" marT="3102" marB="0" anchor="ctr"/>
                </a:tc>
                <a:tc>
                  <a:txBody>
                    <a:bodyPr/>
                    <a:lstStyle/>
                    <a:p>
                      <a:pPr algn="r" fontAlgn="ctr"/>
                      <a:r>
                        <a:rPr lang="en-IE" sz="1600" u="none" strike="noStrike">
                          <a:effectLst/>
                        </a:rPr>
                        <a:t>3.75</a:t>
                      </a:r>
                      <a:endParaRPr lang="en-IE" sz="1600" b="0" i="0" u="none" strike="noStrike">
                        <a:solidFill>
                          <a:srgbClr val="161616"/>
                        </a:solidFill>
                        <a:effectLst/>
                        <a:latin typeface="Segoe UI" panose="020B0502040204020203" pitchFamily="34" charset="0"/>
                      </a:endParaRPr>
                    </a:p>
                  </a:txBody>
                  <a:tcPr marL="3102" marR="3102" marT="3102" marB="0" anchor="ctr"/>
                </a:tc>
                <a:tc>
                  <a:txBody>
                    <a:bodyPr/>
                    <a:lstStyle/>
                    <a:p>
                      <a:pPr algn="r" fontAlgn="ctr"/>
                      <a:r>
                        <a:rPr lang="en-IE" sz="1600" u="none" strike="noStrike">
                          <a:effectLst/>
                        </a:rPr>
                        <a:t>1</a:t>
                      </a:r>
                      <a:endParaRPr lang="en-IE" sz="1600" b="0" i="0" u="none" strike="noStrike">
                        <a:solidFill>
                          <a:srgbClr val="161616"/>
                        </a:solidFill>
                        <a:effectLst/>
                        <a:latin typeface="Segoe UI" panose="020B0502040204020203" pitchFamily="34" charset="0"/>
                      </a:endParaRPr>
                    </a:p>
                  </a:txBody>
                  <a:tcPr marL="3102" marR="3102" marT="3102" marB="0" anchor="ctr"/>
                </a:tc>
                <a:tc>
                  <a:txBody>
                    <a:bodyPr/>
                    <a:lstStyle/>
                    <a:p>
                      <a:pPr algn="r" fontAlgn="ctr"/>
                      <a:r>
                        <a:rPr lang="en-IE" sz="1600" u="none" strike="noStrike">
                          <a:effectLst/>
                        </a:rPr>
                        <a:t>5</a:t>
                      </a:r>
                      <a:endParaRPr lang="en-IE" sz="1600" b="0" i="0" u="none" strike="noStrike">
                        <a:solidFill>
                          <a:srgbClr val="161616"/>
                        </a:solidFill>
                        <a:effectLst/>
                        <a:latin typeface="Segoe UI" panose="020B0502040204020203" pitchFamily="34" charset="0"/>
                      </a:endParaRPr>
                    </a:p>
                  </a:txBody>
                  <a:tcPr marL="3102" marR="3102" marT="3102" marB="0" anchor="ctr"/>
                </a:tc>
                <a:tc>
                  <a:txBody>
                    <a:bodyPr/>
                    <a:lstStyle/>
                    <a:p>
                      <a:pPr algn="r" fontAlgn="ctr"/>
                      <a:r>
                        <a:rPr lang="en-IE" sz="1600" u="none" strike="noStrike">
                          <a:effectLst/>
                        </a:rPr>
                        <a:t>300</a:t>
                      </a:r>
                      <a:endParaRPr lang="en-IE" sz="1600" b="0" i="0" u="none" strike="noStrike">
                        <a:solidFill>
                          <a:srgbClr val="161616"/>
                        </a:solidFill>
                        <a:effectLst/>
                        <a:latin typeface="Segoe UI" panose="020B0502040204020203" pitchFamily="34" charset="0"/>
                      </a:endParaRPr>
                    </a:p>
                  </a:txBody>
                  <a:tcPr marL="3102" marR="3102" marT="3102" marB="0" anchor="ctr"/>
                </a:tc>
                <a:tc>
                  <a:txBody>
                    <a:bodyPr/>
                    <a:lstStyle/>
                    <a:p>
                      <a:pPr algn="r" fontAlgn="ctr"/>
                      <a:r>
                        <a:rPr lang="en-IE" sz="1600" u="none" strike="noStrike">
                          <a:effectLst/>
                        </a:rPr>
                        <a:t>10</a:t>
                      </a:r>
                      <a:endParaRPr lang="en-IE" sz="1600" b="0" i="0" u="none" strike="noStrike">
                        <a:solidFill>
                          <a:srgbClr val="161616"/>
                        </a:solidFill>
                        <a:effectLst/>
                        <a:latin typeface="Segoe UI" panose="020B0502040204020203" pitchFamily="34" charset="0"/>
                      </a:endParaRPr>
                    </a:p>
                  </a:txBody>
                  <a:tcPr marL="3102" marR="3102" marT="3102" marB="0" anchor="ctr"/>
                </a:tc>
                <a:tc>
                  <a:txBody>
                    <a:bodyPr/>
                    <a:lstStyle/>
                    <a:p>
                      <a:pPr algn="r" fontAlgn="ctr"/>
                      <a:r>
                        <a:rPr lang="en-IE" sz="1600" u="none" strike="noStrike">
                          <a:effectLst/>
                        </a:rPr>
                        <a:t>1,000</a:t>
                      </a:r>
                      <a:endParaRPr lang="en-IE" sz="1600" b="0" i="0" u="none" strike="noStrike">
                        <a:solidFill>
                          <a:srgbClr val="161616"/>
                        </a:solidFill>
                        <a:effectLst/>
                        <a:latin typeface="Segoe UI" panose="020B0502040204020203" pitchFamily="34" charset="0"/>
                      </a:endParaRPr>
                    </a:p>
                  </a:txBody>
                  <a:tcPr marL="3102" marR="3102" marT="3102" marB="0" anchor="ctr"/>
                </a:tc>
                <a:tc>
                  <a:txBody>
                    <a:bodyPr/>
                    <a:lstStyle/>
                    <a:p>
                      <a:pPr algn="r" fontAlgn="ctr"/>
                      <a:r>
                        <a:rPr lang="en-IE" sz="1600" u="none" strike="noStrike">
                          <a:effectLst/>
                        </a:rPr>
                        <a:t>1,000</a:t>
                      </a:r>
                      <a:endParaRPr lang="en-IE" sz="1600" b="0" i="0" u="none" strike="noStrike">
                        <a:solidFill>
                          <a:srgbClr val="161616"/>
                        </a:solidFill>
                        <a:effectLst/>
                        <a:latin typeface="Segoe UI" panose="020B0502040204020203" pitchFamily="34" charset="0"/>
                      </a:endParaRPr>
                    </a:p>
                  </a:txBody>
                  <a:tcPr marL="3102" marR="3102" marT="3102" marB="0" anchor="ctr"/>
                </a:tc>
                <a:tc>
                  <a:txBody>
                    <a:bodyPr/>
                    <a:lstStyle/>
                    <a:p>
                      <a:pPr algn="r" fontAlgn="ctr"/>
                      <a:r>
                        <a:rPr lang="en-IE" sz="1600" u="none" strike="noStrike">
                          <a:effectLst/>
                        </a:rPr>
                        <a:t>300</a:t>
                      </a:r>
                      <a:endParaRPr lang="en-IE" sz="1600" b="0" i="0" u="none" strike="noStrike">
                        <a:solidFill>
                          <a:srgbClr val="161616"/>
                        </a:solidFill>
                        <a:effectLst/>
                        <a:latin typeface="Segoe UI" panose="020B0502040204020203" pitchFamily="34" charset="0"/>
                      </a:endParaRPr>
                    </a:p>
                  </a:txBody>
                  <a:tcPr marL="3102" marR="3102" marT="3102" marB="0" anchor="ctr"/>
                </a:tc>
                <a:tc>
                  <a:txBody>
                    <a:bodyPr/>
                    <a:lstStyle/>
                    <a:p>
                      <a:pPr algn="r" fontAlgn="ctr"/>
                      <a:r>
                        <a:rPr lang="en-IE" sz="1600" u="none" strike="noStrike">
                          <a:effectLst/>
                        </a:rPr>
                        <a:t>10</a:t>
                      </a:r>
                      <a:endParaRPr lang="en-IE" sz="1600" b="0" i="0" u="none" strike="noStrike">
                        <a:solidFill>
                          <a:srgbClr val="161616"/>
                        </a:solidFill>
                        <a:effectLst/>
                        <a:latin typeface="Segoe UI" panose="020B0502040204020203" pitchFamily="34" charset="0"/>
                      </a:endParaRPr>
                    </a:p>
                  </a:txBody>
                  <a:tcPr marL="3102" marR="3102" marT="3102" marB="0" anchor="ctr"/>
                </a:tc>
                <a:extLst>
                  <a:ext uri="{0D108BD9-81ED-4DB2-BD59-A6C34878D82A}">
                    <a16:rowId xmlns:a16="http://schemas.microsoft.com/office/drawing/2014/main" val="2171746242"/>
                  </a:ext>
                </a:extLst>
              </a:tr>
              <a:tr h="332081">
                <a:tc>
                  <a:txBody>
                    <a:bodyPr/>
                    <a:lstStyle/>
                    <a:p>
                      <a:pPr algn="l" fontAlgn="t"/>
                      <a:r>
                        <a:rPr lang="en-IE" sz="1600" u="none" strike="noStrike">
                          <a:effectLst/>
                        </a:rPr>
                        <a:t>F16</a:t>
                      </a:r>
                      <a:endParaRPr lang="en-IE" sz="1600" b="1" i="0" u="none" strike="noStrike">
                        <a:solidFill>
                          <a:srgbClr val="161616"/>
                        </a:solidFill>
                        <a:effectLst/>
                        <a:latin typeface="Segoe UI" panose="020B0502040204020203" pitchFamily="34" charset="0"/>
                      </a:endParaRPr>
                    </a:p>
                  </a:txBody>
                  <a:tcPr marL="3102" marR="3102" marT="3102" marB="0">
                    <a:solidFill>
                      <a:schemeClr val="tx1"/>
                    </a:solidFill>
                  </a:tcPr>
                </a:tc>
                <a:tc>
                  <a:txBody>
                    <a:bodyPr/>
                    <a:lstStyle/>
                    <a:p>
                      <a:pPr algn="r" fontAlgn="ctr"/>
                      <a:r>
                        <a:rPr lang="en-IE" sz="1600" u="none" strike="noStrike">
                          <a:effectLst/>
                        </a:rPr>
                        <a:t>5</a:t>
                      </a:r>
                      <a:endParaRPr lang="en-IE" sz="1600" b="0" i="0" u="none" strike="noStrike">
                        <a:solidFill>
                          <a:srgbClr val="161616"/>
                        </a:solidFill>
                        <a:effectLst/>
                        <a:latin typeface="Segoe UI" panose="020B0502040204020203" pitchFamily="34" charset="0"/>
                      </a:endParaRPr>
                    </a:p>
                  </a:txBody>
                  <a:tcPr marL="3102" marR="3102" marT="3102" marB="0" anchor="ctr">
                    <a:solidFill>
                      <a:schemeClr val="tx1"/>
                    </a:solidFill>
                  </a:tcPr>
                </a:tc>
                <a:tc>
                  <a:txBody>
                    <a:bodyPr/>
                    <a:lstStyle/>
                    <a:p>
                      <a:pPr algn="r" fontAlgn="ctr"/>
                      <a:r>
                        <a:rPr lang="en-IE" sz="1600" u="none" strike="noStrike">
                          <a:effectLst/>
                        </a:rPr>
                        <a:t>10</a:t>
                      </a:r>
                      <a:endParaRPr lang="en-IE" sz="1600" b="0" i="0" u="none" strike="noStrike">
                        <a:solidFill>
                          <a:srgbClr val="161616"/>
                        </a:solidFill>
                        <a:effectLst/>
                        <a:latin typeface="Segoe UI" panose="020B0502040204020203" pitchFamily="34" charset="0"/>
                      </a:endParaRPr>
                    </a:p>
                  </a:txBody>
                  <a:tcPr marL="3102" marR="3102" marT="3102" marB="0" anchor="ctr">
                    <a:solidFill>
                      <a:schemeClr val="tx1"/>
                    </a:solidFill>
                  </a:tcPr>
                </a:tc>
                <a:tc>
                  <a:txBody>
                    <a:bodyPr/>
                    <a:lstStyle/>
                    <a:p>
                      <a:pPr algn="r" fontAlgn="ctr"/>
                      <a:r>
                        <a:rPr lang="en-IE" sz="1600" u="none" strike="noStrike">
                          <a:effectLst/>
                        </a:rPr>
                        <a:t>7.5</a:t>
                      </a:r>
                      <a:endParaRPr lang="en-IE" sz="1600" b="0" i="0" u="none" strike="noStrike">
                        <a:solidFill>
                          <a:srgbClr val="161616"/>
                        </a:solidFill>
                        <a:effectLst/>
                        <a:latin typeface="Segoe UI" panose="020B0502040204020203" pitchFamily="34" charset="0"/>
                      </a:endParaRPr>
                    </a:p>
                  </a:txBody>
                  <a:tcPr marL="3102" marR="3102" marT="3102" marB="0" anchor="ctr">
                    <a:solidFill>
                      <a:schemeClr val="tx1"/>
                    </a:solidFill>
                  </a:tcPr>
                </a:tc>
                <a:tc>
                  <a:txBody>
                    <a:bodyPr/>
                    <a:lstStyle/>
                    <a:p>
                      <a:pPr algn="r" fontAlgn="ctr"/>
                      <a:r>
                        <a:rPr lang="en-IE" sz="1600" u="none" strike="noStrike">
                          <a:effectLst/>
                        </a:rPr>
                        <a:t>2</a:t>
                      </a:r>
                      <a:endParaRPr lang="en-IE" sz="1600" b="0" i="0" u="none" strike="noStrike">
                        <a:solidFill>
                          <a:srgbClr val="161616"/>
                        </a:solidFill>
                        <a:effectLst/>
                        <a:latin typeface="Segoe UI" panose="020B0502040204020203" pitchFamily="34" charset="0"/>
                      </a:endParaRPr>
                    </a:p>
                  </a:txBody>
                  <a:tcPr marL="3102" marR="3102" marT="3102" marB="0" anchor="ctr">
                    <a:solidFill>
                      <a:schemeClr val="tx1"/>
                    </a:solidFill>
                  </a:tcPr>
                </a:tc>
                <a:tc>
                  <a:txBody>
                    <a:bodyPr/>
                    <a:lstStyle/>
                    <a:p>
                      <a:pPr algn="r" fontAlgn="ctr"/>
                      <a:r>
                        <a:rPr lang="en-IE" sz="1600" u="none" strike="noStrike">
                          <a:effectLst/>
                        </a:rPr>
                        <a:t>10</a:t>
                      </a:r>
                      <a:endParaRPr lang="en-IE" sz="1600" b="0" i="0" u="none" strike="noStrike">
                        <a:solidFill>
                          <a:srgbClr val="161616"/>
                        </a:solidFill>
                        <a:effectLst/>
                        <a:latin typeface="Segoe UI" panose="020B0502040204020203" pitchFamily="34" charset="0"/>
                      </a:endParaRPr>
                    </a:p>
                  </a:txBody>
                  <a:tcPr marL="3102" marR="3102" marT="3102" marB="0" anchor="ctr">
                    <a:solidFill>
                      <a:schemeClr val="tx1"/>
                    </a:solidFill>
                  </a:tcPr>
                </a:tc>
                <a:tc>
                  <a:txBody>
                    <a:bodyPr/>
                    <a:lstStyle/>
                    <a:p>
                      <a:pPr algn="r" fontAlgn="ctr"/>
                      <a:r>
                        <a:rPr lang="en-IE" sz="1600" u="none" strike="noStrike">
                          <a:effectLst/>
                        </a:rPr>
                        <a:t>300</a:t>
                      </a:r>
                      <a:endParaRPr lang="en-IE" sz="1600" b="0" i="0" u="none" strike="noStrike">
                        <a:solidFill>
                          <a:srgbClr val="161616"/>
                        </a:solidFill>
                        <a:effectLst/>
                        <a:latin typeface="Segoe UI" panose="020B0502040204020203" pitchFamily="34" charset="0"/>
                      </a:endParaRPr>
                    </a:p>
                  </a:txBody>
                  <a:tcPr marL="3102" marR="3102" marT="3102" marB="0" anchor="ctr">
                    <a:solidFill>
                      <a:schemeClr val="tx1"/>
                    </a:solidFill>
                  </a:tcPr>
                </a:tc>
                <a:tc>
                  <a:txBody>
                    <a:bodyPr/>
                    <a:lstStyle/>
                    <a:p>
                      <a:pPr algn="r" fontAlgn="ctr"/>
                      <a:r>
                        <a:rPr lang="en-IE" sz="1600" u="none" strike="noStrike">
                          <a:effectLst/>
                        </a:rPr>
                        <a:t>20</a:t>
                      </a:r>
                      <a:endParaRPr lang="en-IE" sz="1600" b="0" i="0" u="none" strike="noStrike">
                        <a:solidFill>
                          <a:srgbClr val="161616"/>
                        </a:solidFill>
                        <a:effectLst/>
                        <a:latin typeface="Segoe UI" panose="020B0502040204020203" pitchFamily="34" charset="0"/>
                      </a:endParaRPr>
                    </a:p>
                  </a:txBody>
                  <a:tcPr marL="3102" marR="3102" marT="3102" marB="0" anchor="ctr">
                    <a:solidFill>
                      <a:schemeClr val="tx1"/>
                    </a:solidFill>
                  </a:tcPr>
                </a:tc>
                <a:tc>
                  <a:txBody>
                    <a:bodyPr/>
                    <a:lstStyle/>
                    <a:p>
                      <a:pPr algn="r" fontAlgn="ctr"/>
                      <a:r>
                        <a:rPr lang="en-IE" sz="1600" u="none" strike="noStrike">
                          <a:effectLst/>
                        </a:rPr>
                        <a:t>1,000</a:t>
                      </a:r>
                      <a:endParaRPr lang="en-IE" sz="1600" b="0" i="0" u="none" strike="noStrike">
                        <a:solidFill>
                          <a:srgbClr val="161616"/>
                        </a:solidFill>
                        <a:effectLst/>
                        <a:latin typeface="Segoe UI" panose="020B0502040204020203" pitchFamily="34" charset="0"/>
                      </a:endParaRPr>
                    </a:p>
                  </a:txBody>
                  <a:tcPr marL="3102" marR="3102" marT="3102" marB="0" anchor="ctr">
                    <a:solidFill>
                      <a:schemeClr val="tx1"/>
                    </a:solidFill>
                  </a:tcPr>
                </a:tc>
                <a:tc>
                  <a:txBody>
                    <a:bodyPr/>
                    <a:lstStyle/>
                    <a:p>
                      <a:pPr algn="r" fontAlgn="ctr"/>
                      <a:r>
                        <a:rPr lang="en-IE" sz="1600" u="none" strike="noStrike">
                          <a:effectLst/>
                        </a:rPr>
                        <a:t>1,000</a:t>
                      </a:r>
                      <a:endParaRPr lang="en-IE" sz="1600" b="0" i="0" u="none" strike="noStrike">
                        <a:solidFill>
                          <a:srgbClr val="161616"/>
                        </a:solidFill>
                        <a:effectLst/>
                        <a:latin typeface="Segoe UI" panose="020B0502040204020203" pitchFamily="34" charset="0"/>
                      </a:endParaRPr>
                    </a:p>
                  </a:txBody>
                  <a:tcPr marL="3102" marR="3102" marT="3102" marB="0" anchor="ctr">
                    <a:solidFill>
                      <a:schemeClr val="tx1"/>
                    </a:solidFill>
                  </a:tcPr>
                </a:tc>
                <a:tc>
                  <a:txBody>
                    <a:bodyPr/>
                    <a:lstStyle/>
                    <a:p>
                      <a:pPr algn="r" fontAlgn="ctr"/>
                      <a:r>
                        <a:rPr lang="en-IE" sz="1600" u="none" strike="noStrike">
                          <a:effectLst/>
                        </a:rPr>
                        <a:t>300</a:t>
                      </a:r>
                      <a:endParaRPr lang="en-IE" sz="1600" b="0" i="0" u="none" strike="noStrike">
                        <a:solidFill>
                          <a:srgbClr val="161616"/>
                        </a:solidFill>
                        <a:effectLst/>
                        <a:latin typeface="Segoe UI" panose="020B0502040204020203" pitchFamily="34" charset="0"/>
                      </a:endParaRPr>
                    </a:p>
                  </a:txBody>
                  <a:tcPr marL="3102" marR="3102" marT="3102" marB="0" anchor="ctr">
                    <a:solidFill>
                      <a:schemeClr val="tx1"/>
                    </a:solidFill>
                  </a:tcPr>
                </a:tc>
                <a:tc>
                  <a:txBody>
                    <a:bodyPr/>
                    <a:lstStyle/>
                    <a:p>
                      <a:pPr algn="r" fontAlgn="ctr"/>
                      <a:r>
                        <a:rPr lang="en-IE" sz="1600" u="none" strike="noStrike">
                          <a:effectLst/>
                        </a:rPr>
                        <a:t>20</a:t>
                      </a:r>
                      <a:endParaRPr lang="en-IE" sz="1600" b="0" i="0" u="none" strike="noStrike">
                        <a:solidFill>
                          <a:srgbClr val="161616"/>
                        </a:solidFill>
                        <a:effectLst/>
                        <a:latin typeface="Segoe UI" panose="020B0502040204020203" pitchFamily="34" charset="0"/>
                      </a:endParaRPr>
                    </a:p>
                  </a:txBody>
                  <a:tcPr marL="3102" marR="3102" marT="3102" marB="0" anchor="ctr">
                    <a:solidFill>
                      <a:schemeClr val="tx1"/>
                    </a:solidFill>
                  </a:tcPr>
                </a:tc>
                <a:extLst>
                  <a:ext uri="{0D108BD9-81ED-4DB2-BD59-A6C34878D82A}">
                    <a16:rowId xmlns:a16="http://schemas.microsoft.com/office/drawing/2014/main" val="3657258812"/>
                  </a:ext>
                </a:extLst>
              </a:tr>
              <a:tr h="332081">
                <a:tc>
                  <a:txBody>
                    <a:bodyPr/>
                    <a:lstStyle/>
                    <a:p>
                      <a:pPr algn="l" fontAlgn="t"/>
                      <a:r>
                        <a:rPr lang="en-IE" sz="1600" u="none" strike="noStrike">
                          <a:effectLst/>
                        </a:rPr>
                        <a:t>F32</a:t>
                      </a:r>
                      <a:endParaRPr lang="en-IE" sz="1600" b="1" i="0" u="none" strike="noStrike">
                        <a:solidFill>
                          <a:srgbClr val="161616"/>
                        </a:solidFill>
                        <a:effectLst/>
                        <a:latin typeface="Segoe UI" panose="020B0502040204020203" pitchFamily="34" charset="0"/>
                      </a:endParaRPr>
                    </a:p>
                  </a:txBody>
                  <a:tcPr marL="3102" marR="3102" marT="3102" marB="0"/>
                </a:tc>
                <a:tc>
                  <a:txBody>
                    <a:bodyPr/>
                    <a:lstStyle/>
                    <a:p>
                      <a:pPr algn="r" fontAlgn="ctr"/>
                      <a:r>
                        <a:rPr lang="en-IE" sz="1600" u="none" strike="noStrike">
                          <a:effectLst/>
                        </a:rPr>
                        <a:t>10</a:t>
                      </a:r>
                      <a:endParaRPr lang="en-IE" sz="1600" b="0" i="0" u="none" strike="noStrike">
                        <a:solidFill>
                          <a:srgbClr val="161616"/>
                        </a:solidFill>
                        <a:effectLst/>
                        <a:latin typeface="Segoe UI" panose="020B0502040204020203" pitchFamily="34" charset="0"/>
                      </a:endParaRPr>
                    </a:p>
                  </a:txBody>
                  <a:tcPr marL="3102" marR="3102" marT="3102" marB="0" anchor="ctr"/>
                </a:tc>
                <a:tc>
                  <a:txBody>
                    <a:bodyPr/>
                    <a:lstStyle/>
                    <a:p>
                      <a:pPr algn="r" fontAlgn="ctr"/>
                      <a:r>
                        <a:rPr lang="en-IE" sz="1600" u="none" strike="noStrike">
                          <a:effectLst/>
                        </a:rPr>
                        <a:t>10</a:t>
                      </a:r>
                      <a:endParaRPr lang="en-IE" sz="1600" b="0" i="0" u="none" strike="noStrike">
                        <a:solidFill>
                          <a:srgbClr val="161616"/>
                        </a:solidFill>
                        <a:effectLst/>
                        <a:latin typeface="Segoe UI" panose="020B0502040204020203" pitchFamily="34" charset="0"/>
                      </a:endParaRPr>
                    </a:p>
                  </a:txBody>
                  <a:tcPr marL="3102" marR="3102" marT="3102" marB="0" anchor="ctr"/>
                </a:tc>
                <a:tc>
                  <a:txBody>
                    <a:bodyPr/>
                    <a:lstStyle/>
                    <a:p>
                      <a:pPr algn="r" fontAlgn="ctr"/>
                      <a:r>
                        <a:rPr lang="en-IE" sz="1600" u="none" strike="noStrike">
                          <a:effectLst/>
                        </a:rPr>
                        <a:t>15</a:t>
                      </a:r>
                      <a:endParaRPr lang="en-IE" sz="1600" b="0" i="0" u="none" strike="noStrike">
                        <a:solidFill>
                          <a:srgbClr val="161616"/>
                        </a:solidFill>
                        <a:effectLst/>
                        <a:latin typeface="Segoe UI" panose="020B0502040204020203" pitchFamily="34" charset="0"/>
                      </a:endParaRPr>
                    </a:p>
                  </a:txBody>
                  <a:tcPr marL="3102" marR="3102" marT="3102" marB="0" anchor="ctr"/>
                </a:tc>
                <a:tc>
                  <a:txBody>
                    <a:bodyPr/>
                    <a:lstStyle/>
                    <a:p>
                      <a:pPr algn="r" fontAlgn="ctr"/>
                      <a:r>
                        <a:rPr lang="en-IE" sz="1600" u="none" strike="noStrike">
                          <a:effectLst/>
                        </a:rPr>
                        <a:t>5</a:t>
                      </a:r>
                      <a:endParaRPr lang="en-IE" sz="1600" b="0" i="0" u="none" strike="noStrike">
                        <a:solidFill>
                          <a:srgbClr val="161616"/>
                        </a:solidFill>
                        <a:effectLst/>
                        <a:latin typeface="Segoe UI" panose="020B0502040204020203" pitchFamily="34" charset="0"/>
                      </a:endParaRPr>
                    </a:p>
                  </a:txBody>
                  <a:tcPr marL="3102" marR="3102" marT="3102" marB="0" anchor="ctr"/>
                </a:tc>
                <a:tc>
                  <a:txBody>
                    <a:bodyPr/>
                    <a:lstStyle/>
                    <a:p>
                      <a:pPr algn="r" fontAlgn="ctr"/>
                      <a:r>
                        <a:rPr lang="en-IE" sz="1600" u="none" strike="noStrike">
                          <a:effectLst/>
                        </a:rPr>
                        <a:t>20</a:t>
                      </a:r>
                      <a:endParaRPr lang="en-IE" sz="1600" b="0" i="0" u="none" strike="noStrike">
                        <a:solidFill>
                          <a:srgbClr val="161616"/>
                        </a:solidFill>
                        <a:effectLst/>
                        <a:latin typeface="Segoe UI" panose="020B0502040204020203" pitchFamily="34" charset="0"/>
                      </a:endParaRPr>
                    </a:p>
                  </a:txBody>
                  <a:tcPr marL="3102" marR="3102" marT="3102" marB="0" anchor="ctr"/>
                </a:tc>
                <a:tc>
                  <a:txBody>
                    <a:bodyPr/>
                    <a:lstStyle/>
                    <a:p>
                      <a:pPr algn="r" fontAlgn="ctr"/>
                      <a:r>
                        <a:rPr lang="en-IE" sz="1600" u="none" strike="noStrike">
                          <a:effectLst/>
                        </a:rPr>
                        <a:t>300</a:t>
                      </a:r>
                      <a:endParaRPr lang="en-IE" sz="1600" b="0" i="0" u="none" strike="noStrike">
                        <a:solidFill>
                          <a:srgbClr val="161616"/>
                        </a:solidFill>
                        <a:effectLst/>
                        <a:latin typeface="Segoe UI" panose="020B0502040204020203" pitchFamily="34" charset="0"/>
                      </a:endParaRPr>
                    </a:p>
                  </a:txBody>
                  <a:tcPr marL="3102" marR="3102" marT="3102" marB="0" anchor="ctr"/>
                </a:tc>
                <a:tc>
                  <a:txBody>
                    <a:bodyPr/>
                    <a:lstStyle/>
                    <a:p>
                      <a:pPr algn="r" fontAlgn="ctr"/>
                      <a:r>
                        <a:rPr lang="en-IE" sz="1600" u="none" strike="noStrike">
                          <a:effectLst/>
                        </a:rPr>
                        <a:t>40</a:t>
                      </a:r>
                      <a:endParaRPr lang="en-IE" sz="1600" b="0" i="0" u="none" strike="noStrike">
                        <a:solidFill>
                          <a:srgbClr val="161616"/>
                        </a:solidFill>
                        <a:effectLst/>
                        <a:latin typeface="Segoe UI" panose="020B0502040204020203" pitchFamily="34" charset="0"/>
                      </a:endParaRPr>
                    </a:p>
                  </a:txBody>
                  <a:tcPr marL="3102" marR="3102" marT="3102" marB="0" anchor="ctr"/>
                </a:tc>
                <a:tc>
                  <a:txBody>
                    <a:bodyPr/>
                    <a:lstStyle/>
                    <a:p>
                      <a:pPr algn="r" fontAlgn="ctr"/>
                      <a:r>
                        <a:rPr lang="en-IE" sz="1600" u="none" strike="noStrike">
                          <a:effectLst/>
                        </a:rPr>
                        <a:t>1,000</a:t>
                      </a:r>
                      <a:endParaRPr lang="en-IE" sz="1600" b="0" i="0" u="none" strike="noStrike">
                        <a:solidFill>
                          <a:srgbClr val="161616"/>
                        </a:solidFill>
                        <a:effectLst/>
                        <a:latin typeface="Segoe UI" panose="020B0502040204020203" pitchFamily="34" charset="0"/>
                      </a:endParaRPr>
                    </a:p>
                  </a:txBody>
                  <a:tcPr marL="3102" marR="3102" marT="3102" marB="0" anchor="ctr"/>
                </a:tc>
                <a:tc>
                  <a:txBody>
                    <a:bodyPr/>
                    <a:lstStyle/>
                    <a:p>
                      <a:pPr algn="r" fontAlgn="ctr"/>
                      <a:r>
                        <a:rPr lang="en-IE" sz="1600" u="none" strike="noStrike">
                          <a:effectLst/>
                        </a:rPr>
                        <a:t>1,000</a:t>
                      </a:r>
                      <a:endParaRPr lang="en-IE" sz="1600" b="0" i="0" u="none" strike="noStrike">
                        <a:solidFill>
                          <a:srgbClr val="161616"/>
                        </a:solidFill>
                        <a:effectLst/>
                        <a:latin typeface="Segoe UI" panose="020B0502040204020203" pitchFamily="34" charset="0"/>
                      </a:endParaRPr>
                    </a:p>
                  </a:txBody>
                  <a:tcPr marL="3102" marR="3102" marT="3102" marB="0" anchor="ctr"/>
                </a:tc>
                <a:tc>
                  <a:txBody>
                    <a:bodyPr/>
                    <a:lstStyle/>
                    <a:p>
                      <a:pPr algn="r" fontAlgn="ctr"/>
                      <a:r>
                        <a:rPr lang="en-IE" sz="1600" u="none" strike="noStrike">
                          <a:effectLst/>
                        </a:rPr>
                        <a:t>300</a:t>
                      </a:r>
                      <a:endParaRPr lang="en-IE" sz="1600" b="0" i="0" u="none" strike="noStrike">
                        <a:solidFill>
                          <a:srgbClr val="161616"/>
                        </a:solidFill>
                        <a:effectLst/>
                        <a:latin typeface="Segoe UI" panose="020B0502040204020203" pitchFamily="34" charset="0"/>
                      </a:endParaRPr>
                    </a:p>
                  </a:txBody>
                  <a:tcPr marL="3102" marR="3102" marT="3102" marB="0" anchor="ctr"/>
                </a:tc>
                <a:tc>
                  <a:txBody>
                    <a:bodyPr/>
                    <a:lstStyle/>
                    <a:p>
                      <a:pPr algn="r" fontAlgn="ctr"/>
                      <a:r>
                        <a:rPr lang="en-IE" sz="1600" u="none" strike="noStrike">
                          <a:effectLst/>
                        </a:rPr>
                        <a:t>40</a:t>
                      </a:r>
                      <a:endParaRPr lang="en-IE" sz="1600" b="0" i="0" u="none" strike="noStrike">
                        <a:solidFill>
                          <a:srgbClr val="161616"/>
                        </a:solidFill>
                        <a:effectLst/>
                        <a:latin typeface="Segoe UI" panose="020B0502040204020203" pitchFamily="34" charset="0"/>
                      </a:endParaRPr>
                    </a:p>
                  </a:txBody>
                  <a:tcPr marL="3102" marR="3102" marT="3102" marB="0" anchor="ctr"/>
                </a:tc>
                <a:extLst>
                  <a:ext uri="{0D108BD9-81ED-4DB2-BD59-A6C34878D82A}">
                    <a16:rowId xmlns:a16="http://schemas.microsoft.com/office/drawing/2014/main" val="3573128942"/>
                  </a:ext>
                </a:extLst>
              </a:tr>
              <a:tr h="332081">
                <a:tc>
                  <a:txBody>
                    <a:bodyPr/>
                    <a:lstStyle/>
                    <a:p>
                      <a:pPr algn="l" fontAlgn="t"/>
                      <a:r>
                        <a:rPr lang="en-IE" sz="1600" u="none" strike="noStrike">
                          <a:effectLst/>
                        </a:rPr>
                        <a:t>F64</a:t>
                      </a:r>
                      <a:endParaRPr lang="en-IE" sz="1600" b="1" i="0" u="none" strike="noStrike">
                        <a:solidFill>
                          <a:srgbClr val="161616"/>
                        </a:solidFill>
                        <a:effectLst/>
                        <a:latin typeface="Segoe UI" panose="020B0502040204020203" pitchFamily="34" charset="0"/>
                      </a:endParaRPr>
                    </a:p>
                  </a:txBody>
                  <a:tcPr marL="3102" marR="3102" marT="3102" marB="0">
                    <a:solidFill>
                      <a:schemeClr val="tx1"/>
                    </a:solidFill>
                  </a:tcPr>
                </a:tc>
                <a:tc>
                  <a:txBody>
                    <a:bodyPr/>
                    <a:lstStyle/>
                    <a:p>
                      <a:pPr algn="r" fontAlgn="ctr"/>
                      <a:r>
                        <a:rPr lang="en-IE" sz="1600" u="none" strike="noStrike">
                          <a:effectLst/>
                        </a:rPr>
                        <a:t>25</a:t>
                      </a:r>
                      <a:endParaRPr lang="en-IE" sz="1600" b="0" i="0" u="none" strike="noStrike">
                        <a:solidFill>
                          <a:srgbClr val="161616"/>
                        </a:solidFill>
                        <a:effectLst/>
                        <a:latin typeface="Segoe UI" panose="020B0502040204020203" pitchFamily="34" charset="0"/>
                      </a:endParaRPr>
                    </a:p>
                  </a:txBody>
                  <a:tcPr marL="3102" marR="3102" marT="3102" marB="0" anchor="ctr">
                    <a:solidFill>
                      <a:schemeClr val="tx1"/>
                    </a:solidFill>
                  </a:tcPr>
                </a:tc>
                <a:tc>
                  <a:txBody>
                    <a:bodyPr/>
                    <a:lstStyle/>
                    <a:p>
                      <a:pPr algn="r" fontAlgn="ctr"/>
                      <a:r>
                        <a:rPr lang="en-IE" sz="1600" u="none" strike="noStrike">
                          <a:effectLst/>
                        </a:rPr>
                        <a:t>50</a:t>
                      </a:r>
                      <a:endParaRPr lang="en-IE" sz="1600" b="0" i="0" u="none" strike="noStrike">
                        <a:solidFill>
                          <a:srgbClr val="161616"/>
                        </a:solidFill>
                        <a:effectLst/>
                        <a:latin typeface="Segoe UI" panose="020B0502040204020203" pitchFamily="34" charset="0"/>
                      </a:endParaRPr>
                    </a:p>
                  </a:txBody>
                  <a:tcPr marL="3102" marR="3102" marT="3102" marB="0" anchor="ctr">
                    <a:solidFill>
                      <a:schemeClr val="tx1"/>
                    </a:solidFill>
                  </a:tcPr>
                </a:tc>
                <a:tc>
                  <a:txBody>
                    <a:bodyPr/>
                    <a:lstStyle/>
                    <a:p>
                      <a:pPr algn="r" fontAlgn="ctr"/>
                      <a:r>
                        <a:rPr lang="en-IE" sz="1600" u="none" strike="noStrike">
                          <a:effectLst/>
                        </a:rPr>
                        <a:t>30</a:t>
                      </a:r>
                      <a:endParaRPr lang="en-IE" sz="1600" b="0" i="0" u="none" strike="noStrike">
                        <a:solidFill>
                          <a:srgbClr val="161616"/>
                        </a:solidFill>
                        <a:effectLst/>
                        <a:latin typeface="Segoe UI" panose="020B0502040204020203" pitchFamily="34" charset="0"/>
                      </a:endParaRPr>
                    </a:p>
                  </a:txBody>
                  <a:tcPr marL="3102" marR="3102" marT="3102" marB="0" anchor="ctr">
                    <a:solidFill>
                      <a:schemeClr val="tx1"/>
                    </a:solidFill>
                  </a:tcPr>
                </a:tc>
                <a:tc>
                  <a:txBody>
                    <a:bodyPr/>
                    <a:lstStyle/>
                    <a:p>
                      <a:pPr algn="r" fontAlgn="ctr"/>
                      <a:r>
                        <a:rPr lang="en-IE" sz="1600" u="none" strike="noStrike">
                          <a:effectLst/>
                        </a:rPr>
                        <a:t>10</a:t>
                      </a:r>
                      <a:endParaRPr lang="en-IE" sz="1600" b="0" i="0" u="none" strike="noStrike">
                        <a:solidFill>
                          <a:srgbClr val="161616"/>
                        </a:solidFill>
                        <a:effectLst/>
                        <a:latin typeface="Segoe UI" panose="020B0502040204020203" pitchFamily="34" charset="0"/>
                      </a:endParaRPr>
                    </a:p>
                  </a:txBody>
                  <a:tcPr marL="3102" marR="3102" marT="3102" marB="0" anchor="ctr">
                    <a:solidFill>
                      <a:schemeClr val="tx1"/>
                    </a:solidFill>
                  </a:tcPr>
                </a:tc>
                <a:tc>
                  <a:txBody>
                    <a:bodyPr/>
                    <a:lstStyle/>
                    <a:p>
                      <a:pPr algn="r" fontAlgn="ctr"/>
                      <a:r>
                        <a:rPr lang="en-IE" sz="1600" u="none" strike="noStrike">
                          <a:effectLst/>
                        </a:rPr>
                        <a:t>40</a:t>
                      </a:r>
                      <a:endParaRPr lang="en-IE" sz="1600" b="0" i="0" u="none" strike="noStrike">
                        <a:solidFill>
                          <a:srgbClr val="161616"/>
                        </a:solidFill>
                        <a:effectLst/>
                        <a:latin typeface="Segoe UI" panose="020B0502040204020203" pitchFamily="34" charset="0"/>
                      </a:endParaRPr>
                    </a:p>
                  </a:txBody>
                  <a:tcPr marL="3102" marR="3102" marT="3102" marB="0" anchor="ctr">
                    <a:solidFill>
                      <a:schemeClr val="tx1"/>
                    </a:solidFill>
                  </a:tcPr>
                </a:tc>
                <a:tc>
                  <a:txBody>
                    <a:bodyPr/>
                    <a:lstStyle/>
                    <a:p>
                      <a:pPr algn="r" fontAlgn="ctr"/>
                      <a:r>
                        <a:rPr lang="en-IE" sz="1600" u="none" strike="noStrike">
                          <a:effectLst/>
                        </a:rPr>
                        <a:t>1,500</a:t>
                      </a:r>
                      <a:endParaRPr lang="en-IE" sz="1600" b="0" i="0" u="none" strike="noStrike">
                        <a:solidFill>
                          <a:srgbClr val="161616"/>
                        </a:solidFill>
                        <a:effectLst/>
                        <a:latin typeface="Segoe UI" panose="020B0502040204020203" pitchFamily="34" charset="0"/>
                      </a:endParaRPr>
                    </a:p>
                  </a:txBody>
                  <a:tcPr marL="3102" marR="3102" marT="3102" marB="0" anchor="ctr">
                    <a:solidFill>
                      <a:schemeClr val="tx1"/>
                    </a:solidFill>
                  </a:tcPr>
                </a:tc>
                <a:tc>
                  <a:txBody>
                    <a:bodyPr/>
                    <a:lstStyle/>
                    <a:p>
                      <a:pPr algn="r" fontAlgn="ctr"/>
                      <a:r>
                        <a:rPr lang="en-IE" sz="1600" u="none" strike="noStrike">
                          <a:effectLst/>
                        </a:rPr>
                        <a:t>Unlimited</a:t>
                      </a:r>
                      <a:endParaRPr lang="en-IE" sz="1600" b="0" i="0" u="none" strike="noStrike">
                        <a:solidFill>
                          <a:srgbClr val="161616"/>
                        </a:solidFill>
                        <a:effectLst/>
                        <a:latin typeface="Segoe UI" panose="020B0502040204020203" pitchFamily="34" charset="0"/>
                      </a:endParaRPr>
                    </a:p>
                  </a:txBody>
                  <a:tcPr marL="3102" marR="3102" marT="3102" marB="0" anchor="ctr">
                    <a:solidFill>
                      <a:schemeClr val="tx1"/>
                    </a:solidFill>
                  </a:tcPr>
                </a:tc>
                <a:tc>
                  <a:txBody>
                    <a:bodyPr/>
                    <a:lstStyle/>
                    <a:p>
                      <a:pPr algn="r" fontAlgn="ctr"/>
                      <a:r>
                        <a:rPr lang="en-IE" sz="1600" u="none" strike="noStrike">
                          <a:effectLst/>
                        </a:rPr>
                        <a:t>5,000</a:t>
                      </a:r>
                      <a:endParaRPr lang="en-IE" sz="1600" b="0" i="0" u="none" strike="noStrike">
                        <a:solidFill>
                          <a:srgbClr val="161616"/>
                        </a:solidFill>
                        <a:effectLst/>
                        <a:latin typeface="Segoe UI" panose="020B0502040204020203" pitchFamily="34" charset="0"/>
                      </a:endParaRPr>
                    </a:p>
                  </a:txBody>
                  <a:tcPr marL="3102" marR="3102" marT="3102" marB="0" anchor="ctr">
                    <a:solidFill>
                      <a:schemeClr val="tx1"/>
                    </a:solidFill>
                  </a:tcPr>
                </a:tc>
                <a:tc>
                  <a:txBody>
                    <a:bodyPr/>
                    <a:lstStyle/>
                    <a:p>
                      <a:pPr algn="r" fontAlgn="ctr"/>
                      <a:r>
                        <a:rPr lang="en-IE" sz="1600" u="none" strike="noStrike">
                          <a:effectLst/>
                        </a:rPr>
                        <a:t>5,000</a:t>
                      </a:r>
                      <a:endParaRPr lang="en-IE" sz="1600" b="0" i="0" u="none" strike="noStrike">
                        <a:solidFill>
                          <a:srgbClr val="161616"/>
                        </a:solidFill>
                        <a:effectLst/>
                        <a:latin typeface="Segoe UI" panose="020B0502040204020203" pitchFamily="34" charset="0"/>
                      </a:endParaRPr>
                    </a:p>
                  </a:txBody>
                  <a:tcPr marL="3102" marR="3102" marT="3102" marB="0" anchor="ctr">
                    <a:solidFill>
                      <a:schemeClr val="tx1"/>
                    </a:solidFill>
                  </a:tcPr>
                </a:tc>
                <a:tc>
                  <a:txBody>
                    <a:bodyPr/>
                    <a:lstStyle/>
                    <a:p>
                      <a:pPr algn="r" fontAlgn="ctr"/>
                      <a:r>
                        <a:rPr lang="en-IE" sz="1600" u="none" strike="noStrike">
                          <a:effectLst/>
                        </a:rPr>
                        <a:t>1,500</a:t>
                      </a:r>
                      <a:endParaRPr lang="en-IE" sz="1600" b="0" i="0" u="none" strike="noStrike">
                        <a:solidFill>
                          <a:srgbClr val="161616"/>
                        </a:solidFill>
                        <a:effectLst/>
                        <a:latin typeface="Segoe UI" panose="020B0502040204020203" pitchFamily="34" charset="0"/>
                      </a:endParaRPr>
                    </a:p>
                  </a:txBody>
                  <a:tcPr marL="3102" marR="3102" marT="3102" marB="0" anchor="ctr">
                    <a:solidFill>
                      <a:schemeClr val="tx1"/>
                    </a:solidFill>
                  </a:tcPr>
                </a:tc>
                <a:tc>
                  <a:txBody>
                    <a:bodyPr/>
                    <a:lstStyle/>
                    <a:p>
                      <a:pPr algn="r" fontAlgn="ctr"/>
                      <a:r>
                        <a:rPr lang="en-IE" sz="1600" u="none" strike="noStrike">
                          <a:effectLst/>
                        </a:rPr>
                        <a:t>Unlimited</a:t>
                      </a:r>
                      <a:endParaRPr lang="en-IE" sz="1600" b="0" i="0" u="none" strike="noStrike">
                        <a:solidFill>
                          <a:srgbClr val="161616"/>
                        </a:solidFill>
                        <a:effectLst/>
                        <a:latin typeface="Segoe UI" panose="020B0502040204020203" pitchFamily="34" charset="0"/>
                      </a:endParaRPr>
                    </a:p>
                  </a:txBody>
                  <a:tcPr marL="3102" marR="3102" marT="3102" marB="0" anchor="ctr">
                    <a:solidFill>
                      <a:schemeClr val="tx1"/>
                    </a:solidFill>
                  </a:tcPr>
                </a:tc>
                <a:extLst>
                  <a:ext uri="{0D108BD9-81ED-4DB2-BD59-A6C34878D82A}">
                    <a16:rowId xmlns:a16="http://schemas.microsoft.com/office/drawing/2014/main" val="678046479"/>
                  </a:ext>
                </a:extLst>
              </a:tr>
              <a:tr h="332081">
                <a:tc>
                  <a:txBody>
                    <a:bodyPr/>
                    <a:lstStyle/>
                    <a:p>
                      <a:pPr algn="l" fontAlgn="t"/>
                      <a:r>
                        <a:rPr lang="en-IE" sz="1600" u="none" strike="noStrike">
                          <a:effectLst/>
                        </a:rPr>
                        <a:t>F128</a:t>
                      </a:r>
                      <a:endParaRPr lang="en-IE" sz="1600" b="1" i="0" u="none" strike="noStrike">
                        <a:solidFill>
                          <a:srgbClr val="161616"/>
                        </a:solidFill>
                        <a:effectLst/>
                        <a:latin typeface="Segoe UI" panose="020B0502040204020203" pitchFamily="34" charset="0"/>
                      </a:endParaRPr>
                    </a:p>
                  </a:txBody>
                  <a:tcPr marL="3102" marR="3102" marT="3102" marB="0"/>
                </a:tc>
                <a:tc>
                  <a:txBody>
                    <a:bodyPr/>
                    <a:lstStyle/>
                    <a:p>
                      <a:pPr algn="r" fontAlgn="ctr"/>
                      <a:r>
                        <a:rPr lang="en-IE" sz="1600" u="none" strike="noStrike">
                          <a:effectLst/>
                        </a:rPr>
                        <a:t>50</a:t>
                      </a:r>
                      <a:endParaRPr lang="en-IE" sz="1600" b="0" i="0" u="none" strike="noStrike">
                        <a:solidFill>
                          <a:srgbClr val="161616"/>
                        </a:solidFill>
                        <a:effectLst/>
                        <a:latin typeface="Segoe UI" panose="020B0502040204020203" pitchFamily="34" charset="0"/>
                      </a:endParaRPr>
                    </a:p>
                  </a:txBody>
                  <a:tcPr marL="3102" marR="3102" marT="3102" marB="0" anchor="ctr"/>
                </a:tc>
                <a:tc>
                  <a:txBody>
                    <a:bodyPr/>
                    <a:lstStyle/>
                    <a:p>
                      <a:pPr algn="r" fontAlgn="ctr"/>
                      <a:r>
                        <a:rPr lang="en-IE" sz="1600" u="none" strike="noStrike">
                          <a:effectLst/>
                        </a:rPr>
                        <a:t>75</a:t>
                      </a:r>
                      <a:endParaRPr lang="en-IE" sz="1600" b="0" i="0" u="none" strike="noStrike">
                        <a:solidFill>
                          <a:srgbClr val="161616"/>
                        </a:solidFill>
                        <a:effectLst/>
                        <a:latin typeface="Segoe UI" panose="020B0502040204020203" pitchFamily="34" charset="0"/>
                      </a:endParaRPr>
                    </a:p>
                  </a:txBody>
                  <a:tcPr marL="3102" marR="3102" marT="3102" marB="0" anchor="ctr"/>
                </a:tc>
                <a:tc>
                  <a:txBody>
                    <a:bodyPr/>
                    <a:lstStyle/>
                    <a:p>
                      <a:pPr algn="r" fontAlgn="ctr"/>
                      <a:r>
                        <a:rPr lang="en-IE" sz="1600" u="none" strike="noStrike">
                          <a:effectLst/>
                        </a:rPr>
                        <a:t>60</a:t>
                      </a:r>
                      <a:endParaRPr lang="en-IE" sz="1600" b="0" i="0" u="none" strike="noStrike">
                        <a:solidFill>
                          <a:srgbClr val="161616"/>
                        </a:solidFill>
                        <a:effectLst/>
                        <a:latin typeface="Segoe UI" panose="020B0502040204020203" pitchFamily="34" charset="0"/>
                      </a:endParaRPr>
                    </a:p>
                  </a:txBody>
                  <a:tcPr marL="3102" marR="3102" marT="3102" marB="0" anchor="ctr"/>
                </a:tc>
                <a:tc>
                  <a:txBody>
                    <a:bodyPr/>
                    <a:lstStyle/>
                    <a:p>
                      <a:pPr algn="r" fontAlgn="ctr"/>
                      <a:r>
                        <a:rPr lang="en-IE" sz="1600" u="none" strike="noStrike">
                          <a:effectLst/>
                        </a:rPr>
                        <a:t>10</a:t>
                      </a:r>
                      <a:endParaRPr lang="en-IE" sz="1600" b="0" i="0" u="none" strike="noStrike">
                        <a:solidFill>
                          <a:srgbClr val="161616"/>
                        </a:solidFill>
                        <a:effectLst/>
                        <a:latin typeface="Segoe UI" panose="020B0502040204020203" pitchFamily="34" charset="0"/>
                      </a:endParaRPr>
                    </a:p>
                  </a:txBody>
                  <a:tcPr marL="3102" marR="3102" marT="3102" marB="0" anchor="ctr"/>
                </a:tc>
                <a:tc>
                  <a:txBody>
                    <a:bodyPr/>
                    <a:lstStyle/>
                    <a:p>
                      <a:pPr algn="r" fontAlgn="ctr"/>
                      <a:r>
                        <a:rPr lang="en-IE" sz="1600" u="none" strike="noStrike">
                          <a:effectLst/>
                        </a:rPr>
                        <a:t>80</a:t>
                      </a:r>
                      <a:endParaRPr lang="en-IE" sz="1600" b="0" i="0" u="none" strike="noStrike">
                        <a:solidFill>
                          <a:srgbClr val="161616"/>
                        </a:solidFill>
                        <a:effectLst/>
                        <a:latin typeface="Segoe UI" panose="020B0502040204020203" pitchFamily="34" charset="0"/>
                      </a:endParaRPr>
                    </a:p>
                  </a:txBody>
                  <a:tcPr marL="3102" marR="3102" marT="3102" marB="0" anchor="ctr"/>
                </a:tc>
                <a:tc>
                  <a:txBody>
                    <a:bodyPr/>
                    <a:lstStyle/>
                    <a:p>
                      <a:pPr algn="r" fontAlgn="ctr"/>
                      <a:r>
                        <a:rPr lang="en-IE" sz="1600" u="none" strike="noStrike">
                          <a:effectLst/>
                        </a:rPr>
                        <a:t>3,000</a:t>
                      </a:r>
                      <a:endParaRPr lang="en-IE" sz="1600" b="0" i="0" u="none" strike="noStrike">
                        <a:solidFill>
                          <a:srgbClr val="161616"/>
                        </a:solidFill>
                        <a:effectLst/>
                        <a:latin typeface="Segoe UI" panose="020B0502040204020203" pitchFamily="34" charset="0"/>
                      </a:endParaRPr>
                    </a:p>
                  </a:txBody>
                  <a:tcPr marL="3102" marR="3102" marT="3102" marB="0" anchor="ctr"/>
                </a:tc>
                <a:tc>
                  <a:txBody>
                    <a:bodyPr/>
                    <a:lstStyle/>
                    <a:p>
                      <a:pPr algn="r" fontAlgn="ctr"/>
                      <a:r>
                        <a:rPr lang="en-IE" sz="1600" u="none" strike="noStrike">
                          <a:effectLst/>
                        </a:rPr>
                        <a:t>Unlimited</a:t>
                      </a:r>
                      <a:endParaRPr lang="en-IE" sz="1600" b="0" i="0" u="none" strike="noStrike">
                        <a:solidFill>
                          <a:srgbClr val="161616"/>
                        </a:solidFill>
                        <a:effectLst/>
                        <a:latin typeface="Segoe UI" panose="020B0502040204020203" pitchFamily="34" charset="0"/>
                      </a:endParaRPr>
                    </a:p>
                  </a:txBody>
                  <a:tcPr marL="3102" marR="3102" marT="3102" marB="0" anchor="ctr"/>
                </a:tc>
                <a:tc>
                  <a:txBody>
                    <a:bodyPr/>
                    <a:lstStyle/>
                    <a:p>
                      <a:pPr algn="r" fontAlgn="ctr"/>
                      <a:r>
                        <a:rPr lang="en-IE" sz="1600" u="none" strike="noStrike">
                          <a:effectLst/>
                        </a:rPr>
                        <a:t>5,000</a:t>
                      </a:r>
                      <a:endParaRPr lang="en-IE" sz="1600" b="0" i="0" u="none" strike="noStrike">
                        <a:solidFill>
                          <a:srgbClr val="161616"/>
                        </a:solidFill>
                        <a:effectLst/>
                        <a:latin typeface="Segoe UI" panose="020B0502040204020203" pitchFamily="34" charset="0"/>
                      </a:endParaRPr>
                    </a:p>
                  </a:txBody>
                  <a:tcPr marL="3102" marR="3102" marT="3102" marB="0" anchor="ctr"/>
                </a:tc>
                <a:tc>
                  <a:txBody>
                    <a:bodyPr/>
                    <a:lstStyle/>
                    <a:p>
                      <a:pPr algn="r" fontAlgn="ctr"/>
                      <a:r>
                        <a:rPr lang="en-IE" sz="1600" u="none" strike="noStrike">
                          <a:effectLst/>
                        </a:rPr>
                        <a:t>5,000</a:t>
                      </a:r>
                      <a:endParaRPr lang="en-IE" sz="1600" b="0" i="0" u="none" strike="noStrike">
                        <a:solidFill>
                          <a:srgbClr val="161616"/>
                        </a:solidFill>
                        <a:effectLst/>
                        <a:latin typeface="Segoe UI" panose="020B0502040204020203" pitchFamily="34" charset="0"/>
                      </a:endParaRPr>
                    </a:p>
                  </a:txBody>
                  <a:tcPr marL="3102" marR="3102" marT="3102" marB="0" anchor="ctr"/>
                </a:tc>
                <a:tc>
                  <a:txBody>
                    <a:bodyPr/>
                    <a:lstStyle/>
                    <a:p>
                      <a:pPr algn="r" fontAlgn="ctr"/>
                      <a:r>
                        <a:rPr lang="en-IE" sz="1600" u="none" strike="noStrike">
                          <a:effectLst/>
                        </a:rPr>
                        <a:t>3,000</a:t>
                      </a:r>
                      <a:endParaRPr lang="en-IE" sz="1600" b="0" i="0" u="none" strike="noStrike">
                        <a:solidFill>
                          <a:srgbClr val="161616"/>
                        </a:solidFill>
                        <a:effectLst/>
                        <a:latin typeface="Segoe UI" panose="020B0502040204020203" pitchFamily="34" charset="0"/>
                      </a:endParaRPr>
                    </a:p>
                  </a:txBody>
                  <a:tcPr marL="3102" marR="3102" marT="3102" marB="0" anchor="ctr"/>
                </a:tc>
                <a:tc>
                  <a:txBody>
                    <a:bodyPr/>
                    <a:lstStyle/>
                    <a:p>
                      <a:pPr algn="r" fontAlgn="ctr"/>
                      <a:r>
                        <a:rPr lang="en-IE" sz="1600" u="none" strike="noStrike">
                          <a:effectLst/>
                        </a:rPr>
                        <a:t>Unlimited</a:t>
                      </a:r>
                      <a:endParaRPr lang="en-IE" sz="1600" b="0" i="0" u="none" strike="noStrike">
                        <a:solidFill>
                          <a:srgbClr val="161616"/>
                        </a:solidFill>
                        <a:effectLst/>
                        <a:latin typeface="Segoe UI" panose="020B0502040204020203" pitchFamily="34" charset="0"/>
                      </a:endParaRPr>
                    </a:p>
                  </a:txBody>
                  <a:tcPr marL="3102" marR="3102" marT="3102" marB="0" anchor="ctr"/>
                </a:tc>
                <a:extLst>
                  <a:ext uri="{0D108BD9-81ED-4DB2-BD59-A6C34878D82A}">
                    <a16:rowId xmlns:a16="http://schemas.microsoft.com/office/drawing/2014/main" val="4175740283"/>
                  </a:ext>
                </a:extLst>
              </a:tr>
              <a:tr h="332081">
                <a:tc>
                  <a:txBody>
                    <a:bodyPr/>
                    <a:lstStyle/>
                    <a:p>
                      <a:pPr algn="l" fontAlgn="t"/>
                      <a:r>
                        <a:rPr lang="en-IE" sz="1600" u="none" strike="noStrike">
                          <a:effectLst/>
                        </a:rPr>
                        <a:t>F256</a:t>
                      </a:r>
                      <a:endParaRPr lang="en-IE" sz="1600" b="1" i="0" u="none" strike="noStrike">
                        <a:solidFill>
                          <a:srgbClr val="161616"/>
                        </a:solidFill>
                        <a:effectLst/>
                        <a:latin typeface="Segoe UI" panose="020B0502040204020203" pitchFamily="34" charset="0"/>
                      </a:endParaRPr>
                    </a:p>
                  </a:txBody>
                  <a:tcPr marL="3102" marR="3102" marT="3102" marB="0">
                    <a:solidFill>
                      <a:schemeClr val="tx1"/>
                    </a:solidFill>
                  </a:tcPr>
                </a:tc>
                <a:tc>
                  <a:txBody>
                    <a:bodyPr/>
                    <a:lstStyle/>
                    <a:p>
                      <a:pPr algn="r" fontAlgn="ctr"/>
                      <a:r>
                        <a:rPr lang="en-IE" sz="1600" u="none" strike="noStrike">
                          <a:effectLst/>
                        </a:rPr>
                        <a:t>100</a:t>
                      </a:r>
                      <a:endParaRPr lang="en-IE" sz="1600" b="0" i="0" u="none" strike="noStrike">
                        <a:solidFill>
                          <a:srgbClr val="161616"/>
                        </a:solidFill>
                        <a:effectLst/>
                        <a:latin typeface="Segoe UI" panose="020B0502040204020203" pitchFamily="34" charset="0"/>
                      </a:endParaRPr>
                    </a:p>
                  </a:txBody>
                  <a:tcPr marL="3102" marR="3102" marT="3102" marB="0" anchor="ctr">
                    <a:solidFill>
                      <a:schemeClr val="tx1"/>
                    </a:solidFill>
                  </a:tcPr>
                </a:tc>
                <a:tc>
                  <a:txBody>
                    <a:bodyPr/>
                    <a:lstStyle/>
                    <a:p>
                      <a:pPr algn="r" fontAlgn="ctr"/>
                      <a:r>
                        <a:rPr lang="en-IE" sz="1600" u="none" strike="noStrike">
                          <a:effectLst/>
                        </a:rPr>
                        <a:t>100</a:t>
                      </a:r>
                      <a:endParaRPr lang="en-IE" sz="1600" b="0" i="0" u="none" strike="noStrike">
                        <a:solidFill>
                          <a:srgbClr val="161616"/>
                        </a:solidFill>
                        <a:effectLst/>
                        <a:latin typeface="Segoe UI" panose="020B0502040204020203" pitchFamily="34" charset="0"/>
                      </a:endParaRPr>
                    </a:p>
                  </a:txBody>
                  <a:tcPr marL="3102" marR="3102" marT="3102" marB="0" anchor="ctr">
                    <a:solidFill>
                      <a:schemeClr val="tx1"/>
                    </a:solidFill>
                  </a:tcPr>
                </a:tc>
                <a:tc>
                  <a:txBody>
                    <a:bodyPr/>
                    <a:lstStyle/>
                    <a:p>
                      <a:pPr algn="r" fontAlgn="ctr"/>
                      <a:r>
                        <a:rPr lang="en-IE" sz="1600" u="none" strike="noStrike">
                          <a:effectLst/>
                        </a:rPr>
                        <a:t>120</a:t>
                      </a:r>
                      <a:endParaRPr lang="en-IE" sz="1600" b="0" i="0" u="none" strike="noStrike">
                        <a:solidFill>
                          <a:srgbClr val="161616"/>
                        </a:solidFill>
                        <a:effectLst/>
                        <a:latin typeface="Segoe UI" panose="020B0502040204020203" pitchFamily="34" charset="0"/>
                      </a:endParaRPr>
                    </a:p>
                  </a:txBody>
                  <a:tcPr marL="3102" marR="3102" marT="3102" marB="0" anchor="ctr">
                    <a:solidFill>
                      <a:schemeClr val="tx1"/>
                    </a:solidFill>
                  </a:tcPr>
                </a:tc>
                <a:tc>
                  <a:txBody>
                    <a:bodyPr/>
                    <a:lstStyle/>
                    <a:p>
                      <a:pPr algn="r" fontAlgn="ctr"/>
                      <a:r>
                        <a:rPr lang="en-IE" sz="1600" u="none" strike="noStrike">
                          <a:effectLst/>
                        </a:rPr>
                        <a:t>10</a:t>
                      </a:r>
                      <a:endParaRPr lang="en-IE" sz="1600" b="0" i="0" u="none" strike="noStrike">
                        <a:solidFill>
                          <a:srgbClr val="161616"/>
                        </a:solidFill>
                        <a:effectLst/>
                        <a:latin typeface="Segoe UI" panose="020B0502040204020203" pitchFamily="34" charset="0"/>
                      </a:endParaRPr>
                    </a:p>
                  </a:txBody>
                  <a:tcPr marL="3102" marR="3102" marT="3102" marB="0" anchor="ctr">
                    <a:solidFill>
                      <a:schemeClr val="tx1"/>
                    </a:solidFill>
                  </a:tcPr>
                </a:tc>
                <a:tc>
                  <a:txBody>
                    <a:bodyPr/>
                    <a:lstStyle/>
                    <a:p>
                      <a:pPr algn="r" fontAlgn="ctr"/>
                      <a:r>
                        <a:rPr lang="en-IE" sz="1600" u="none" strike="noStrike">
                          <a:effectLst/>
                        </a:rPr>
                        <a:t>160</a:t>
                      </a:r>
                      <a:endParaRPr lang="en-IE" sz="1600" b="0" i="0" u="none" strike="noStrike">
                        <a:solidFill>
                          <a:srgbClr val="161616"/>
                        </a:solidFill>
                        <a:effectLst/>
                        <a:latin typeface="Segoe UI" panose="020B0502040204020203" pitchFamily="34" charset="0"/>
                      </a:endParaRPr>
                    </a:p>
                  </a:txBody>
                  <a:tcPr marL="3102" marR="3102" marT="3102" marB="0" anchor="ctr">
                    <a:solidFill>
                      <a:schemeClr val="tx1"/>
                    </a:solidFill>
                  </a:tcPr>
                </a:tc>
                <a:tc>
                  <a:txBody>
                    <a:bodyPr/>
                    <a:lstStyle/>
                    <a:p>
                      <a:pPr algn="r" fontAlgn="ctr"/>
                      <a:r>
                        <a:rPr lang="en-IE" sz="1600" u="none" strike="noStrike">
                          <a:effectLst/>
                        </a:rPr>
                        <a:t>6,000</a:t>
                      </a:r>
                      <a:endParaRPr lang="en-IE" sz="1600" b="0" i="0" u="none" strike="noStrike">
                        <a:solidFill>
                          <a:srgbClr val="161616"/>
                        </a:solidFill>
                        <a:effectLst/>
                        <a:latin typeface="Segoe UI" panose="020B0502040204020203" pitchFamily="34" charset="0"/>
                      </a:endParaRPr>
                    </a:p>
                  </a:txBody>
                  <a:tcPr marL="3102" marR="3102" marT="3102" marB="0" anchor="ctr">
                    <a:solidFill>
                      <a:schemeClr val="tx1"/>
                    </a:solidFill>
                  </a:tcPr>
                </a:tc>
                <a:tc>
                  <a:txBody>
                    <a:bodyPr/>
                    <a:lstStyle/>
                    <a:p>
                      <a:pPr algn="r" fontAlgn="ctr"/>
                      <a:r>
                        <a:rPr lang="en-IE" sz="1600" u="none" strike="noStrike">
                          <a:effectLst/>
                        </a:rPr>
                        <a:t>Unlimited</a:t>
                      </a:r>
                      <a:endParaRPr lang="en-IE" sz="1600" b="0" i="0" u="none" strike="noStrike">
                        <a:solidFill>
                          <a:srgbClr val="161616"/>
                        </a:solidFill>
                        <a:effectLst/>
                        <a:latin typeface="Segoe UI" panose="020B0502040204020203" pitchFamily="34" charset="0"/>
                      </a:endParaRPr>
                    </a:p>
                  </a:txBody>
                  <a:tcPr marL="3102" marR="3102" marT="3102" marB="0" anchor="ctr">
                    <a:solidFill>
                      <a:schemeClr val="tx1"/>
                    </a:solidFill>
                  </a:tcPr>
                </a:tc>
                <a:tc>
                  <a:txBody>
                    <a:bodyPr/>
                    <a:lstStyle/>
                    <a:p>
                      <a:pPr algn="r" fontAlgn="ctr"/>
                      <a:r>
                        <a:rPr lang="en-IE" sz="1600" u="none" strike="noStrike">
                          <a:effectLst/>
                        </a:rPr>
                        <a:t>5,000</a:t>
                      </a:r>
                      <a:endParaRPr lang="en-IE" sz="1600" b="0" i="0" u="none" strike="noStrike">
                        <a:solidFill>
                          <a:srgbClr val="161616"/>
                        </a:solidFill>
                        <a:effectLst/>
                        <a:latin typeface="Segoe UI" panose="020B0502040204020203" pitchFamily="34" charset="0"/>
                      </a:endParaRPr>
                    </a:p>
                  </a:txBody>
                  <a:tcPr marL="3102" marR="3102" marT="3102" marB="0" anchor="ctr">
                    <a:solidFill>
                      <a:schemeClr val="tx1"/>
                    </a:solidFill>
                  </a:tcPr>
                </a:tc>
                <a:tc>
                  <a:txBody>
                    <a:bodyPr/>
                    <a:lstStyle/>
                    <a:p>
                      <a:pPr algn="r" fontAlgn="ctr"/>
                      <a:r>
                        <a:rPr lang="en-IE" sz="1600" u="none" strike="noStrike">
                          <a:effectLst/>
                        </a:rPr>
                        <a:t>5,000</a:t>
                      </a:r>
                      <a:endParaRPr lang="en-IE" sz="1600" b="0" i="0" u="none" strike="noStrike">
                        <a:solidFill>
                          <a:srgbClr val="161616"/>
                        </a:solidFill>
                        <a:effectLst/>
                        <a:latin typeface="Segoe UI" panose="020B0502040204020203" pitchFamily="34" charset="0"/>
                      </a:endParaRPr>
                    </a:p>
                  </a:txBody>
                  <a:tcPr marL="3102" marR="3102" marT="3102" marB="0" anchor="ctr">
                    <a:solidFill>
                      <a:schemeClr val="tx1"/>
                    </a:solidFill>
                  </a:tcPr>
                </a:tc>
                <a:tc>
                  <a:txBody>
                    <a:bodyPr/>
                    <a:lstStyle/>
                    <a:p>
                      <a:pPr algn="r" fontAlgn="ctr"/>
                      <a:r>
                        <a:rPr lang="en-IE" sz="1600" u="none" strike="noStrike">
                          <a:effectLst/>
                        </a:rPr>
                        <a:t>6,000</a:t>
                      </a:r>
                      <a:endParaRPr lang="en-IE" sz="1600" b="0" i="0" u="none" strike="noStrike">
                        <a:solidFill>
                          <a:srgbClr val="161616"/>
                        </a:solidFill>
                        <a:effectLst/>
                        <a:latin typeface="Segoe UI" panose="020B0502040204020203" pitchFamily="34" charset="0"/>
                      </a:endParaRPr>
                    </a:p>
                  </a:txBody>
                  <a:tcPr marL="3102" marR="3102" marT="3102" marB="0" anchor="ctr">
                    <a:solidFill>
                      <a:schemeClr val="tx1"/>
                    </a:solidFill>
                  </a:tcPr>
                </a:tc>
                <a:tc>
                  <a:txBody>
                    <a:bodyPr/>
                    <a:lstStyle/>
                    <a:p>
                      <a:pPr algn="r" fontAlgn="ctr"/>
                      <a:r>
                        <a:rPr lang="en-IE" sz="1600" u="none" strike="noStrike">
                          <a:effectLst/>
                        </a:rPr>
                        <a:t>Unlimited</a:t>
                      </a:r>
                      <a:endParaRPr lang="en-IE" sz="1600" b="0" i="0" u="none" strike="noStrike">
                        <a:solidFill>
                          <a:srgbClr val="161616"/>
                        </a:solidFill>
                        <a:effectLst/>
                        <a:latin typeface="Segoe UI" panose="020B0502040204020203" pitchFamily="34" charset="0"/>
                      </a:endParaRPr>
                    </a:p>
                  </a:txBody>
                  <a:tcPr marL="3102" marR="3102" marT="3102" marB="0" anchor="ctr">
                    <a:solidFill>
                      <a:schemeClr val="tx1"/>
                    </a:solidFill>
                  </a:tcPr>
                </a:tc>
                <a:extLst>
                  <a:ext uri="{0D108BD9-81ED-4DB2-BD59-A6C34878D82A}">
                    <a16:rowId xmlns:a16="http://schemas.microsoft.com/office/drawing/2014/main" val="1273054941"/>
                  </a:ext>
                </a:extLst>
              </a:tr>
              <a:tr h="332081">
                <a:tc>
                  <a:txBody>
                    <a:bodyPr/>
                    <a:lstStyle/>
                    <a:p>
                      <a:pPr algn="l" fontAlgn="t"/>
                      <a:r>
                        <a:rPr lang="en-IE" sz="1600" u="none" strike="noStrike">
                          <a:effectLst/>
                        </a:rPr>
                        <a:t>F512</a:t>
                      </a:r>
                      <a:endParaRPr lang="en-IE" sz="1600" b="1" i="0" u="none" strike="noStrike">
                        <a:solidFill>
                          <a:srgbClr val="161616"/>
                        </a:solidFill>
                        <a:effectLst/>
                        <a:latin typeface="Segoe UI" panose="020B0502040204020203" pitchFamily="34" charset="0"/>
                      </a:endParaRPr>
                    </a:p>
                  </a:txBody>
                  <a:tcPr marL="3102" marR="3102" marT="3102" marB="0"/>
                </a:tc>
                <a:tc>
                  <a:txBody>
                    <a:bodyPr/>
                    <a:lstStyle/>
                    <a:p>
                      <a:pPr algn="r" fontAlgn="ctr"/>
                      <a:r>
                        <a:rPr lang="en-IE" sz="1600" u="none" strike="noStrike">
                          <a:effectLst/>
                        </a:rPr>
                        <a:t>200</a:t>
                      </a:r>
                      <a:endParaRPr lang="en-IE" sz="1600" b="0" i="0" u="none" strike="noStrike">
                        <a:solidFill>
                          <a:srgbClr val="161616"/>
                        </a:solidFill>
                        <a:effectLst/>
                        <a:latin typeface="Segoe UI" panose="020B0502040204020203" pitchFamily="34" charset="0"/>
                      </a:endParaRPr>
                    </a:p>
                  </a:txBody>
                  <a:tcPr marL="3102" marR="3102" marT="3102" marB="0" anchor="ctr"/>
                </a:tc>
                <a:tc>
                  <a:txBody>
                    <a:bodyPr/>
                    <a:lstStyle/>
                    <a:p>
                      <a:pPr algn="r" fontAlgn="ctr"/>
                      <a:r>
                        <a:rPr lang="en-IE" sz="1600" u="none" strike="noStrike">
                          <a:effectLst/>
                        </a:rPr>
                        <a:t>200</a:t>
                      </a:r>
                      <a:endParaRPr lang="en-IE" sz="1600" b="0" i="0" u="none" strike="noStrike">
                        <a:solidFill>
                          <a:srgbClr val="161616"/>
                        </a:solidFill>
                        <a:effectLst/>
                        <a:latin typeface="Segoe UI" panose="020B0502040204020203" pitchFamily="34" charset="0"/>
                      </a:endParaRPr>
                    </a:p>
                  </a:txBody>
                  <a:tcPr marL="3102" marR="3102" marT="3102" marB="0" anchor="ctr"/>
                </a:tc>
                <a:tc>
                  <a:txBody>
                    <a:bodyPr/>
                    <a:lstStyle/>
                    <a:p>
                      <a:pPr algn="r" fontAlgn="ctr"/>
                      <a:r>
                        <a:rPr lang="en-IE" sz="1600" u="none" strike="noStrike">
                          <a:effectLst/>
                        </a:rPr>
                        <a:t>240</a:t>
                      </a:r>
                      <a:endParaRPr lang="en-IE" sz="1600" b="0" i="0" u="none" strike="noStrike">
                        <a:solidFill>
                          <a:srgbClr val="161616"/>
                        </a:solidFill>
                        <a:effectLst/>
                        <a:latin typeface="Segoe UI" panose="020B0502040204020203" pitchFamily="34" charset="0"/>
                      </a:endParaRPr>
                    </a:p>
                  </a:txBody>
                  <a:tcPr marL="3102" marR="3102" marT="3102" marB="0" anchor="ctr"/>
                </a:tc>
                <a:tc>
                  <a:txBody>
                    <a:bodyPr/>
                    <a:lstStyle/>
                    <a:p>
                      <a:pPr algn="r" fontAlgn="ctr"/>
                      <a:r>
                        <a:rPr lang="en-IE" sz="1600" u="none" strike="noStrike">
                          <a:effectLst/>
                        </a:rPr>
                        <a:t>20</a:t>
                      </a:r>
                      <a:endParaRPr lang="en-IE" sz="1600" b="0" i="0" u="none" strike="noStrike">
                        <a:solidFill>
                          <a:srgbClr val="161616"/>
                        </a:solidFill>
                        <a:effectLst/>
                        <a:latin typeface="Segoe UI" panose="020B0502040204020203" pitchFamily="34" charset="0"/>
                      </a:endParaRPr>
                    </a:p>
                  </a:txBody>
                  <a:tcPr marL="3102" marR="3102" marT="3102" marB="0" anchor="ctr"/>
                </a:tc>
                <a:tc>
                  <a:txBody>
                    <a:bodyPr/>
                    <a:lstStyle/>
                    <a:p>
                      <a:pPr algn="r" fontAlgn="ctr"/>
                      <a:r>
                        <a:rPr lang="en-IE" sz="1600" u="none" strike="noStrike">
                          <a:effectLst/>
                        </a:rPr>
                        <a:t>320</a:t>
                      </a:r>
                      <a:endParaRPr lang="en-IE" sz="1600" b="0" i="0" u="none" strike="noStrike">
                        <a:solidFill>
                          <a:srgbClr val="161616"/>
                        </a:solidFill>
                        <a:effectLst/>
                        <a:latin typeface="Segoe UI" panose="020B0502040204020203" pitchFamily="34" charset="0"/>
                      </a:endParaRPr>
                    </a:p>
                  </a:txBody>
                  <a:tcPr marL="3102" marR="3102" marT="3102" marB="0" anchor="ctr"/>
                </a:tc>
                <a:tc>
                  <a:txBody>
                    <a:bodyPr/>
                    <a:lstStyle/>
                    <a:p>
                      <a:pPr algn="r" fontAlgn="ctr"/>
                      <a:r>
                        <a:rPr lang="en-IE" sz="1600" u="none" strike="noStrike">
                          <a:effectLst/>
                        </a:rPr>
                        <a:t>12,000</a:t>
                      </a:r>
                      <a:endParaRPr lang="en-IE" sz="1600" b="0" i="0" u="none" strike="noStrike">
                        <a:solidFill>
                          <a:srgbClr val="161616"/>
                        </a:solidFill>
                        <a:effectLst/>
                        <a:latin typeface="Segoe UI" panose="020B0502040204020203" pitchFamily="34" charset="0"/>
                      </a:endParaRPr>
                    </a:p>
                  </a:txBody>
                  <a:tcPr marL="3102" marR="3102" marT="3102" marB="0" anchor="ctr"/>
                </a:tc>
                <a:tc>
                  <a:txBody>
                    <a:bodyPr/>
                    <a:lstStyle/>
                    <a:p>
                      <a:pPr algn="r" fontAlgn="ctr"/>
                      <a:r>
                        <a:rPr lang="en-IE" sz="1600" u="none" strike="noStrike">
                          <a:effectLst/>
                        </a:rPr>
                        <a:t>Unlimited</a:t>
                      </a:r>
                      <a:endParaRPr lang="en-IE" sz="1600" b="0" i="0" u="none" strike="noStrike">
                        <a:solidFill>
                          <a:srgbClr val="161616"/>
                        </a:solidFill>
                        <a:effectLst/>
                        <a:latin typeface="Segoe UI" panose="020B0502040204020203" pitchFamily="34" charset="0"/>
                      </a:endParaRPr>
                    </a:p>
                  </a:txBody>
                  <a:tcPr marL="3102" marR="3102" marT="3102" marB="0" anchor="ctr"/>
                </a:tc>
                <a:tc>
                  <a:txBody>
                    <a:bodyPr/>
                    <a:lstStyle/>
                    <a:p>
                      <a:pPr algn="r" fontAlgn="ctr"/>
                      <a:r>
                        <a:rPr lang="en-IE" sz="1600" u="none" strike="noStrike">
                          <a:effectLst/>
                        </a:rPr>
                        <a:t>10,000</a:t>
                      </a:r>
                      <a:endParaRPr lang="en-IE" sz="1600" b="0" i="0" u="none" strike="noStrike">
                        <a:solidFill>
                          <a:srgbClr val="161616"/>
                        </a:solidFill>
                        <a:effectLst/>
                        <a:latin typeface="Segoe UI" panose="020B0502040204020203" pitchFamily="34" charset="0"/>
                      </a:endParaRPr>
                    </a:p>
                  </a:txBody>
                  <a:tcPr marL="3102" marR="3102" marT="3102" marB="0" anchor="ctr"/>
                </a:tc>
                <a:tc>
                  <a:txBody>
                    <a:bodyPr/>
                    <a:lstStyle/>
                    <a:p>
                      <a:pPr algn="r" fontAlgn="ctr"/>
                      <a:r>
                        <a:rPr lang="en-IE" sz="1600" u="none" strike="noStrike">
                          <a:effectLst/>
                        </a:rPr>
                        <a:t>10,000</a:t>
                      </a:r>
                      <a:endParaRPr lang="en-IE" sz="1600" b="0" i="0" u="none" strike="noStrike">
                        <a:solidFill>
                          <a:srgbClr val="161616"/>
                        </a:solidFill>
                        <a:effectLst/>
                        <a:latin typeface="Segoe UI" panose="020B0502040204020203" pitchFamily="34" charset="0"/>
                      </a:endParaRPr>
                    </a:p>
                  </a:txBody>
                  <a:tcPr marL="3102" marR="3102" marT="3102" marB="0" anchor="ctr"/>
                </a:tc>
                <a:tc>
                  <a:txBody>
                    <a:bodyPr/>
                    <a:lstStyle/>
                    <a:p>
                      <a:pPr algn="r" fontAlgn="ctr"/>
                      <a:r>
                        <a:rPr lang="en-IE" sz="1600" u="none" strike="noStrike">
                          <a:effectLst/>
                        </a:rPr>
                        <a:t>12,000</a:t>
                      </a:r>
                      <a:endParaRPr lang="en-IE" sz="1600" b="0" i="0" u="none" strike="noStrike">
                        <a:solidFill>
                          <a:srgbClr val="161616"/>
                        </a:solidFill>
                        <a:effectLst/>
                        <a:latin typeface="Segoe UI" panose="020B0502040204020203" pitchFamily="34" charset="0"/>
                      </a:endParaRPr>
                    </a:p>
                  </a:txBody>
                  <a:tcPr marL="3102" marR="3102" marT="3102" marB="0" anchor="ctr"/>
                </a:tc>
                <a:tc>
                  <a:txBody>
                    <a:bodyPr/>
                    <a:lstStyle/>
                    <a:p>
                      <a:pPr algn="r" fontAlgn="ctr"/>
                      <a:r>
                        <a:rPr lang="en-IE" sz="1600" u="none" strike="noStrike">
                          <a:effectLst/>
                        </a:rPr>
                        <a:t>Unlimited</a:t>
                      </a:r>
                      <a:endParaRPr lang="en-IE" sz="1600" b="0" i="0" u="none" strike="noStrike">
                        <a:solidFill>
                          <a:srgbClr val="161616"/>
                        </a:solidFill>
                        <a:effectLst/>
                        <a:latin typeface="Segoe UI" panose="020B0502040204020203" pitchFamily="34" charset="0"/>
                      </a:endParaRPr>
                    </a:p>
                  </a:txBody>
                  <a:tcPr marL="3102" marR="3102" marT="3102" marB="0" anchor="ctr"/>
                </a:tc>
                <a:extLst>
                  <a:ext uri="{0D108BD9-81ED-4DB2-BD59-A6C34878D82A}">
                    <a16:rowId xmlns:a16="http://schemas.microsoft.com/office/drawing/2014/main" val="1450695128"/>
                  </a:ext>
                </a:extLst>
              </a:tr>
              <a:tr h="332081">
                <a:tc>
                  <a:txBody>
                    <a:bodyPr/>
                    <a:lstStyle/>
                    <a:p>
                      <a:pPr algn="l" fontAlgn="t"/>
                      <a:r>
                        <a:rPr lang="en-IE" sz="1600" u="none" strike="noStrike">
                          <a:effectLst/>
                        </a:rPr>
                        <a:t>F1024</a:t>
                      </a:r>
                      <a:endParaRPr lang="en-IE" sz="1600" b="1" i="0" u="none" strike="noStrike">
                        <a:solidFill>
                          <a:srgbClr val="161616"/>
                        </a:solidFill>
                        <a:effectLst/>
                        <a:latin typeface="Segoe UI" panose="020B0502040204020203" pitchFamily="34" charset="0"/>
                      </a:endParaRPr>
                    </a:p>
                  </a:txBody>
                  <a:tcPr marL="3102" marR="3102" marT="3102" marB="0">
                    <a:solidFill>
                      <a:schemeClr val="tx1"/>
                    </a:solidFill>
                  </a:tcPr>
                </a:tc>
                <a:tc>
                  <a:txBody>
                    <a:bodyPr/>
                    <a:lstStyle/>
                    <a:p>
                      <a:pPr algn="r" fontAlgn="ctr"/>
                      <a:r>
                        <a:rPr lang="en-IE" sz="1600" u="none" strike="noStrike">
                          <a:effectLst/>
                        </a:rPr>
                        <a:t>400</a:t>
                      </a:r>
                      <a:endParaRPr lang="en-IE" sz="1600" b="0" i="0" u="none" strike="noStrike">
                        <a:solidFill>
                          <a:srgbClr val="161616"/>
                        </a:solidFill>
                        <a:effectLst/>
                        <a:latin typeface="Segoe UI" panose="020B0502040204020203" pitchFamily="34" charset="0"/>
                      </a:endParaRPr>
                    </a:p>
                  </a:txBody>
                  <a:tcPr marL="3102" marR="3102" marT="3102" marB="0" anchor="ctr">
                    <a:solidFill>
                      <a:schemeClr val="tx1"/>
                    </a:solidFill>
                  </a:tcPr>
                </a:tc>
                <a:tc>
                  <a:txBody>
                    <a:bodyPr/>
                    <a:lstStyle/>
                    <a:p>
                      <a:pPr algn="r" fontAlgn="ctr"/>
                      <a:r>
                        <a:rPr lang="en-IE" sz="1600" u="none" strike="noStrike">
                          <a:effectLst/>
                        </a:rPr>
                        <a:t>200</a:t>
                      </a:r>
                      <a:endParaRPr lang="en-IE" sz="1600" b="0" i="0" u="none" strike="noStrike">
                        <a:solidFill>
                          <a:srgbClr val="161616"/>
                        </a:solidFill>
                        <a:effectLst/>
                        <a:latin typeface="Segoe UI" panose="020B0502040204020203" pitchFamily="34" charset="0"/>
                      </a:endParaRPr>
                    </a:p>
                  </a:txBody>
                  <a:tcPr marL="3102" marR="3102" marT="3102" marB="0" anchor="ctr">
                    <a:solidFill>
                      <a:schemeClr val="tx1"/>
                    </a:solidFill>
                  </a:tcPr>
                </a:tc>
                <a:tc>
                  <a:txBody>
                    <a:bodyPr/>
                    <a:lstStyle/>
                    <a:p>
                      <a:pPr algn="r" fontAlgn="ctr"/>
                      <a:r>
                        <a:rPr lang="en-IE" sz="1600" u="none" strike="noStrike">
                          <a:effectLst/>
                        </a:rPr>
                        <a:t>480</a:t>
                      </a:r>
                      <a:endParaRPr lang="en-IE" sz="1600" b="0" i="0" u="none" strike="noStrike">
                        <a:solidFill>
                          <a:srgbClr val="161616"/>
                        </a:solidFill>
                        <a:effectLst/>
                        <a:latin typeface="Segoe UI" panose="020B0502040204020203" pitchFamily="34" charset="0"/>
                      </a:endParaRPr>
                    </a:p>
                  </a:txBody>
                  <a:tcPr marL="3102" marR="3102" marT="3102" marB="0" anchor="ctr">
                    <a:solidFill>
                      <a:schemeClr val="tx1"/>
                    </a:solidFill>
                  </a:tcPr>
                </a:tc>
                <a:tc>
                  <a:txBody>
                    <a:bodyPr/>
                    <a:lstStyle/>
                    <a:p>
                      <a:pPr algn="r" fontAlgn="ctr"/>
                      <a:r>
                        <a:rPr lang="en-IE" sz="1600" u="none" strike="noStrike">
                          <a:effectLst/>
                        </a:rPr>
                        <a:t>40</a:t>
                      </a:r>
                      <a:endParaRPr lang="en-IE" sz="1600" b="0" i="0" u="none" strike="noStrike">
                        <a:solidFill>
                          <a:srgbClr val="161616"/>
                        </a:solidFill>
                        <a:effectLst/>
                        <a:latin typeface="Segoe UI" panose="020B0502040204020203" pitchFamily="34" charset="0"/>
                      </a:endParaRPr>
                    </a:p>
                  </a:txBody>
                  <a:tcPr marL="3102" marR="3102" marT="3102" marB="0" anchor="ctr">
                    <a:solidFill>
                      <a:schemeClr val="tx1"/>
                    </a:solidFill>
                  </a:tcPr>
                </a:tc>
                <a:tc>
                  <a:txBody>
                    <a:bodyPr/>
                    <a:lstStyle/>
                    <a:p>
                      <a:pPr algn="r" fontAlgn="ctr"/>
                      <a:r>
                        <a:rPr lang="en-IE" sz="1600" u="none" strike="noStrike">
                          <a:effectLst/>
                        </a:rPr>
                        <a:t>640</a:t>
                      </a:r>
                      <a:endParaRPr lang="en-IE" sz="1600" b="0" i="0" u="none" strike="noStrike">
                        <a:solidFill>
                          <a:srgbClr val="161616"/>
                        </a:solidFill>
                        <a:effectLst/>
                        <a:latin typeface="Segoe UI" panose="020B0502040204020203" pitchFamily="34" charset="0"/>
                      </a:endParaRPr>
                    </a:p>
                  </a:txBody>
                  <a:tcPr marL="3102" marR="3102" marT="3102" marB="0" anchor="ctr">
                    <a:solidFill>
                      <a:schemeClr val="tx1"/>
                    </a:solidFill>
                  </a:tcPr>
                </a:tc>
                <a:tc>
                  <a:txBody>
                    <a:bodyPr/>
                    <a:lstStyle/>
                    <a:p>
                      <a:pPr algn="r" fontAlgn="ctr"/>
                      <a:r>
                        <a:rPr lang="en-IE" sz="1600" u="none" strike="noStrike">
                          <a:effectLst/>
                        </a:rPr>
                        <a:t>24,000</a:t>
                      </a:r>
                      <a:endParaRPr lang="en-IE" sz="1600" b="0" i="0" u="none" strike="noStrike">
                        <a:solidFill>
                          <a:srgbClr val="161616"/>
                        </a:solidFill>
                        <a:effectLst/>
                        <a:latin typeface="Segoe UI" panose="020B0502040204020203" pitchFamily="34" charset="0"/>
                      </a:endParaRPr>
                    </a:p>
                  </a:txBody>
                  <a:tcPr marL="3102" marR="3102" marT="3102" marB="0" anchor="ctr">
                    <a:solidFill>
                      <a:schemeClr val="tx1"/>
                    </a:solidFill>
                  </a:tcPr>
                </a:tc>
                <a:tc>
                  <a:txBody>
                    <a:bodyPr/>
                    <a:lstStyle/>
                    <a:p>
                      <a:pPr algn="r" fontAlgn="ctr"/>
                      <a:r>
                        <a:rPr lang="en-IE" sz="1600" u="none" strike="noStrike">
                          <a:effectLst/>
                        </a:rPr>
                        <a:t>Unlimited</a:t>
                      </a:r>
                      <a:endParaRPr lang="en-IE" sz="1600" b="0" i="0" u="none" strike="noStrike">
                        <a:solidFill>
                          <a:srgbClr val="161616"/>
                        </a:solidFill>
                        <a:effectLst/>
                        <a:latin typeface="Segoe UI" panose="020B0502040204020203" pitchFamily="34" charset="0"/>
                      </a:endParaRPr>
                    </a:p>
                  </a:txBody>
                  <a:tcPr marL="3102" marR="3102" marT="3102" marB="0" anchor="ctr">
                    <a:solidFill>
                      <a:schemeClr val="tx1"/>
                    </a:solidFill>
                  </a:tcPr>
                </a:tc>
                <a:tc>
                  <a:txBody>
                    <a:bodyPr/>
                    <a:lstStyle/>
                    <a:p>
                      <a:pPr algn="r" fontAlgn="ctr"/>
                      <a:r>
                        <a:rPr lang="en-IE" sz="1600" u="none" strike="noStrike">
                          <a:effectLst/>
                        </a:rPr>
                        <a:t>10,000</a:t>
                      </a:r>
                      <a:endParaRPr lang="en-IE" sz="1600" b="0" i="0" u="none" strike="noStrike">
                        <a:solidFill>
                          <a:srgbClr val="161616"/>
                        </a:solidFill>
                        <a:effectLst/>
                        <a:latin typeface="Segoe UI" panose="020B0502040204020203" pitchFamily="34" charset="0"/>
                      </a:endParaRPr>
                    </a:p>
                  </a:txBody>
                  <a:tcPr marL="3102" marR="3102" marT="3102" marB="0" anchor="ctr">
                    <a:solidFill>
                      <a:schemeClr val="tx1"/>
                    </a:solidFill>
                  </a:tcPr>
                </a:tc>
                <a:tc>
                  <a:txBody>
                    <a:bodyPr/>
                    <a:lstStyle/>
                    <a:p>
                      <a:pPr algn="r" fontAlgn="ctr"/>
                      <a:r>
                        <a:rPr lang="en-IE" sz="1600" u="none" strike="noStrike">
                          <a:effectLst/>
                        </a:rPr>
                        <a:t>10,000</a:t>
                      </a:r>
                      <a:endParaRPr lang="en-IE" sz="1600" b="0" i="0" u="none" strike="noStrike">
                        <a:solidFill>
                          <a:srgbClr val="161616"/>
                        </a:solidFill>
                        <a:effectLst/>
                        <a:latin typeface="Segoe UI" panose="020B0502040204020203" pitchFamily="34" charset="0"/>
                      </a:endParaRPr>
                    </a:p>
                  </a:txBody>
                  <a:tcPr marL="3102" marR="3102" marT="3102" marB="0" anchor="ctr">
                    <a:solidFill>
                      <a:schemeClr val="tx1"/>
                    </a:solidFill>
                  </a:tcPr>
                </a:tc>
                <a:tc>
                  <a:txBody>
                    <a:bodyPr/>
                    <a:lstStyle/>
                    <a:p>
                      <a:pPr algn="r" fontAlgn="ctr"/>
                      <a:r>
                        <a:rPr lang="en-IE" sz="1600" u="none" strike="noStrike">
                          <a:effectLst/>
                        </a:rPr>
                        <a:t>24,000</a:t>
                      </a:r>
                      <a:endParaRPr lang="en-IE" sz="1600" b="0" i="0" u="none" strike="noStrike">
                        <a:solidFill>
                          <a:srgbClr val="161616"/>
                        </a:solidFill>
                        <a:effectLst/>
                        <a:latin typeface="Segoe UI" panose="020B0502040204020203" pitchFamily="34" charset="0"/>
                      </a:endParaRPr>
                    </a:p>
                  </a:txBody>
                  <a:tcPr marL="3102" marR="3102" marT="3102" marB="0" anchor="ctr">
                    <a:solidFill>
                      <a:schemeClr val="tx1"/>
                    </a:solidFill>
                  </a:tcPr>
                </a:tc>
                <a:tc>
                  <a:txBody>
                    <a:bodyPr/>
                    <a:lstStyle/>
                    <a:p>
                      <a:pPr algn="r" fontAlgn="ctr"/>
                      <a:r>
                        <a:rPr lang="en-IE" sz="1600" u="none" strike="noStrike">
                          <a:effectLst/>
                        </a:rPr>
                        <a:t>Unlimited</a:t>
                      </a:r>
                      <a:endParaRPr lang="en-IE" sz="1600" b="0" i="0" u="none" strike="noStrike">
                        <a:solidFill>
                          <a:srgbClr val="161616"/>
                        </a:solidFill>
                        <a:effectLst/>
                        <a:latin typeface="Segoe UI" panose="020B0502040204020203" pitchFamily="34" charset="0"/>
                      </a:endParaRPr>
                    </a:p>
                  </a:txBody>
                  <a:tcPr marL="3102" marR="3102" marT="3102" marB="0" anchor="ctr">
                    <a:solidFill>
                      <a:schemeClr val="tx1"/>
                    </a:solidFill>
                  </a:tcPr>
                </a:tc>
                <a:extLst>
                  <a:ext uri="{0D108BD9-81ED-4DB2-BD59-A6C34878D82A}">
                    <a16:rowId xmlns:a16="http://schemas.microsoft.com/office/drawing/2014/main" val="748027916"/>
                  </a:ext>
                </a:extLst>
              </a:tr>
              <a:tr h="332081">
                <a:tc>
                  <a:txBody>
                    <a:bodyPr/>
                    <a:lstStyle/>
                    <a:p>
                      <a:pPr algn="l" fontAlgn="t"/>
                      <a:r>
                        <a:rPr lang="en-IE" sz="1600" u="none" strike="noStrike">
                          <a:effectLst/>
                        </a:rPr>
                        <a:t>F2048</a:t>
                      </a:r>
                      <a:endParaRPr lang="en-IE" sz="1600" b="1" i="0" u="none" strike="noStrike">
                        <a:solidFill>
                          <a:srgbClr val="161616"/>
                        </a:solidFill>
                        <a:effectLst/>
                        <a:latin typeface="Segoe UI" panose="020B0502040204020203" pitchFamily="34" charset="0"/>
                      </a:endParaRPr>
                    </a:p>
                  </a:txBody>
                  <a:tcPr marL="3102" marR="3102" marT="3102" marB="0"/>
                </a:tc>
                <a:tc>
                  <a:txBody>
                    <a:bodyPr/>
                    <a:lstStyle/>
                    <a:p>
                      <a:pPr algn="r" fontAlgn="ctr"/>
                      <a:r>
                        <a:rPr lang="en-IE" sz="1600" u="none" strike="noStrike">
                          <a:effectLst/>
                        </a:rPr>
                        <a:t>400</a:t>
                      </a:r>
                      <a:endParaRPr lang="en-IE" sz="1600" b="0" i="0" u="none" strike="noStrike">
                        <a:solidFill>
                          <a:srgbClr val="161616"/>
                        </a:solidFill>
                        <a:effectLst/>
                        <a:latin typeface="Segoe UI" panose="020B0502040204020203" pitchFamily="34" charset="0"/>
                      </a:endParaRPr>
                    </a:p>
                  </a:txBody>
                  <a:tcPr marL="3102" marR="3102" marT="3102" marB="0" anchor="ctr"/>
                </a:tc>
                <a:tc>
                  <a:txBody>
                    <a:bodyPr/>
                    <a:lstStyle/>
                    <a:p>
                      <a:pPr algn="r" fontAlgn="ctr"/>
                      <a:r>
                        <a:rPr lang="en-IE" sz="1600" u="none" strike="noStrike">
                          <a:effectLst/>
                        </a:rPr>
                        <a:t>200</a:t>
                      </a:r>
                      <a:endParaRPr lang="en-IE" sz="1600" b="0" i="0" u="none" strike="noStrike">
                        <a:solidFill>
                          <a:srgbClr val="161616"/>
                        </a:solidFill>
                        <a:effectLst/>
                        <a:latin typeface="Segoe UI" panose="020B0502040204020203" pitchFamily="34" charset="0"/>
                      </a:endParaRPr>
                    </a:p>
                  </a:txBody>
                  <a:tcPr marL="3102" marR="3102" marT="3102" marB="0" anchor="ctr"/>
                </a:tc>
                <a:tc>
                  <a:txBody>
                    <a:bodyPr/>
                    <a:lstStyle/>
                    <a:p>
                      <a:pPr algn="r" fontAlgn="ctr"/>
                      <a:r>
                        <a:rPr lang="en-IE" sz="1600" u="none" strike="noStrike">
                          <a:effectLst/>
                        </a:rPr>
                        <a:t>960</a:t>
                      </a:r>
                      <a:endParaRPr lang="en-IE" sz="1600" b="0" i="0" u="none" strike="noStrike">
                        <a:solidFill>
                          <a:srgbClr val="161616"/>
                        </a:solidFill>
                        <a:effectLst/>
                        <a:latin typeface="Segoe UI" panose="020B0502040204020203" pitchFamily="34" charset="0"/>
                      </a:endParaRPr>
                    </a:p>
                  </a:txBody>
                  <a:tcPr marL="3102" marR="3102" marT="3102" marB="0" anchor="ctr"/>
                </a:tc>
                <a:tc>
                  <a:txBody>
                    <a:bodyPr/>
                    <a:lstStyle/>
                    <a:p>
                      <a:pPr algn="r" fontAlgn="ctr"/>
                      <a:r>
                        <a:rPr lang="en-IE" sz="1600" u="none" strike="noStrike">
                          <a:effectLst/>
                        </a:rPr>
                        <a:t>40</a:t>
                      </a:r>
                      <a:endParaRPr lang="en-IE" sz="1600" b="0" i="0" u="none" strike="noStrike">
                        <a:solidFill>
                          <a:srgbClr val="161616"/>
                        </a:solidFill>
                        <a:effectLst/>
                        <a:latin typeface="Segoe UI" panose="020B0502040204020203" pitchFamily="34" charset="0"/>
                      </a:endParaRPr>
                    </a:p>
                  </a:txBody>
                  <a:tcPr marL="3102" marR="3102" marT="3102" marB="0" anchor="ctr"/>
                </a:tc>
                <a:tc>
                  <a:txBody>
                    <a:bodyPr/>
                    <a:lstStyle/>
                    <a:p>
                      <a:pPr algn="r" fontAlgn="ctr"/>
                      <a:r>
                        <a:rPr lang="en-IE" sz="1600" u="none" strike="noStrike">
                          <a:effectLst/>
                        </a:rPr>
                        <a:t>1,280</a:t>
                      </a:r>
                      <a:endParaRPr lang="en-IE" sz="1600" b="0" i="0" u="none" strike="noStrike">
                        <a:solidFill>
                          <a:srgbClr val="161616"/>
                        </a:solidFill>
                        <a:effectLst/>
                        <a:latin typeface="Segoe UI" panose="020B0502040204020203" pitchFamily="34" charset="0"/>
                      </a:endParaRPr>
                    </a:p>
                  </a:txBody>
                  <a:tcPr marL="3102" marR="3102" marT="3102" marB="0" anchor="ctr"/>
                </a:tc>
                <a:tc>
                  <a:txBody>
                    <a:bodyPr/>
                    <a:lstStyle/>
                    <a:p>
                      <a:pPr algn="r" fontAlgn="ctr"/>
                      <a:r>
                        <a:rPr lang="en-IE" sz="1600" u="none" strike="noStrike">
                          <a:effectLst/>
                        </a:rPr>
                        <a:t>24,000</a:t>
                      </a:r>
                      <a:endParaRPr lang="en-IE" sz="1600" b="0" i="0" u="none" strike="noStrike">
                        <a:solidFill>
                          <a:srgbClr val="161616"/>
                        </a:solidFill>
                        <a:effectLst/>
                        <a:latin typeface="Segoe UI" panose="020B0502040204020203" pitchFamily="34" charset="0"/>
                      </a:endParaRPr>
                    </a:p>
                  </a:txBody>
                  <a:tcPr marL="3102" marR="3102" marT="3102" marB="0" anchor="ctr"/>
                </a:tc>
                <a:tc>
                  <a:txBody>
                    <a:bodyPr/>
                    <a:lstStyle/>
                    <a:p>
                      <a:pPr algn="r" fontAlgn="ctr"/>
                      <a:r>
                        <a:rPr lang="en-IE" sz="1600" u="none" strike="noStrike">
                          <a:effectLst/>
                        </a:rPr>
                        <a:t>Unlimited</a:t>
                      </a:r>
                      <a:endParaRPr lang="en-IE" sz="1600" b="0" i="0" u="none" strike="noStrike">
                        <a:solidFill>
                          <a:srgbClr val="161616"/>
                        </a:solidFill>
                        <a:effectLst/>
                        <a:latin typeface="Segoe UI" panose="020B0502040204020203" pitchFamily="34" charset="0"/>
                      </a:endParaRPr>
                    </a:p>
                  </a:txBody>
                  <a:tcPr marL="3102" marR="3102" marT="3102" marB="0" anchor="ctr"/>
                </a:tc>
                <a:tc>
                  <a:txBody>
                    <a:bodyPr/>
                    <a:lstStyle/>
                    <a:p>
                      <a:pPr algn="r" fontAlgn="ctr"/>
                      <a:r>
                        <a:rPr lang="en-IE" sz="1600" u="none" strike="noStrike">
                          <a:effectLst/>
                        </a:rPr>
                        <a:t>10,000</a:t>
                      </a:r>
                      <a:endParaRPr lang="en-IE" sz="1600" b="0" i="0" u="none" strike="noStrike">
                        <a:solidFill>
                          <a:srgbClr val="161616"/>
                        </a:solidFill>
                        <a:effectLst/>
                        <a:latin typeface="Segoe UI" panose="020B0502040204020203" pitchFamily="34" charset="0"/>
                      </a:endParaRPr>
                    </a:p>
                  </a:txBody>
                  <a:tcPr marL="3102" marR="3102" marT="3102" marB="0" anchor="ctr"/>
                </a:tc>
                <a:tc>
                  <a:txBody>
                    <a:bodyPr/>
                    <a:lstStyle/>
                    <a:p>
                      <a:pPr algn="r" fontAlgn="ctr"/>
                      <a:r>
                        <a:rPr lang="en-IE" sz="1600" u="none" strike="noStrike">
                          <a:effectLst/>
                        </a:rPr>
                        <a:t>10,000</a:t>
                      </a:r>
                      <a:endParaRPr lang="en-IE" sz="1600" b="0" i="0" u="none" strike="noStrike">
                        <a:solidFill>
                          <a:srgbClr val="161616"/>
                        </a:solidFill>
                        <a:effectLst/>
                        <a:latin typeface="Segoe UI" panose="020B0502040204020203" pitchFamily="34" charset="0"/>
                      </a:endParaRPr>
                    </a:p>
                  </a:txBody>
                  <a:tcPr marL="3102" marR="3102" marT="3102" marB="0" anchor="ctr"/>
                </a:tc>
                <a:tc>
                  <a:txBody>
                    <a:bodyPr/>
                    <a:lstStyle/>
                    <a:p>
                      <a:pPr algn="r" fontAlgn="ctr"/>
                      <a:r>
                        <a:rPr lang="en-IE" sz="1600" u="none" strike="noStrike">
                          <a:effectLst/>
                        </a:rPr>
                        <a:t>24,000</a:t>
                      </a:r>
                      <a:endParaRPr lang="en-IE" sz="1600" b="0" i="0" u="none" strike="noStrike">
                        <a:solidFill>
                          <a:srgbClr val="161616"/>
                        </a:solidFill>
                        <a:effectLst/>
                        <a:latin typeface="Segoe UI" panose="020B0502040204020203" pitchFamily="34" charset="0"/>
                      </a:endParaRPr>
                    </a:p>
                  </a:txBody>
                  <a:tcPr marL="3102" marR="3102" marT="3102" marB="0" anchor="ctr"/>
                </a:tc>
                <a:tc>
                  <a:txBody>
                    <a:bodyPr/>
                    <a:lstStyle/>
                    <a:p>
                      <a:pPr algn="r" fontAlgn="ctr"/>
                      <a:r>
                        <a:rPr lang="en-IE" sz="1600" u="none" strike="noStrike">
                          <a:effectLst/>
                        </a:rPr>
                        <a:t>Unlimited</a:t>
                      </a:r>
                      <a:endParaRPr lang="en-IE" sz="1600" b="0" i="0" u="none" strike="noStrike">
                        <a:solidFill>
                          <a:srgbClr val="161616"/>
                        </a:solidFill>
                        <a:effectLst/>
                        <a:latin typeface="Segoe UI" panose="020B0502040204020203" pitchFamily="34" charset="0"/>
                      </a:endParaRPr>
                    </a:p>
                  </a:txBody>
                  <a:tcPr marL="3102" marR="3102" marT="3102" marB="0" anchor="ctr"/>
                </a:tc>
                <a:extLst>
                  <a:ext uri="{0D108BD9-81ED-4DB2-BD59-A6C34878D82A}">
                    <a16:rowId xmlns:a16="http://schemas.microsoft.com/office/drawing/2014/main" val="2112810209"/>
                  </a:ext>
                </a:extLst>
              </a:tr>
            </a:tbl>
          </a:graphicData>
        </a:graphic>
      </p:graphicFrame>
      <p:sp>
        <p:nvSpPr>
          <p:cNvPr id="3" name="Title 6">
            <a:extLst>
              <a:ext uri="{FF2B5EF4-FFF2-40B4-BE49-F238E27FC236}">
                <a16:creationId xmlns:a16="http://schemas.microsoft.com/office/drawing/2014/main" id="{353D6DD6-1FC3-430A-AB49-A1B201E2B2E6}"/>
              </a:ext>
            </a:extLst>
          </p:cNvPr>
          <p:cNvSpPr txBox="1">
            <a:spLocks/>
          </p:cNvSpPr>
          <p:nvPr/>
        </p:nvSpPr>
        <p:spPr>
          <a:xfrm>
            <a:off x="519564" y="410814"/>
            <a:ext cx="11026774" cy="553998"/>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a:ln w="3175">
                  <a:noFill/>
                </a:ln>
                <a:solidFill>
                  <a:srgbClr val="117865"/>
                </a:solidFill>
                <a:effectLst/>
                <a:uLnTx/>
                <a:uFillTx/>
                <a:latin typeface="Segoe UI Semibold"/>
                <a:ea typeface="+mn-ea"/>
                <a:cs typeface="Segoe UI" pitchFamily="34" charset="0"/>
              </a:rPr>
              <a:t>Resource guardrails and </a:t>
            </a:r>
            <a:r>
              <a:rPr kumimoji="0" lang="en-US" sz="3600" b="0" i="0" u="none" strike="noStrike" kern="1200" cap="none" spc="-50" normalizeH="0" baseline="0" noProof="0" err="1">
                <a:ln w="3175">
                  <a:noFill/>
                </a:ln>
                <a:solidFill>
                  <a:srgbClr val="117865"/>
                </a:solidFill>
                <a:effectLst/>
                <a:uLnTx/>
                <a:uFillTx/>
                <a:latin typeface="Segoe UI Semibold"/>
                <a:ea typeface="+mn-ea"/>
                <a:cs typeface="Segoe UI" pitchFamily="34" charset="0"/>
              </a:rPr>
              <a:t>MaxMemory</a:t>
            </a:r>
            <a:endParaRPr kumimoji="0" lang="en-US" sz="3600" b="0" i="0" u="none" strike="noStrike" kern="1200" cap="none" spc="-50" normalizeH="0" baseline="0" noProof="0">
              <a:ln w="3175">
                <a:noFill/>
              </a:ln>
              <a:solidFill>
                <a:srgbClr val="117865"/>
              </a:solidFill>
              <a:effectLst/>
              <a:uLnTx/>
              <a:uFillTx/>
              <a:latin typeface="Segoe UI Semibold"/>
              <a:ea typeface="+mn-ea"/>
              <a:cs typeface="Segoe UI" pitchFamily="34" charset="0"/>
            </a:endParaRPr>
          </a:p>
        </p:txBody>
      </p:sp>
    </p:spTree>
    <p:extLst>
      <p:ext uri="{BB962C8B-B14F-4D97-AF65-F5344CB8AC3E}">
        <p14:creationId xmlns:p14="http://schemas.microsoft.com/office/powerpoint/2010/main" val="1633166382"/>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6EF6C710-890B-0340-15F7-14CEB4227C35}"/>
              </a:ext>
            </a:extLst>
          </p:cNvPr>
          <p:cNvGraphicFramePr>
            <a:graphicFrameLocks noGrp="1"/>
          </p:cNvGraphicFramePr>
          <p:nvPr>
            <p:extLst>
              <p:ext uri="{D42A27DB-BD31-4B8C-83A1-F6EECF244321}">
                <p14:modId xmlns:p14="http://schemas.microsoft.com/office/powerpoint/2010/main" val="2308239624"/>
              </p:ext>
            </p:extLst>
          </p:nvPr>
        </p:nvGraphicFramePr>
        <p:xfrm>
          <a:off x="659189" y="1480144"/>
          <a:ext cx="10399130" cy="4749622"/>
        </p:xfrm>
        <a:graphic>
          <a:graphicData uri="http://schemas.openxmlformats.org/drawingml/2006/table">
            <a:tbl>
              <a:tblPr>
                <a:tableStyleId>{5C22544A-7EE6-4342-B048-85BDC9FD1C3A}</a:tableStyleId>
              </a:tblPr>
              <a:tblGrid>
                <a:gridCol w="1191413">
                  <a:extLst>
                    <a:ext uri="{9D8B030D-6E8A-4147-A177-3AD203B41FA5}">
                      <a16:colId xmlns:a16="http://schemas.microsoft.com/office/drawing/2014/main" val="2690092556"/>
                    </a:ext>
                  </a:extLst>
                </a:gridCol>
                <a:gridCol w="1206123">
                  <a:extLst>
                    <a:ext uri="{9D8B030D-6E8A-4147-A177-3AD203B41FA5}">
                      <a16:colId xmlns:a16="http://schemas.microsoft.com/office/drawing/2014/main" val="4124630671"/>
                    </a:ext>
                  </a:extLst>
                </a:gridCol>
                <a:gridCol w="1044326">
                  <a:extLst>
                    <a:ext uri="{9D8B030D-6E8A-4147-A177-3AD203B41FA5}">
                      <a16:colId xmlns:a16="http://schemas.microsoft.com/office/drawing/2014/main" val="3937336453"/>
                    </a:ext>
                  </a:extLst>
                </a:gridCol>
                <a:gridCol w="1132578">
                  <a:extLst>
                    <a:ext uri="{9D8B030D-6E8A-4147-A177-3AD203B41FA5}">
                      <a16:colId xmlns:a16="http://schemas.microsoft.com/office/drawing/2014/main" val="3097078"/>
                    </a:ext>
                  </a:extLst>
                </a:gridCol>
                <a:gridCol w="1456172">
                  <a:extLst>
                    <a:ext uri="{9D8B030D-6E8A-4147-A177-3AD203B41FA5}">
                      <a16:colId xmlns:a16="http://schemas.microsoft.com/office/drawing/2014/main" val="963307054"/>
                    </a:ext>
                  </a:extLst>
                </a:gridCol>
                <a:gridCol w="985491">
                  <a:extLst>
                    <a:ext uri="{9D8B030D-6E8A-4147-A177-3AD203B41FA5}">
                      <a16:colId xmlns:a16="http://schemas.microsoft.com/office/drawing/2014/main" val="3287876866"/>
                    </a:ext>
                  </a:extLst>
                </a:gridCol>
                <a:gridCol w="1353210">
                  <a:extLst>
                    <a:ext uri="{9D8B030D-6E8A-4147-A177-3AD203B41FA5}">
                      <a16:colId xmlns:a16="http://schemas.microsoft.com/office/drawing/2014/main" val="905891185"/>
                    </a:ext>
                  </a:extLst>
                </a:gridCol>
                <a:gridCol w="1044326">
                  <a:extLst>
                    <a:ext uri="{9D8B030D-6E8A-4147-A177-3AD203B41FA5}">
                      <a16:colId xmlns:a16="http://schemas.microsoft.com/office/drawing/2014/main" val="2001321586"/>
                    </a:ext>
                  </a:extLst>
                </a:gridCol>
                <a:gridCol w="985491">
                  <a:extLst>
                    <a:ext uri="{9D8B030D-6E8A-4147-A177-3AD203B41FA5}">
                      <a16:colId xmlns:a16="http://schemas.microsoft.com/office/drawing/2014/main" val="2291949438"/>
                    </a:ext>
                  </a:extLst>
                </a:gridCol>
              </a:tblGrid>
              <a:tr h="1142689">
                <a:tc>
                  <a:txBody>
                    <a:bodyPr/>
                    <a:lstStyle/>
                    <a:p>
                      <a:pPr algn="l" fontAlgn="t"/>
                      <a:r>
                        <a:rPr lang="en-IE" sz="1400" b="1" u="none" strike="noStrike">
                          <a:effectLst/>
                        </a:rPr>
                        <a:t>SKU</a:t>
                      </a:r>
                      <a:endParaRPr lang="en-IE" sz="1400" b="1" i="0" u="none" strike="noStrike">
                        <a:solidFill>
                          <a:srgbClr val="161616"/>
                        </a:solidFill>
                        <a:effectLst/>
                        <a:latin typeface="Segoe UI" panose="020B0502040204020203" pitchFamily="34" charset="0"/>
                      </a:endParaRPr>
                    </a:p>
                  </a:txBody>
                  <a:tcPr marL="3374" marR="3374" marT="3374"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IE" sz="1400" b="1" u="none" strike="noStrike">
                          <a:effectLst/>
                        </a:rPr>
                        <a:t>Power BI SKU</a:t>
                      </a:r>
                      <a:endParaRPr lang="en-IE" sz="1400" b="1" i="0" u="none" strike="noStrike">
                        <a:solidFill>
                          <a:srgbClr val="161616"/>
                        </a:solidFill>
                        <a:effectLst/>
                        <a:latin typeface="Segoe UI" panose="020B0502040204020203" pitchFamily="34" charset="0"/>
                      </a:endParaRPr>
                    </a:p>
                  </a:txBody>
                  <a:tcPr marL="3374" marR="3374" marT="3374" marB="0">
                    <a:lnL w="12700" cap="flat" cmpd="sng" algn="ctr">
                      <a:solidFill>
                        <a:schemeClr val="tx1"/>
                      </a:solidFill>
                      <a:prstDash val="solid"/>
                      <a:round/>
                      <a:headEnd type="none" w="med" len="med"/>
                      <a:tailEnd type="none" w="med" len="med"/>
                    </a:lnL>
                  </a:tcPr>
                </a:tc>
                <a:tc>
                  <a:txBody>
                    <a:bodyPr/>
                    <a:lstStyle/>
                    <a:p>
                      <a:pPr algn="l" fontAlgn="t"/>
                      <a:r>
                        <a:rPr lang="en-IE" sz="1400" b="1" u="none" strike="noStrike">
                          <a:effectLst/>
                        </a:rPr>
                        <a:t>Capacity Units (CU)</a:t>
                      </a:r>
                      <a:endParaRPr lang="en-IE" sz="1400" b="1" i="0" u="none" strike="noStrike">
                        <a:solidFill>
                          <a:srgbClr val="161616"/>
                        </a:solidFill>
                        <a:effectLst/>
                        <a:latin typeface="Segoe UI" panose="020B0502040204020203" pitchFamily="34" charset="0"/>
                      </a:endParaRPr>
                    </a:p>
                  </a:txBody>
                  <a:tcPr marL="3374" marR="3374" marT="3374" marB="0"/>
                </a:tc>
                <a:tc>
                  <a:txBody>
                    <a:bodyPr/>
                    <a:lstStyle/>
                    <a:p>
                      <a:pPr algn="l" fontAlgn="t"/>
                      <a:r>
                        <a:rPr lang="en-IE" sz="1400" b="1" u="none" strike="noStrike">
                          <a:effectLst/>
                        </a:rPr>
                        <a:t>Power BI v-cores</a:t>
                      </a:r>
                      <a:endParaRPr lang="en-IE" sz="1400" b="1" i="0" u="none" strike="noStrike">
                        <a:solidFill>
                          <a:srgbClr val="161616"/>
                        </a:solidFill>
                        <a:effectLst/>
                        <a:latin typeface="Segoe UI" panose="020B0502040204020203" pitchFamily="34" charset="0"/>
                      </a:endParaRPr>
                    </a:p>
                  </a:txBody>
                  <a:tcPr marL="3374" marR="3374" marT="3374" marB="0"/>
                </a:tc>
                <a:tc>
                  <a:txBody>
                    <a:bodyPr/>
                    <a:lstStyle/>
                    <a:p>
                      <a:pPr algn="l" fontAlgn="t"/>
                      <a:r>
                        <a:rPr lang="en-IE" sz="1400" b="1" u="none" strike="noStrike">
                          <a:effectLst/>
                        </a:rPr>
                        <a:t>Parquet files per table</a:t>
                      </a:r>
                      <a:endParaRPr lang="en-IE" sz="1400" b="1" i="0" u="none" strike="noStrike">
                        <a:solidFill>
                          <a:srgbClr val="161616"/>
                        </a:solidFill>
                        <a:effectLst/>
                        <a:latin typeface="Segoe UI" panose="020B0502040204020203" pitchFamily="34" charset="0"/>
                      </a:endParaRPr>
                    </a:p>
                  </a:txBody>
                  <a:tcPr marL="3374" marR="3374" marT="3374" marB="0"/>
                </a:tc>
                <a:tc>
                  <a:txBody>
                    <a:bodyPr/>
                    <a:lstStyle/>
                    <a:p>
                      <a:pPr algn="l" fontAlgn="t"/>
                      <a:r>
                        <a:rPr lang="en-IE" sz="1400" b="1" u="none" strike="noStrike">
                          <a:effectLst/>
                        </a:rPr>
                        <a:t>Row groups per table</a:t>
                      </a:r>
                      <a:endParaRPr lang="en-IE" sz="1400" b="1" i="0" u="none" strike="noStrike">
                        <a:solidFill>
                          <a:srgbClr val="161616"/>
                        </a:solidFill>
                        <a:effectLst/>
                        <a:latin typeface="Segoe UI" panose="020B0502040204020203" pitchFamily="34" charset="0"/>
                      </a:endParaRPr>
                    </a:p>
                  </a:txBody>
                  <a:tcPr marL="3374" marR="3374" marT="3374" marB="0"/>
                </a:tc>
                <a:tc>
                  <a:txBody>
                    <a:bodyPr/>
                    <a:lstStyle/>
                    <a:p>
                      <a:pPr algn="l" fontAlgn="t"/>
                      <a:r>
                        <a:rPr lang="en-IE" sz="1400" b="1" u="none" strike="noStrike">
                          <a:effectLst/>
                        </a:rPr>
                        <a:t>Rows per table (millions)</a:t>
                      </a:r>
                      <a:endParaRPr lang="en-IE" sz="1400" b="1" i="0" u="none" strike="noStrike">
                        <a:solidFill>
                          <a:srgbClr val="161616"/>
                        </a:solidFill>
                        <a:effectLst/>
                        <a:latin typeface="Segoe UI" panose="020B0502040204020203" pitchFamily="34" charset="0"/>
                      </a:endParaRPr>
                    </a:p>
                  </a:txBody>
                  <a:tcPr marL="3374" marR="3374" marT="3374" marB="0"/>
                </a:tc>
                <a:tc>
                  <a:txBody>
                    <a:bodyPr/>
                    <a:lstStyle/>
                    <a:p>
                      <a:pPr algn="l" fontAlgn="t"/>
                      <a:r>
                        <a:rPr lang="en-GB" sz="1400" b="1" u="sng" strike="noStrike">
                          <a:effectLst/>
                          <a:hlinkClick r:id="rId3"/>
                        </a:rPr>
                        <a:t>Max model size on disk/OneLake1 (GB)</a:t>
                      </a:r>
                      <a:endParaRPr lang="en-GB" sz="1400" b="1" i="0" u="sng" strike="noStrike">
                        <a:solidFill>
                          <a:srgbClr val="0563C1"/>
                        </a:solidFill>
                        <a:effectLst/>
                        <a:latin typeface="Calibri" panose="020F0502020204030204" pitchFamily="34" charset="0"/>
                      </a:endParaRPr>
                    </a:p>
                  </a:txBody>
                  <a:tcPr marL="3374" marR="3374" marT="3374" marB="0"/>
                </a:tc>
                <a:tc>
                  <a:txBody>
                    <a:bodyPr/>
                    <a:lstStyle/>
                    <a:p>
                      <a:pPr algn="l" fontAlgn="t"/>
                      <a:r>
                        <a:rPr lang="en-IE" sz="1400" b="1" u="none" strike="noStrike">
                          <a:effectLst/>
                        </a:rPr>
                        <a:t>Max memory (GB)</a:t>
                      </a:r>
                      <a:endParaRPr lang="en-IE" sz="1400" b="1" i="0" u="none" strike="noStrike">
                        <a:solidFill>
                          <a:srgbClr val="161616"/>
                        </a:solidFill>
                        <a:effectLst/>
                        <a:latin typeface="Segoe UI" panose="020B0502040204020203" pitchFamily="34" charset="0"/>
                      </a:endParaRPr>
                    </a:p>
                  </a:txBody>
                  <a:tcPr marL="3374" marR="3374" marT="3374" marB="0"/>
                </a:tc>
                <a:extLst>
                  <a:ext uri="{0D108BD9-81ED-4DB2-BD59-A6C34878D82A}">
                    <a16:rowId xmlns:a16="http://schemas.microsoft.com/office/drawing/2014/main" val="3259744369"/>
                  </a:ext>
                </a:extLst>
              </a:tr>
              <a:tr h="327903">
                <a:tc>
                  <a:txBody>
                    <a:bodyPr/>
                    <a:lstStyle/>
                    <a:p>
                      <a:pPr algn="l" fontAlgn="t"/>
                      <a:r>
                        <a:rPr lang="en-IE" sz="1600" u="none" strike="noStrike">
                          <a:effectLst/>
                        </a:rPr>
                        <a:t>F2</a:t>
                      </a:r>
                      <a:endParaRPr lang="en-IE" sz="1600" b="0" i="0" u="none" strike="noStrike">
                        <a:solidFill>
                          <a:srgbClr val="161616"/>
                        </a:solidFill>
                        <a:effectLst/>
                        <a:latin typeface="Segoe UI" panose="020B0502040204020203" pitchFamily="34" charset="0"/>
                      </a:endParaRPr>
                    </a:p>
                  </a:txBody>
                  <a:tcPr marL="3374" marR="3374" marT="3374" marB="0">
                    <a:lnT w="12700" cap="flat" cmpd="sng" algn="ctr">
                      <a:solidFill>
                        <a:schemeClr val="tx1"/>
                      </a:solidFill>
                      <a:prstDash val="solid"/>
                      <a:round/>
                      <a:headEnd type="none" w="med" len="med"/>
                      <a:tailEnd type="none" w="med" len="med"/>
                    </a:lnT>
                    <a:solidFill>
                      <a:schemeClr val="tx1"/>
                    </a:solidFill>
                  </a:tcPr>
                </a:tc>
                <a:tc>
                  <a:txBody>
                    <a:bodyPr/>
                    <a:lstStyle/>
                    <a:p>
                      <a:pPr algn="l" fontAlgn="t"/>
                      <a:r>
                        <a:rPr lang="en-IE" sz="1600" u="none" strike="noStrike">
                          <a:effectLst/>
                        </a:rPr>
                        <a:t>N/A</a:t>
                      </a:r>
                      <a:endParaRPr lang="en-IE" sz="1600" b="0" i="0" u="none" strike="noStrike">
                        <a:solidFill>
                          <a:srgbClr val="161616"/>
                        </a:solidFill>
                        <a:effectLst/>
                        <a:latin typeface="Segoe UI" panose="020B0502040204020203" pitchFamily="34" charset="0"/>
                      </a:endParaRPr>
                    </a:p>
                  </a:txBody>
                  <a:tcPr marL="3374" marR="3374" marT="3374" marB="0">
                    <a:solidFill>
                      <a:schemeClr val="tx1"/>
                    </a:solidFill>
                  </a:tcPr>
                </a:tc>
                <a:tc>
                  <a:txBody>
                    <a:bodyPr/>
                    <a:lstStyle/>
                    <a:p>
                      <a:pPr algn="r" fontAlgn="t"/>
                      <a:r>
                        <a:rPr lang="en-IE" sz="1600" u="none" strike="noStrike">
                          <a:effectLst/>
                        </a:rPr>
                        <a:t>2</a:t>
                      </a:r>
                      <a:endParaRPr lang="en-IE" sz="1600" b="0" i="0" u="none" strike="noStrike">
                        <a:solidFill>
                          <a:srgbClr val="161616"/>
                        </a:solidFill>
                        <a:effectLst/>
                        <a:latin typeface="Segoe UI" panose="020B0502040204020203" pitchFamily="34" charset="0"/>
                      </a:endParaRPr>
                    </a:p>
                  </a:txBody>
                  <a:tcPr marL="3374" marR="3374" marT="3374" marB="0">
                    <a:solidFill>
                      <a:schemeClr val="tx1"/>
                    </a:solidFill>
                  </a:tcPr>
                </a:tc>
                <a:tc>
                  <a:txBody>
                    <a:bodyPr/>
                    <a:lstStyle/>
                    <a:p>
                      <a:pPr algn="r" fontAlgn="t"/>
                      <a:r>
                        <a:rPr lang="en-IE" sz="1600" u="none" strike="noStrike">
                          <a:effectLst/>
                        </a:rPr>
                        <a:t>N/A</a:t>
                      </a:r>
                      <a:endParaRPr lang="en-IE" sz="1600" b="0" i="0" u="none" strike="noStrike">
                        <a:solidFill>
                          <a:srgbClr val="161616"/>
                        </a:solidFill>
                        <a:effectLst/>
                        <a:latin typeface="Segoe UI" panose="020B0502040204020203" pitchFamily="34" charset="0"/>
                      </a:endParaRPr>
                    </a:p>
                  </a:txBody>
                  <a:tcPr marL="3374" marR="3374" marT="3374" marB="0">
                    <a:solidFill>
                      <a:schemeClr val="tx1"/>
                    </a:solidFill>
                  </a:tcPr>
                </a:tc>
                <a:tc>
                  <a:txBody>
                    <a:bodyPr/>
                    <a:lstStyle/>
                    <a:p>
                      <a:pPr algn="r" fontAlgn="t"/>
                      <a:r>
                        <a:rPr lang="en-IE" sz="1600" u="none" strike="noStrike">
                          <a:effectLst/>
                        </a:rPr>
                        <a:t>1,000</a:t>
                      </a:r>
                      <a:endParaRPr lang="en-IE" sz="1600" b="0" i="0" u="none" strike="noStrike">
                        <a:solidFill>
                          <a:srgbClr val="161616"/>
                        </a:solidFill>
                        <a:effectLst/>
                        <a:latin typeface="Segoe UI" panose="020B0502040204020203" pitchFamily="34" charset="0"/>
                      </a:endParaRPr>
                    </a:p>
                  </a:txBody>
                  <a:tcPr marL="3374" marR="3374" marT="3374" marB="0">
                    <a:solidFill>
                      <a:schemeClr val="tx1"/>
                    </a:solidFill>
                  </a:tcPr>
                </a:tc>
                <a:tc>
                  <a:txBody>
                    <a:bodyPr/>
                    <a:lstStyle/>
                    <a:p>
                      <a:pPr algn="r" fontAlgn="t"/>
                      <a:r>
                        <a:rPr lang="en-IE" sz="1600" u="none" strike="noStrike">
                          <a:effectLst/>
                        </a:rPr>
                        <a:t>1,000</a:t>
                      </a:r>
                      <a:endParaRPr lang="en-IE" sz="1600" b="0" i="0" u="none" strike="noStrike">
                        <a:solidFill>
                          <a:srgbClr val="161616"/>
                        </a:solidFill>
                        <a:effectLst/>
                        <a:latin typeface="Segoe UI" panose="020B0502040204020203" pitchFamily="34" charset="0"/>
                      </a:endParaRPr>
                    </a:p>
                  </a:txBody>
                  <a:tcPr marL="3374" marR="3374" marT="3374" marB="0">
                    <a:solidFill>
                      <a:schemeClr val="tx1"/>
                    </a:solidFill>
                  </a:tcPr>
                </a:tc>
                <a:tc>
                  <a:txBody>
                    <a:bodyPr/>
                    <a:lstStyle/>
                    <a:p>
                      <a:pPr algn="r" fontAlgn="t"/>
                      <a:r>
                        <a:rPr lang="en-IE" sz="1600" u="none" strike="noStrike">
                          <a:effectLst/>
                        </a:rPr>
                        <a:t>300</a:t>
                      </a:r>
                      <a:endParaRPr lang="en-IE" sz="1600" b="0" i="0" u="none" strike="noStrike">
                        <a:solidFill>
                          <a:srgbClr val="161616"/>
                        </a:solidFill>
                        <a:effectLst/>
                        <a:latin typeface="Segoe UI" panose="020B0502040204020203" pitchFamily="34" charset="0"/>
                      </a:endParaRPr>
                    </a:p>
                  </a:txBody>
                  <a:tcPr marL="3374" marR="3374" marT="3374" marB="0">
                    <a:solidFill>
                      <a:schemeClr val="tx1"/>
                    </a:solidFill>
                  </a:tcPr>
                </a:tc>
                <a:tc>
                  <a:txBody>
                    <a:bodyPr/>
                    <a:lstStyle/>
                    <a:p>
                      <a:pPr algn="r" fontAlgn="t"/>
                      <a:r>
                        <a:rPr lang="en-IE" sz="1600" u="none" strike="noStrike">
                          <a:effectLst/>
                        </a:rPr>
                        <a:t>10</a:t>
                      </a:r>
                      <a:endParaRPr lang="en-IE" sz="1600" b="0" i="0" u="none" strike="noStrike">
                        <a:solidFill>
                          <a:srgbClr val="161616"/>
                        </a:solidFill>
                        <a:effectLst/>
                        <a:latin typeface="Segoe UI" panose="020B0502040204020203" pitchFamily="34" charset="0"/>
                      </a:endParaRPr>
                    </a:p>
                  </a:txBody>
                  <a:tcPr marL="3374" marR="3374" marT="3374" marB="0">
                    <a:solidFill>
                      <a:schemeClr val="tx1"/>
                    </a:solidFill>
                  </a:tcPr>
                </a:tc>
                <a:tc>
                  <a:txBody>
                    <a:bodyPr/>
                    <a:lstStyle/>
                    <a:p>
                      <a:pPr algn="r" fontAlgn="t"/>
                      <a:r>
                        <a:rPr lang="en-IE" sz="1600" u="none" strike="noStrike">
                          <a:effectLst/>
                        </a:rPr>
                        <a:t>3</a:t>
                      </a:r>
                      <a:endParaRPr lang="en-IE" sz="1600" b="0" i="0" u="none" strike="noStrike">
                        <a:solidFill>
                          <a:srgbClr val="161616"/>
                        </a:solidFill>
                        <a:effectLst/>
                        <a:latin typeface="Segoe UI" panose="020B0502040204020203" pitchFamily="34" charset="0"/>
                      </a:endParaRPr>
                    </a:p>
                  </a:txBody>
                  <a:tcPr marL="3374" marR="3374" marT="3374" marB="0">
                    <a:solidFill>
                      <a:schemeClr val="tx1"/>
                    </a:solidFill>
                  </a:tcPr>
                </a:tc>
                <a:extLst>
                  <a:ext uri="{0D108BD9-81ED-4DB2-BD59-A6C34878D82A}">
                    <a16:rowId xmlns:a16="http://schemas.microsoft.com/office/drawing/2014/main" val="1662373149"/>
                  </a:ext>
                </a:extLst>
              </a:tr>
              <a:tr h="327903">
                <a:tc>
                  <a:txBody>
                    <a:bodyPr/>
                    <a:lstStyle/>
                    <a:p>
                      <a:pPr algn="l" fontAlgn="t"/>
                      <a:r>
                        <a:rPr lang="en-IE" sz="1600" u="none" strike="noStrike">
                          <a:effectLst/>
                        </a:rPr>
                        <a:t>F4</a:t>
                      </a:r>
                      <a:endParaRPr lang="en-IE" sz="1600" b="0" i="0" u="none" strike="noStrike">
                        <a:solidFill>
                          <a:srgbClr val="161616"/>
                        </a:solidFill>
                        <a:effectLst/>
                        <a:latin typeface="Segoe UI" panose="020B0502040204020203" pitchFamily="34" charset="0"/>
                      </a:endParaRPr>
                    </a:p>
                  </a:txBody>
                  <a:tcPr marL="3374" marR="3374" marT="3374" marB="0">
                    <a:solidFill>
                      <a:schemeClr val="tx1"/>
                    </a:solidFill>
                  </a:tcPr>
                </a:tc>
                <a:tc>
                  <a:txBody>
                    <a:bodyPr/>
                    <a:lstStyle/>
                    <a:p>
                      <a:pPr algn="l" fontAlgn="t"/>
                      <a:r>
                        <a:rPr lang="en-IE" sz="1600" u="none" strike="noStrike">
                          <a:effectLst/>
                        </a:rPr>
                        <a:t>N/A</a:t>
                      </a:r>
                      <a:endParaRPr lang="en-IE" sz="1600" b="0" i="0" u="none" strike="noStrike">
                        <a:solidFill>
                          <a:srgbClr val="161616"/>
                        </a:solidFill>
                        <a:effectLst/>
                        <a:latin typeface="Segoe UI" panose="020B0502040204020203" pitchFamily="34" charset="0"/>
                      </a:endParaRPr>
                    </a:p>
                  </a:txBody>
                  <a:tcPr marL="3374" marR="3374" marT="3374" marB="0">
                    <a:solidFill>
                      <a:schemeClr val="tx1"/>
                    </a:solidFill>
                  </a:tcPr>
                </a:tc>
                <a:tc>
                  <a:txBody>
                    <a:bodyPr/>
                    <a:lstStyle/>
                    <a:p>
                      <a:pPr algn="r" fontAlgn="t"/>
                      <a:r>
                        <a:rPr lang="en-IE" sz="1600" u="none" strike="noStrike">
                          <a:effectLst/>
                        </a:rPr>
                        <a:t>4</a:t>
                      </a:r>
                      <a:endParaRPr lang="en-IE" sz="1600" b="0" i="0" u="none" strike="noStrike">
                        <a:solidFill>
                          <a:srgbClr val="161616"/>
                        </a:solidFill>
                        <a:effectLst/>
                        <a:latin typeface="Segoe UI" panose="020B0502040204020203" pitchFamily="34" charset="0"/>
                      </a:endParaRPr>
                    </a:p>
                  </a:txBody>
                  <a:tcPr marL="3374" marR="3374" marT="3374" marB="0">
                    <a:solidFill>
                      <a:schemeClr val="tx1"/>
                    </a:solidFill>
                  </a:tcPr>
                </a:tc>
                <a:tc>
                  <a:txBody>
                    <a:bodyPr/>
                    <a:lstStyle/>
                    <a:p>
                      <a:pPr algn="r" fontAlgn="t"/>
                      <a:r>
                        <a:rPr lang="en-IE" sz="1600" u="none" strike="noStrike">
                          <a:effectLst/>
                        </a:rPr>
                        <a:t>N/A</a:t>
                      </a:r>
                      <a:endParaRPr lang="en-IE" sz="1600" b="0" i="0" u="none" strike="noStrike">
                        <a:solidFill>
                          <a:srgbClr val="161616"/>
                        </a:solidFill>
                        <a:effectLst/>
                        <a:latin typeface="Segoe UI" panose="020B0502040204020203" pitchFamily="34" charset="0"/>
                      </a:endParaRPr>
                    </a:p>
                  </a:txBody>
                  <a:tcPr marL="3374" marR="3374" marT="3374" marB="0">
                    <a:solidFill>
                      <a:schemeClr val="tx1"/>
                    </a:solidFill>
                  </a:tcPr>
                </a:tc>
                <a:tc>
                  <a:txBody>
                    <a:bodyPr/>
                    <a:lstStyle/>
                    <a:p>
                      <a:pPr algn="r" fontAlgn="t"/>
                      <a:r>
                        <a:rPr lang="en-IE" sz="1600" u="none" strike="noStrike">
                          <a:effectLst/>
                        </a:rPr>
                        <a:t>1,000</a:t>
                      </a:r>
                      <a:endParaRPr lang="en-IE" sz="1600" b="0" i="0" u="none" strike="noStrike">
                        <a:solidFill>
                          <a:srgbClr val="161616"/>
                        </a:solidFill>
                        <a:effectLst/>
                        <a:latin typeface="Segoe UI" panose="020B0502040204020203" pitchFamily="34" charset="0"/>
                      </a:endParaRPr>
                    </a:p>
                  </a:txBody>
                  <a:tcPr marL="3374" marR="3374" marT="3374" marB="0">
                    <a:solidFill>
                      <a:schemeClr val="tx1"/>
                    </a:solidFill>
                  </a:tcPr>
                </a:tc>
                <a:tc>
                  <a:txBody>
                    <a:bodyPr/>
                    <a:lstStyle/>
                    <a:p>
                      <a:pPr algn="r" fontAlgn="t"/>
                      <a:r>
                        <a:rPr lang="en-IE" sz="1600" u="none" strike="noStrike">
                          <a:effectLst/>
                        </a:rPr>
                        <a:t>1,000</a:t>
                      </a:r>
                      <a:endParaRPr lang="en-IE" sz="1600" b="0" i="0" u="none" strike="noStrike">
                        <a:solidFill>
                          <a:srgbClr val="161616"/>
                        </a:solidFill>
                        <a:effectLst/>
                        <a:latin typeface="Segoe UI" panose="020B0502040204020203" pitchFamily="34" charset="0"/>
                      </a:endParaRPr>
                    </a:p>
                  </a:txBody>
                  <a:tcPr marL="3374" marR="3374" marT="3374" marB="0">
                    <a:solidFill>
                      <a:schemeClr val="tx1"/>
                    </a:solidFill>
                  </a:tcPr>
                </a:tc>
                <a:tc>
                  <a:txBody>
                    <a:bodyPr/>
                    <a:lstStyle/>
                    <a:p>
                      <a:pPr algn="r" fontAlgn="t"/>
                      <a:r>
                        <a:rPr lang="en-IE" sz="1600" u="none" strike="noStrike">
                          <a:effectLst/>
                        </a:rPr>
                        <a:t>300</a:t>
                      </a:r>
                      <a:endParaRPr lang="en-IE" sz="1600" b="0" i="0" u="none" strike="noStrike">
                        <a:solidFill>
                          <a:srgbClr val="161616"/>
                        </a:solidFill>
                        <a:effectLst/>
                        <a:latin typeface="Segoe UI" panose="020B0502040204020203" pitchFamily="34" charset="0"/>
                      </a:endParaRPr>
                    </a:p>
                  </a:txBody>
                  <a:tcPr marL="3374" marR="3374" marT="3374" marB="0">
                    <a:solidFill>
                      <a:schemeClr val="tx1"/>
                    </a:solidFill>
                  </a:tcPr>
                </a:tc>
                <a:tc>
                  <a:txBody>
                    <a:bodyPr/>
                    <a:lstStyle/>
                    <a:p>
                      <a:pPr algn="r" fontAlgn="t"/>
                      <a:r>
                        <a:rPr lang="en-IE" sz="1600" u="none" strike="noStrike">
                          <a:effectLst/>
                        </a:rPr>
                        <a:t>10</a:t>
                      </a:r>
                      <a:endParaRPr lang="en-IE" sz="1600" b="0" i="0" u="none" strike="noStrike">
                        <a:solidFill>
                          <a:srgbClr val="161616"/>
                        </a:solidFill>
                        <a:effectLst/>
                        <a:latin typeface="Segoe UI" panose="020B0502040204020203" pitchFamily="34" charset="0"/>
                      </a:endParaRPr>
                    </a:p>
                  </a:txBody>
                  <a:tcPr marL="3374" marR="3374" marT="3374" marB="0">
                    <a:solidFill>
                      <a:schemeClr val="tx1"/>
                    </a:solidFill>
                  </a:tcPr>
                </a:tc>
                <a:tc>
                  <a:txBody>
                    <a:bodyPr/>
                    <a:lstStyle/>
                    <a:p>
                      <a:pPr algn="r" fontAlgn="t"/>
                      <a:r>
                        <a:rPr lang="en-IE" sz="1600" u="none" strike="noStrike">
                          <a:effectLst/>
                        </a:rPr>
                        <a:t>3</a:t>
                      </a:r>
                      <a:endParaRPr lang="en-IE" sz="1600" b="0" i="0" u="none" strike="noStrike">
                        <a:solidFill>
                          <a:srgbClr val="161616"/>
                        </a:solidFill>
                        <a:effectLst/>
                        <a:latin typeface="Segoe UI" panose="020B0502040204020203" pitchFamily="34" charset="0"/>
                      </a:endParaRPr>
                    </a:p>
                  </a:txBody>
                  <a:tcPr marL="3374" marR="3374" marT="3374" marB="0">
                    <a:solidFill>
                      <a:schemeClr val="tx1"/>
                    </a:solidFill>
                  </a:tcPr>
                </a:tc>
                <a:extLst>
                  <a:ext uri="{0D108BD9-81ED-4DB2-BD59-A6C34878D82A}">
                    <a16:rowId xmlns:a16="http://schemas.microsoft.com/office/drawing/2014/main" val="1594553915"/>
                  </a:ext>
                </a:extLst>
              </a:tr>
              <a:tr h="327903">
                <a:tc>
                  <a:txBody>
                    <a:bodyPr/>
                    <a:lstStyle/>
                    <a:p>
                      <a:pPr algn="l" fontAlgn="t"/>
                      <a:r>
                        <a:rPr lang="en-IE" sz="1600" u="none" strike="noStrike">
                          <a:effectLst/>
                        </a:rPr>
                        <a:t>F8</a:t>
                      </a:r>
                      <a:endParaRPr lang="en-IE" sz="1600" b="0" i="0" u="none" strike="noStrike">
                        <a:solidFill>
                          <a:srgbClr val="161616"/>
                        </a:solidFill>
                        <a:effectLst/>
                        <a:latin typeface="Segoe UI" panose="020B0502040204020203" pitchFamily="34" charset="0"/>
                      </a:endParaRPr>
                    </a:p>
                  </a:txBody>
                  <a:tcPr marL="3374" marR="3374" marT="3374" marB="0">
                    <a:solidFill>
                      <a:schemeClr val="tx1"/>
                    </a:solidFill>
                  </a:tcPr>
                </a:tc>
                <a:tc>
                  <a:txBody>
                    <a:bodyPr/>
                    <a:lstStyle/>
                    <a:p>
                      <a:pPr algn="l" fontAlgn="t"/>
                      <a:r>
                        <a:rPr lang="en-IE" sz="1600" u="none" strike="noStrike">
                          <a:effectLst/>
                        </a:rPr>
                        <a:t>EM1/A1</a:t>
                      </a:r>
                      <a:endParaRPr lang="en-IE" sz="1600" b="0" i="0" u="none" strike="noStrike">
                        <a:solidFill>
                          <a:srgbClr val="161616"/>
                        </a:solidFill>
                        <a:effectLst/>
                        <a:latin typeface="Segoe UI" panose="020B0502040204020203" pitchFamily="34" charset="0"/>
                      </a:endParaRPr>
                    </a:p>
                  </a:txBody>
                  <a:tcPr marL="3374" marR="3374" marT="3374" marB="0">
                    <a:solidFill>
                      <a:schemeClr val="tx1"/>
                    </a:solidFill>
                  </a:tcPr>
                </a:tc>
                <a:tc>
                  <a:txBody>
                    <a:bodyPr/>
                    <a:lstStyle/>
                    <a:p>
                      <a:pPr algn="r" fontAlgn="t"/>
                      <a:r>
                        <a:rPr lang="en-IE" sz="1600" u="none" strike="noStrike">
                          <a:effectLst/>
                        </a:rPr>
                        <a:t>8</a:t>
                      </a:r>
                      <a:endParaRPr lang="en-IE" sz="1600" b="0" i="0" u="none" strike="noStrike">
                        <a:solidFill>
                          <a:srgbClr val="161616"/>
                        </a:solidFill>
                        <a:effectLst/>
                        <a:latin typeface="Segoe UI" panose="020B0502040204020203" pitchFamily="34" charset="0"/>
                      </a:endParaRPr>
                    </a:p>
                  </a:txBody>
                  <a:tcPr marL="3374" marR="3374" marT="3374" marB="0">
                    <a:solidFill>
                      <a:schemeClr val="tx1"/>
                    </a:solidFill>
                  </a:tcPr>
                </a:tc>
                <a:tc>
                  <a:txBody>
                    <a:bodyPr/>
                    <a:lstStyle/>
                    <a:p>
                      <a:pPr algn="r" fontAlgn="t"/>
                      <a:r>
                        <a:rPr lang="en-IE" sz="1600" u="none" strike="noStrike">
                          <a:effectLst/>
                        </a:rPr>
                        <a:t>1</a:t>
                      </a:r>
                      <a:endParaRPr lang="en-IE" sz="1600" b="0" i="0" u="none" strike="noStrike">
                        <a:solidFill>
                          <a:srgbClr val="161616"/>
                        </a:solidFill>
                        <a:effectLst/>
                        <a:latin typeface="Segoe UI" panose="020B0502040204020203" pitchFamily="34" charset="0"/>
                      </a:endParaRPr>
                    </a:p>
                  </a:txBody>
                  <a:tcPr marL="3374" marR="3374" marT="3374" marB="0">
                    <a:solidFill>
                      <a:schemeClr val="tx1"/>
                    </a:solidFill>
                  </a:tcPr>
                </a:tc>
                <a:tc>
                  <a:txBody>
                    <a:bodyPr/>
                    <a:lstStyle/>
                    <a:p>
                      <a:pPr algn="r" fontAlgn="t"/>
                      <a:r>
                        <a:rPr lang="en-IE" sz="1600" u="none" strike="noStrike">
                          <a:effectLst/>
                        </a:rPr>
                        <a:t>1,000</a:t>
                      </a:r>
                      <a:endParaRPr lang="en-IE" sz="1600" b="0" i="0" u="none" strike="noStrike">
                        <a:solidFill>
                          <a:srgbClr val="161616"/>
                        </a:solidFill>
                        <a:effectLst/>
                        <a:latin typeface="Segoe UI" panose="020B0502040204020203" pitchFamily="34" charset="0"/>
                      </a:endParaRPr>
                    </a:p>
                  </a:txBody>
                  <a:tcPr marL="3374" marR="3374" marT="3374" marB="0">
                    <a:solidFill>
                      <a:schemeClr val="tx1"/>
                    </a:solidFill>
                  </a:tcPr>
                </a:tc>
                <a:tc>
                  <a:txBody>
                    <a:bodyPr/>
                    <a:lstStyle/>
                    <a:p>
                      <a:pPr algn="r" fontAlgn="t"/>
                      <a:r>
                        <a:rPr lang="en-IE" sz="1600" u="none" strike="noStrike">
                          <a:effectLst/>
                        </a:rPr>
                        <a:t>1,000</a:t>
                      </a:r>
                      <a:endParaRPr lang="en-IE" sz="1600" b="0" i="0" u="none" strike="noStrike">
                        <a:solidFill>
                          <a:srgbClr val="161616"/>
                        </a:solidFill>
                        <a:effectLst/>
                        <a:latin typeface="Segoe UI" panose="020B0502040204020203" pitchFamily="34" charset="0"/>
                      </a:endParaRPr>
                    </a:p>
                  </a:txBody>
                  <a:tcPr marL="3374" marR="3374" marT="3374" marB="0">
                    <a:solidFill>
                      <a:schemeClr val="tx1"/>
                    </a:solidFill>
                  </a:tcPr>
                </a:tc>
                <a:tc>
                  <a:txBody>
                    <a:bodyPr/>
                    <a:lstStyle/>
                    <a:p>
                      <a:pPr algn="r" fontAlgn="t"/>
                      <a:r>
                        <a:rPr lang="en-IE" sz="1600" u="none" strike="noStrike">
                          <a:effectLst/>
                        </a:rPr>
                        <a:t>300</a:t>
                      </a:r>
                      <a:endParaRPr lang="en-IE" sz="1600" b="0" i="0" u="none" strike="noStrike">
                        <a:solidFill>
                          <a:srgbClr val="161616"/>
                        </a:solidFill>
                        <a:effectLst/>
                        <a:latin typeface="Segoe UI" panose="020B0502040204020203" pitchFamily="34" charset="0"/>
                      </a:endParaRPr>
                    </a:p>
                  </a:txBody>
                  <a:tcPr marL="3374" marR="3374" marT="3374" marB="0">
                    <a:solidFill>
                      <a:schemeClr val="tx1"/>
                    </a:solidFill>
                  </a:tcPr>
                </a:tc>
                <a:tc>
                  <a:txBody>
                    <a:bodyPr/>
                    <a:lstStyle/>
                    <a:p>
                      <a:pPr algn="r" fontAlgn="t"/>
                      <a:r>
                        <a:rPr lang="en-IE" sz="1600" u="none" strike="noStrike">
                          <a:effectLst/>
                        </a:rPr>
                        <a:t>10</a:t>
                      </a:r>
                      <a:endParaRPr lang="en-IE" sz="1600" b="0" i="0" u="none" strike="noStrike">
                        <a:solidFill>
                          <a:srgbClr val="161616"/>
                        </a:solidFill>
                        <a:effectLst/>
                        <a:latin typeface="Segoe UI" panose="020B0502040204020203" pitchFamily="34" charset="0"/>
                      </a:endParaRPr>
                    </a:p>
                  </a:txBody>
                  <a:tcPr marL="3374" marR="3374" marT="3374" marB="0">
                    <a:solidFill>
                      <a:schemeClr val="tx1"/>
                    </a:solidFill>
                  </a:tcPr>
                </a:tc>
                <a:tc>
                  <a:txBody>
                    <a:bodyPr/>
                    <a:lstStyle/>
                    <a:p>
                      <a:pPr algn="r" fontAlgn="t"/>
                      <a:r>
                        <a:rPr lang="en-IE" sz="1600" u="none" strike="noStrike">
                          <a:effectLst/>
                        </a:rPr>
                        <a:t>3</a:t>
                      </a:r>
                      <a:endParaRPr lang="en-IE" sz="1600" b="0" i="0" u="none" strike="noStrike">
                        <a:solidFill>
                          <a:srgbClr val="161616"/>
                        </a:solidFill>
                        <a:effectLst/>
                        <a:latin typeface="Segoe UI" panose="020B0502040204020203" pitchFamily="34" charset="0"/>
                      </a:endParaRPr>
                    </a:p>
                  </a:txBody>
                  <a:tcPr marL="3374" marR="3374" marT="3374" marB="0">
                    <a:solidFill>
                      <a:schemeClr val="tx1"/>
                    </a:solidFill>
                  </a:tcPr>
                </a:tc>
                <a:extLst>
                  <a:ext uri="{0D108BD9-81ED-4DB2-BD59-A6C34878D82A}">
                    <a16:rowId xmlns:a16="http://schemas.microsoft.com/office/drawing/2014/main" val="132797940"/>
                  </a:ext>
                </a:extLst>
              </a:tr>
              <a:tr h="327903">
                <a:tc>
                  <a:txBody>
                    <a:bodyPr/>
                    <a:lstStyle/>
                    <a:p>
                      <a:pPr algn="l" fontAlgn="t"/>
                      <a:r>
                        <a:rPr lang="en-IE" sz="1600" u="none" strike="noStrike">
                          <a:effectLst/>
                        </a:rPr>
                        <a:t>F16</a:t>
                      </a:r>
                      <a:endParaRPr lang="en-IE" sz="1600" b="0" i="0" u="none" strike="noStrike">
                        <a:solidFill>
                          <a:srgbClr val="161616"/>
                        </a:solidFill>
                        <a:effectLst/>
                        <a:latin typeface="Segoe UI" panose="020B0502040204020203" pitchFamily="34" charset="0"/>
                      </a:endParaRPr>
                    </a:p>
                  </a:txBody>
                  <a:tcPr marL="3374" marR="3374" marT="3374" marB="0">
                    <a:solidFill>
                      <a:schemeClr val="tx1"/>
                    </a:solidFill>
                  </a:tcPr>
                </a:tc>
                <a:tc>
                  <a:txBody>
                    <a:bodyPr/>
                    <a:lstStyle/>
                    <a:p>
                      <a:pPr algn="l" fontAlgn="t"/>
                      <a:r>
                        <a:rPr lang="en-IE" sz="1600" u="none" strike="noStrike">
                          <a:effectLst/>
                        </a:rPr>
                        <a:t>EM2/A2</a:t>
                      </a:r>
                      <a:endParaRPr lang="en-IE" sz="1600" b="0" i="0" u="none" strike="noStrike">
                        <a:solidFill>
                          <a:srgbClr val="161616"/>
                        </a:solidFill>
                        <a:effectLst/>
                        <a:latin typeface="Segoe UI" panose="020B0502040204020203" pitchFamily="34" charset="0"/>
                      </a:endParaRPr>
                    </a:p>
                  </a:txBody>
                  <a:tcPr marL="3374" marR="3374" marT="3374" marB="0">
                    <a:solidFill>
                      <a:schemeClr val="tx1"/>
                    </a:solidFill>
                  </a:tcPr>
                </a:tc>
                <a:tc>
                  <a:txBody>
                    <a:bodyPr/>
                    <a:lstStyle/>
                    <a:p>
                      <a:pPr algn="r" fontAlgn="t"/>
                      <a:r>
                        <a:rPr lang="en-IE" sz="1600" u="none" strike="noStrike">
                          <a:effectLst/>
                        </a:rPr>
                        <a:t>16</a:t>
                      </a:r>
                      <a:endParaRPr lang="en-IE" sz="1600" b="0" i="0" u="none" strike="noStrike">
                        <a:solidFill>
                          <a:srgbClr val="161616"/>
                        </a:solidFill>
                        <a:effectLst/>
                        <a:latin typeface="Segoe UI" panose="020B0502040204020203" pitchFamily="34" charset="0"/>
                      </a:endParaRPr>
                    </a:p>
                  </a:txBody>
                  <a:tcPr marL="3374" marR="3374" marT="3374" marB="0">
                    <a:solidFill>
                      <a:schemeClr val="tx1"/>
                    </a:solidFill>
                  </a:tcPr>
                </a:tc>
                <a:tc>
                  <a:txBody>
                    <a:bodyPr/>
                    <a:lstStyle/>
                    <a:p>
                      <a:pPr algn="r" fontAlgn="t"/>
                      <a:r>
                        <a:rPr lang="en-IE" sz="1600" u="none" strike="noStrike">
                          <a:effectLst/>
                        </a:rPr>
                        <a:t>2</a:t>
                      </a:r>
                      <a:endParaRPr lang="en-IE" sz="1600" b="0" i="0" u="none" strike="noStrike">
                        <a:solidFill>
                          <a:srgbClr val="161616"/>
                        </a:solidFill>
                        <a:effectLst/>
                        <a:latin typeface="Segoe UI" panose="020B0502040204020203" pitchFamily="34" charset="0"/>
                      </a:endParaRPr>
                    </a:p>
                  </a:txBody>
                  <a:tcPr marL="3374" marR="3374" marT="3374" marB="0">
                    <a:solidFill>
                      <a:schemeClr val="tx1"/>
                    </a:solidFill>
                  </a:tcPr>
                </a:tc>
                <a:tc>
                  <a:txBody>
                    <a:bodyPr/>
                    <a:lstStyle/>
                    <a:p>
                      <a:pPr algn="r" fontAlgn="t"/>
                      <a:r>
                        <a:rPr lang="en-IE" sz="1600" u="none" strike="noStrike">
                          <a:effectLst/>
                        </a:rPr>
                        <a:t>1,000</a:t>
                      </a:r>
                      <a:endParaRPr lang="en-IE" sz="1600" b="0" i="0" u="none" strike="noStrike">
                        <a:solidFill>
                          <a:srgbClr val="161616"/>
                        </a:solidFill>
                        <a:effectLst/>
                        <a:latin typeface="Segoe UI" panose="020B0502040204020203" pitchFamily="34" charset="0"/>
                      </a:endParaRPr>
                    </a:p>
                  </a:txBody>
                  <a:tcPr marL="3374" marR="3374" marT="3374" marB="0">
                    <a:solidFill>
                      <a:schemeClr val="tx1"/>
                    </a:solidFill>
                  </a:tcPr>
                </a:tc>
                <a:tc>
                  <a:txBody>
                    <a:bodyPr/>
                    <a:lstStyle/>
                    <a:p>
                      <a:pPr algn="r" fontAlgn="t"/>
                      <a:r>
                        <a:rPr lang="en-IE" sz="1600" u="none" strike="noStrike">
                          <a:effectLst/>
                        </a:rPr>
                        <a:t>1,000</a:t>
                      </a:r>
                      <a:endParaRPr lang="en-IE" sz="1600" b="0" i="0" u="none" strike="noStrike">
                        <a:solidFill>
                          <a:srgbClr val="161616"/>
                        </a:solidFill>
                        <a:effectLst/>
                        <a:latin typeface="Segoe UI" panose="020B0502040204020203" pitchFamily="34" charset="0"/>
                      </a:endParaRPr>
                    </a:p>
                  </a:txBody>
                  <a:tcPr marL="3374" marR="3374" marT="3374" marB="0">
                    <a:solidFill>
                      <a:schemeClr val="tx1"/>
                    </a:solidFill>
                  </a:tcPr>
                </a:tc>
                <a:tc>
                  <a:txBody>
                    <a:bodyPr/>
                    <a:lstStyle/>
                    <a:p>
                      <a:pPr algn="r" fontAlgn="t"/>
                      <a:r>
                        <a:rPr lang="en-IE" sz="1600" u="none" strike="noStrike">
                          <a:effectLst/>
                        </a:rPr>
                        <a:t>300</a:t>
                      </a:r>
                      <a:endParaRPr lang="en-IE" sz="1600" b="0" i="0" u="none" strike="noStrike">
                        <a:solidFill>
                          <a:srgbClr val="161616"/>
                        </a:solidFill>
                        <a:effectLst/>
                        <a:latin typeface="Segoe UI" panose="020B0502040204020203" pitchFamily="34" charset="0"/>
                      </a:endParaRPr>
                    </a:p>
                  </a:txBody>
                  <a:tcPr marL="3374" marR="3374" marT="3374" marB="0">
                    <a:solidFill>
                      <a:schemeClr val="tx1"/>
                    </a:solidFill>
                  </a:tcPr>
                </a:tc>
                <a:tc>
                  <a:txBody>
                    <a:bodyPr/>
                    <a:lstStyle/>
                    <a:p>
                      <a:pPr algn="r" fontAlgn="t"/>
                      <a:r>
                        <a:rPr lang="en-IE" sz="1600" u="none" strike="noStrike">
                          <a:effectLst/>
                        </a:rPr>
                        <a:t>20</a:t>
                      </a:r>
                      <a:endParaRPr lang="en-IE" sz="1600" b="0" i="0" u="none" strike="noStrike">
                        <a:solidFill>
                          <a:srgbClr val="161616"/>
                        </a:solidFill>
                        <a:effectLst/>
                        <a:latin typeface="Segoe UI" panose="020B0502040204020203" pitchFamily="34" charset="0"/>
                      </a:endParaRPr>
                    </a:p>
                  </a:txBody>
                  <a:tcPr marL="3374" marR="3374" marT="3374" marB="0">
                    <a:solidFill>
                      <a:schemeClr val="tx1"/>
                    </a:solidFill>
                  </a:tcPr>
                </a:tc>
                <a:tc>
                  <a:txBody>
                    <a:bodyPr/>
                    <a:lstStyle/>
                    <a:p>
                      <a:pPr algn="r" fontAlgn="t"/>
                      <a:r>
                        <a:rPr lang="en-IE" sz="1600" u="none" strike="noStrike">
                          <a:effectLst/>
                        </a:rPr>
                        <a:t>5</a:t>
                      </a:r>
                      <a:endParaRPr lang="en-IE" sz="1600" b="0" i="0" u="none" strike="noStrike">
                        <a:solidFill>
                          <a:srgbClr val="161616"/>
                        </a:solidFill>
                        <a:effectLst/>
                        <a:latin typeface="Segoe UI" panose="020B0502040204020203" pitchFamily="34" charset="0"/>
                      </a:endParaRPr>
                    </a:p>
                  </a:txBody>
                  <a:tcPr marL="3374" marR="3374" marT="3374" marB="0">
                    <a:solidFill>
                      <a:schemeClr val="tx1"/>
                    </a:solidFill>
                  </a:tcPr>
                </a:tc>
                <a:extLst>
                  <a:ext uri="{0D108BD9-81ED-4DB2-BD59-A6C34878D82A}">
                    <a16:rowId xmlns:a16="http://schemas.microsoft.com/office/drawing/2014/main" val="4084637186"/>
                  </a:ext>
                </a:extLst>
              </a:tr>
              <a:tr h="327903">
                <a:tc>
                  <a:txBody>
                    <a:bodyPr/>
                    <a:lstStyle/>
                    <a:p>
                      <a:pPr algn="l" fontAlgn="t"/>
                      <a:r>
                        <a:rPr lang="en-IE" sz="1600" u="none" strike="noStrike">
                          <a:effectLst/>
                        </a:rPr>
                        <a:t>F32</a:t>
                      </a:r>
                      <a:endParaRPr lang="en-IE" sz="1600" b="0" i="0" u="none" strike="noStrike">
                        <a:solidFill>
                          <a:srgbClr val="161616"/>
                        </a:solidFill>
                        <a:effectLst/>
                        <a:latin typeface="Segoe UI" panose="020B0502040204020203" pitchFamily="34" charset="0"/>
                      </a:endParaRPr>
                    </a:p>
                  </a:txBody>
                  <a:tcPr marL="3374" marR="3374" marT="3374" marB="0">
                    <a:solidFill>
                      <a:schemeClr val="tx1"/>
                    </a:solidFill>
                  </a:tcPr>
                </a:tc>
                <a:tc>
                  <a:txBody>
                    <a:bodyPr/>
                    <a:lstStyle/>
                    <a:p>
                      <a:pPr algn="l" fontAlgn="t"/>
                      <a:r>
                        <a:rPr lang="en-IE" sz="1600" u="none" strike="noStrike">
                          <a:effectLst/>
                        </a:rPr>
                        <a:t>EM3/A3</a:t>
                      </a:r>
                      <a:endParaRPr lang="en-IE" sz="1600" b="0" i="0" u="none" strike="noStrike">
                        <a:solidFill>
                          <a:srgbClr val="161616"/>
                        </a:solidFill>
                        <a:effectLst/>
                        <a:latin typeface="Segoe UI" panose="020B0502040204020203" pitchFamily="34" charset="0"/>
                      </a:endParaRPr>
                    </a:p>
                  </a:txBody>
                  <a:tcPr marL="3374" marR="3374" marT="3374" marB="0">
                    <a:solidFill>
                      <a:schemeClr val="tx1"/>
                    </a:solidFill>
                  </a:tcPr>
                </a:tc>
                <a:tc>
                  <a:txBody>
                    <a:bodyPr/>
                    <a:lstStyle/>
                    <a:p>
                      <a:pPr algn="r" fontAlgn="t"/>
                      <a:r>
                        <a:rPr lang="en-IE" sz="1600" u="none" strike="noStrike">
                          <a:effectLst/>
                        </a:rPr>
                        <a:t>32</a:t>
                      </a:r>
                      <a:endParaRPr lang="en-IE" sz="1600" b="0" i="0" u="none" strike="noStrike">
                        <a:solidFill>
                          <a:srgbClr val="161616"/>
                        </a:solidFill>
                        <a:effectLst/>
                        <a:latin typeface="Segoe UI" panose="020B0502040204020203" pitchFamily="34" charset="0"/>
                      </a:endParaRPr>
                    </a:p>
                  </a:txBody>
                  <a:tcPr marL="3374" marR="3374" marT="3374" marB="0">
                    <a:solidFill>
                      <a:schemeClr val="tx1"/>
                    </a:solidFill>
                  </a:tcPr>
                </a:tc>
                <a:tc>
                  <a:txBody>
                    <a:bodyPr/>
                    <a:lstStyle/>
                    <a:p>
                      <a:pPr algn="r" fontAlgn="t"/>
                      <a:r>
                        <a:rPr lang="en-IE" sz="1600" u="none" strike="noStrike">
                          <a:effectLst/>
                        </a:rPr>
                        <a:t>4</a:t>
                      </a:r>
                      <a:endParaRPr lang="en-IE" sz="1600" b="0" i="0" u="none" strike="noStrike">
                        <a:solidFill>
                          <a:srgbClr val="161616"/>
                        </a:solidFill>
                        <a:effectLst/>
                        <a:latin typeface="Segoe UI" panose="020B0502040204020203" pitchFamily="34" charset="0"/>
                      </a:endParaRPr>
                    </a:p>
                  </a:txBody>
                  <a:tcPr marL="3374" marR="3374" marT="3374" marB="0">
                    <a:solidFill>
                      <a:schemeClr val="tx1"/>
                    </a:solidFill>
                  </a:tcPr>
                </a:tc>
                <a:tc>
                  <a:txBody>
                    <a:bodyPr/>
                    <a:lstStyle/>
                    <a:p>
                      <a:pPr algn="r" fontAlgn="t"/>
                      <a:r>
                        <a:rPr lang="en-IE" sz="1600" u="none" strike="noStrike">
                          <a:effectLst/>
                        </a:rPr>
                        <a:t>1,000</a:t>
                      </a:r>
                      <a:endParaRPr lang="en-IE" sz="1600" b="0" i="0" u="none" strike="noStrike">
                        <a:solidFill>
                          <a:srgbClr val="161616"/>
                        </a:solidFill>
                        <a:effectLst/>
                        <a:latin typeface="Segoe UI" panose="020B0502040204020203" pitchFamily="34" charset="0"/>
                      </a:endParaRPr>
                    </a:p>
                  </a:txBody>
                  <a:tcPr marL="3374" marR="3374" marT="3374" marB="0">
                    <a:solidFill>
                      <a:schemeClr val="tx1"/>
                    </a:solidFill>
                  </a:tcPr>
                </a:tc>
                <a:tc>
                  <a:txBody>
                    <a:bodyPr/>
                    <a:lstStyle/>
                    <a:p>
                      <a:pPr algn="r" fontAlgn="t"/>
                      <a:r>
                        <a:rPr lang="en-IE" sz="1600" u="none" strike="noStrike">
                          <a:effectLst/>
                        </a:rPr>
                        <a:t>1,000</a:t>
                      </a:r>
                      <a:endParaRPr lang="en-IE" sz="1600" b="0" i="0" u="none" strike="noStrike">
                        <a:solidFill>
                          <a:srgbClr val="161616"/>
                        </a:solidFill>
                        <a:effectLst/>
                        <a:latin typeface="Segoe UI" panose="020B0502040204020203" pitchFamily="34" charset="0"/>
                      </a:endParaRPr>
                    </a:p>
                  </a:txBody>
                  <a:tcPr marL="3374" marR="3374" marT="3374" marB="0">
                    <a:solidFill>
                      <a:schemeClr val="tx1"/>
                    </a:solidFill>
                  </a:tcPr>
                </a:tc>
                <a:tc>
                  <a:txBody>
                    <a:bodyPr/>
                    <a:lstStyle/>
                    <a:p>
                      <a:pPr algn="r" fontAlgn="t"/>
                      <a:r>
                        <a:rPr lang="en-IE" sz="1600" u="none" strike="noStrike">
                          <a:effectLst/>
                        </a:rPr>
                        <a:t>300</a:t>
                      </a:r>
                      <a:endParaRPr lang="en-IE" sz="1600" b="0" i="0" u="none" strike="noStrike">
                        <a:solidFill>
                          <a:srgbClr val="161616"/>
                        </a:solidFill>
                        <a:effectLst/>
                        <a:latin typeface="Segoe UI" panose="020B0502040204020203" pitchFamily="34" charset="0"/>
                      </a:endParaRPr>
                    </a:p>
                  </a:txBody>
                  <a:tcPr marL="3374" marR="3374" marT="3374" marB="0">
                    <a:solidFill>
                      <a:schemeClr val="tx1"/>
                    </a:solidFill>
                  </a:tcPr>
                </a:tc>
                <a:tc>
                  <a:txBody>
                    <a:bodyPr/>
                    <a:lstStyle/>
                    <a:p>
                      <a:pPr algn="r" fontAlgn="t"/>
                      <a:r>
                        <a:rPr lang="en-IE" sz="1600" u="none" strike="noStrike">
                          <a:effectLst/>
                        </a:rPr>
                        <a:t>40</a:t>
                      </a:r>
                      <a:endParaRPr lang="en-IE" sz="1600" b="0" i="0" u="none" strike="noStrike">
                        <a:solidFill>
                          <a:srgbClr val="161616"/>
                        </a:solidFill>
                        <a:effectLst/>
                        <a:latin typeface="Segoe UI" panose="020B0502040204020203" pitchFamily="34" charset="0"/>
                      </a:endParaRPr>
                    </a:p>
                  </a:txBody>
                  <a:tcPr marL="3374" marR="3374" marT="3374" marB="0">
                    <a:solidFill>
                      <a:schemeClr val="tx1"/>
                    </a:solidFill>
                  </a:tcPr>
                </a:tc>
                <a:tc>
                  <a:txBody>
                    <a:bodyPr/>
                    <a:lstStyle/>
                    <a:p>
                      <a:pPr algn="r" fontAlgn="t"/>
                      <a:r>
                        <a:rPr lang="en-IE" sz="1600" u="none" strike="noStrike">
                          <a:effectLst/>
                        </a:rPr>
                        <a:t>10</a:t>
                      </a:r>
                      <a:endParaRPr lang="en-IE" sz="1600" b="0" i="0" u="none" strike="noStrike">
                        <a:solidFill>
                          <a:srgbClr val="161616"/>
                        </a:solidFill>
                        <a:effectLst/>
                        <a:latin typeface="Segoe UI" panose="020B0502040204020203" pitchFamily="34" charset="0"/>
                      </a:endParaRPr>
                    </a:p>
                  </a:txBody>
                  <a:tcPr marL="3374" marR="3374" marT="3374" marB="0">
                    <a:solidFill>
                      <a:schemeClr val="tx1"/>
                    </a:solidFill>
                  </a:tcPr>
                </a:tc>
                <a:extLst>
                  <a:ext uri="{0D108BD9-81ED-4DB2-BD59-A6C34878D82A}">
                    <a16:rowId xmlns:a16="http://schemas.microsoft.com/office/drawing/2014/main" val="424634619"/>
                  </a:ext>
                </a:extLst>
              </a:tr>
              <a:tr h="327903">
                <a:tc>
                  <a:txBody>
                    <a:bodyPr/>
                    <a:lstStyle/>
                    <a:p>
                      <a:pPr algn="l" fontAlgn="t"/>
                      <a:r>
                        <a:rPr lang="en-IE" sz="1600" u="none" strike="noStrike">
                          <a:effectLst/>
                        </a:rPr>
                        <a:t>F64/FT1/P1</a:t>
                      </a:r>
                      <a:endParaRPr lang="en-IE" sz="1600" b="0" i="0" u="none" strike="noStrike">
                        <a:solidFill>
                          <a:srgbClr val="161616"/>
                        </a:solidFill>
                        <a:effectLst/>
                        <a:latin typeface="Segoe UI" panose="020B0502040204020203" pitchFamily="34" charset="0"/>
                      </a:endParaRPr>
                    </a:p>
                  </a:txBody>
                  <a:tcPr marL="3374" marR="3374" marT="3374" marB="0">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algn="l" fontAlgn="t"/>
                      <a:r>
                        <a:rPr lang="en-IE" sz="1600" u="none" strike="noStrike">
                          <a:effectLst/>
                        </a:rPr>
                        <a:t>P1/A4</a:t>
                      </a:r>
                      <a:endParaRPr lang="en-IE" sz="1600" b="0" i="0" u="none" strike="noStrike">
                        <a:solidFill>
                          <a:srgbClr val="161616"/>
                        </a:solidFill>
                        <a:effectLst/>
                        <a:latin typeface="Segoe UI" panose="020B0502040204020203" pitchFamily="34" charset="0"/>
                      </a:endParaRPr>
                    </a:p>
                  </a:txBody>
                  <a:tcPr marL="3374" marR="3374" marT="3374" marB="0">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algn="r" fontAlgn="t"/>
                      <a:r>
                        <a:rPr lang="en-IE" sz="1600" u="none" strike="noStrike">
                          <a:effectLst/>
                        </a:rPr>
                        <a:t>64</a:t>
                      </a:r>
                      <a:endParaRPr lang="en-IE" sz="1600" b="0" i="0" u="none" strike="noStrike">
                        <a:solidFill>
                          <a:srgbClr val="161616"/>
                        </a:solidFill>
                        <a:effectLst/>
                        <a:latin typeface="Segoe UI" panose="020B0502040204020203" pitchFamily="34" charset="0"/>
                      </a:endParaRPr>
                    </a:p>
                  </a:txBody>
                  <a:tcPr marL="3374" marR="3374" marT="3374" marB="0">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algn="r" fontAlgn="t"/>
                      <a:r>
                        <a:rPr lang="en-IE" sz="1600" u="none" strike="noStrike">
                          <a:effectLst/>
                        </a:rPr>
                        <a:t>8</a:t>
                      </a:r>
                      <a:endParaRPr lang="en-IE" sz="1600" b="0" i="0" u="none" strike="noStrike">
                        <a:solidFill>
                          <a:srgbClr val="161616"/>
                        </a:solidFill>
                        <a:effectLst/>
                        <a:latin typeface="Segoe UI" panose="020B0502040204020203" pitchFamily="34" charset="0"/>
                      </a:endParaRPr>
                    </a:p>
                  </a:txBody>
                  <a:tcPr marL="3374" marR="3374" marT="3374" marB="0">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algn="r" fontAlgn="t"/>
                      <a:r>
                        <a:rPr lang="en-IE" sz="1600" u="none" strike="noStrike">
                          <a:effectLst/>
                        </a:rPr>
                        <a:t>5,000</a:t>
                      </a:r>
                      <a:endParaRPr lang="en-IE" sz="1600" b="0" i="0" u="none" strike="noStrike">
                        <a:solidFill>
                          <a:srgbClr val="161616"/>
                        </a:solidFill>
                        <a:effectLst/>
                        <a:latin typeface="Segoe UI" panose="020B0502040204020203" pitchFamily="34" charset="0"/>
                      </a:endParaRPr>
                    </a:p>
                  </a:txBody>
                  <a:tcPr marL="3374" marR="3374" marT="3374" marB="0">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algn="r" fontAlgn="t"/>
                      <a:r>
                        <a:rPr lang="en-IE" sz="1600" u="none" strike="noStrike">
                          <a:effectLst/>
                        </a:rPr>
                        <a:t>5,000</a:t>
                      </a:r>
                      <a:endParaRPr lang="en-IE" sz="1600" b="0" i="0" u="none" strike="noStrike">
                        <a:solidFill>
                          <a:srgbClr val="161616"/>
                        </a:solidFill>
                        <a:effectLst/>
                        <a:latin typeface="Segoe UI" panose="020B0502040204020203" pitchFamily="34" charset="0"/>
                      </a:endParaRPr>
                    </a:p>
                  </a:txBody>
                  <a:tcPr marL="3374" marR="3374" marT="3374" marB="0">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algn="r" fontAlgn="t"/>
                      <a:r>
                        <a:rPr lang="en-IE" sz="1600" u="none" strike="noStrike">
                          <a:effectLst/>
                        </a:rPr>
                        <a:t>1,500</a:t>
                      </a:r>
                      <a:endParaRPr lang="en-IE" sz="1600" b="0" i="0" u="none" strike="noStrike">
                        <a:solidFill>
                          <a:srgbClr val="161616"/>
                        </a:solidFill>
                        <a:effectLst/>
                        <a:latin typeface="Segoe UI" panose="020B0502040204020203" pitchFamily="34" charset="0"/>
                      </a:endParaRPr>
                    </a:p>
                  </a:txBody>
                  <a:tcPr marL="3374" marR="3374" marT="3374" marB="0">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algn="r" fontAlgn="t"/>
                      <a:r>
                        <a:rPr lang="en-IE" sz="1600" u="none" strike="noStrike">
                          <a:effectLst/>
                        </a:rPr>
                        <a:t>Unlimited</a:t>
                      </a:r>
                      <a:endParaRPr lang="en-IE" sz="1600" b="0" i="0" u="none" strike="noStrike">
                        <a:solidFill>
                          <a:srgbClr val="161616"/>
                        </a:solidFill>
                        <a:effectLst/>
                        <a:latin typeface="Segoe UI" panose="020B0502040204020203" pitchFamily="34" charset="0"/>
                      </a:endParaRPr>
                    </a:p>
                  </a:txBody>
                  <a:tcPr marL="3374" marR="3374" marT="3374" marB="0">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algn="r" fontAlgn="t"/>
                      <a:r>
                        <a:rPr lang="en-IE" sz="1600" u="none" strike="noStrike">
                          <a:effectLst/>
                        </a:rPr>
                        <a:t>25</a:t>
                      </a:r>
                      <a:endParaRPr lang="en-IE" sz="1600" b="0" i="0" u="none" strike="noStrike">
                        <a:solidFill>
                          <a:srgbClr val="161616"/>
                        </a:solidFill>
                        <a:effectLst/>
                        <a:latin typeface="Segoe UI" panose="020B0502040204020203" pitchFamily="34" charset="0"/>
                      </a:endParaRPr>
                    </a:p>
                  </a:txBody>
                  <a:tcPr marL="3374" marR="3374" marT="3374" marB="0">
                    <a:lnB w="12700" cap="flat" cmpd="sng" algn="ctr">
                      <a:solidFill>
                        <a:schemeClr val="tx1"/>
                      </a:solidFill>
                      <a:prstDash val="solid"/>
                      <a:round/>
                      <a:headEnd type="none" w="med" len="med"/>
                      <a:tailEnd type="none" w="med" len="med"/>
                    </a:lnB>
                    <a:solidFill>
                      <a:schemeClr val="accent3">
                        <a:lumMod val="40000"/>
                        <a:lumOff val="60000"/>
                      </a:schemeClr>
                    </a:solidFill>
                  </a:tcPr>
                </a:tc>
                <a:extLst>
                  <a:ext uri="{0D108BD9-81ED-4DB2-BD59-A6C34878D82A}">
                    <a16:rowId xmlns:a16="http://schemas.microsoft.com/office/drawing/2014/main" val="757581998"/>
                  </a:ext>
                </a:extLst>
              </a:tr>
              <a:tr h="327903">
                <a:tc>
                  <a:txBody>
                    <a:bodyPr/>
                    <a:lstStyle/>
                    <a:p>
                      <a:pPr algn="l" fontAlgn="t"/>
                      <a:r>
                        <a:rPr lang="en-IE" sz="1600" u="none" strike="noStrike">
                          <a:effectLst/>
                        </a:rPr>
                        <a:t>F128/P2</a:t>
                      </a:r>
                      <a:endParaRPr lang="en-IE" sz="1600" b="0" i="0" u="none" strike="noStrike">
                        <a:solidFill>
                          <a:srgbClr val="161616"/>
                        </a:solidFill>
                        <a:effectLst/>
                        <a:latin typeface="Segoe UI" panose="020B0502040204020203" pitchFamily="34" charset="0"/>
                      </a:endParaRPr>
                    </a:p>
                  </a:txBody>
                  <a:tcPr marL="3374" marR="3374" marT="3374"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l" fontAlgn="t"/>
                      <a:r>
                        <a:rPr lang="en-IE" sz="1600" u="none" strike="noStrike">
                          <a:effectLst/>
                        </a:rPr>
                        <a:t>P2/A5</a:t>
                      </a:r>
                      <a:endParaRPr lang="en-IE" sz="1600" b="0" i="0" u="none" strike="noStrike">
                        <a:solidFill>
                          <a:srgbClr val="161616"/>
                        </a:solidFill>
                        <a:effectLst/>
                        <a:latin typeface="Segoe UI" panose="020B0502040204020203" pitchFamily="34" charset="0"/>
                      </a:endParaRPr>
                    </a:p>
                  </a:txBody>
                  <a:tcPr marL="3374" marR="3374" marT="3374"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r" fontAlgn="t"/>
                      <a:r>
                        <a:rPr lang="en-IE" sz="1600" u="none" strike="noStrike">
                          <a:effectLst/>
                        </a:rPr>
                        <a:t>128</a:t>
                      </a:r>
                      <a:endParaRPr lang="en-IE" sz="1600" b="0" i="0" u="none" strike="noStrike">
                        <a:solidFill>
                          <a:srgbClr val="161616"/>
                        </a:solidFill>
                        <a:effectLst/>
                        <a:latin typeface="Segoe UI" panose="020B0502040204020203" pitchFamily="34" charset="0"/>
                      </a:endParaRPr>
                    </a:p>
                  </a:txBody>
                  <a:tcPr marL="3374" marR="3374" marT="3374"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r" fontAlgn="t"/>
                      <a:r>
                        <a:rPr lang="en-IE" sz="1600" u="none" strike="noStrike">
                          <a:effectLst/>
                        </a:rPr>
                        <a:t>16</a:t>
                      </a:r>
                      <a:endParaRPr lang="en-IE" sz="1600" b="0" i="0" u="none" strike="noStrike">
                        <a:solidFill>
                          <a:srgbClr val="161616"/>
                        </a:solidFill>
                        <a:effectLst/>
                        <a:latin typeface="Segoe UI" panose="020B0502040204020203" pitchFamily="34" charset="0"/>
                      </a:endParaRPr>
                    </a:p>
                  </a:txBody>
                  <a:tcPr marL="3374" marR="3374" marT="3374"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r" fontAlgn="t"/>
                      <a:r>
                        <a:rPr lang="en-IE" sz="1600" u="none" strike="noStrike">
                          <a:effectLst/>
                        </a:rPr>
                        <a:t>5,000</a:t>
                      </a:r>
                      <a:endParaRPr lang="en-IE" sz="1600" b="0" i="0" u="none" strike="noStrike">
                        <a:solidFill>
                          <a:srgbClr val="161616"/>
                        </a:solidFill>
                        <a:effectLst/>
                        <a:latin typeface="Segoe UI" panose="020B0502040204020203" pitchFamily="34" charset="0"/>
                      </a:endParaRPr>
                    </a:p>
                  </a:txBody>
                  <a:tcPr marL="3374" marR="3374" marT="3374"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r" fontAlgn="t"/>
                      <a:r>
                        <a:rPr lang="en-IE" sz="1600" u="none" strike="noStrike">
                          <a:effectLst/>
                        </a:rPr>
                        <a:t>5,000</a:t>
                      </a:r>
                      <a:endParaRPr lang="en-IE" sz="1600" b="0" i="0" u="none" strike="noStrike">
                        <a:solidFill>
                          <a:srgbClr val="161616"/>
                        </a:solidFill>
                        <a:effectLst/>
                        <a:latin typeface="Segoe UI" panose="020B0502040204020203" pitchFamily="34" charset="0"/>
                      </a:endParaRPr>
                    </a:p>
                  </a:txBody>
                  <a:tcPr marL="3374" marR="3374" marT="3374"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r" fontAlgn="t"/>
                      <a:r>
                        <a:rPr lang="en-IE" sz="1600" u="none" strike="noStrike">
                          <a:effectLst/>
                        </a:rPr>
                        <a:t>3,000</a:t>
                      </a:r>
                      <a:endParaRPr lang="en-IE" sz="1600" b="0" i="0" u="none" strike="noStrike">
                        <a:solidFill>
                          <a:srgbClr val="161616"/>
                        </a:solidFill>
                        <a:effectLst/>
                        <a:latin typeface="Segoe UI" panose="020B0502040204020203" pitchFamily="34" charset="0"/>
                      </a:endParaRPr>
                    </a:p>
                  </a:txBody>
                  <a:tcPr marL="3374" marR="3374" marT="3374"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r" fontAlgn="t"/>
                      <a:r>
                        <a:rPr lang="en-IE" sz="1600" u="none" strike="noStrike">
                          <a:effectLst/>
                        </a:rPr>
                        <a:t>Unlimited</a:t>
                      </a:r>
                      <a:endParaRPr lang="en-IE" sz="1600" b="0" i="0" u="none" strike="noStrike">
                        <a:solidFill>
                          <a:srgbClr val="161616"/>
                        </a:solidFill>
                        <a:effectLst/>
                        <a:latin typeface="Segoe UI" panose="020B0502040204020203" pitchFamily="34" charset="0"/>
                      </a:endParaRPr>
                    </a:p>
                  </a:txBody>
                  <a:tcPr marL="3374" marR="3374" marT="3374"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r" fontAlgn="t"/>
                      <a:r>
                        <a:rPr lang="en-IE" sz="1600" u="none" strike="noStrike">
                          <a:effectLst/>
                        </a:rPr>
                        <a:t>50</a:t>
                      </a:r>
                      <a:endParaRPr lang="en-IE" sz="1600" b="0" i="0" u="none" strike="noStrike">
                        <a:solidFill>
                          <a:srgbClr val="161616"/>
                        </a:solidFill>
                        <a:effectLst/>
                        <a:latin typeface="Segoe UI" panose="020B0502040204020203" pitchFamily="34" charset="0"/>
                      </a:endParaRPr>
                    </a:p>
                  </a:txBody>
                  <a:tcPr marL="3374" marR="3374" marT="3374"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2802081431"/>
                  </a:ext>
                </a:extLst>
              </a:tr>
              <a:tr h="327903">
                <a:tc>
                  <a:txBody>
                    <a:bodyPr/>
                    <a:lstStyle/>
                    <a:p>
                      <a:pPr algn="l" fontAlgn="t"/>
                      <a:r>
                        <a:rPr lang="en-IE" sz="1600" u="none" strike="noStrike">
                          <a:effectLst/>
                        </a:rPr>
                        <a:t>F256/P3</a:t>
                      </a:r>
                      <a:endParaRPr lang="en-IE" sz="1600" b="0" i="0" u="none" strike="noStrike">
                        <a:solidFill>
                          <a:srgbClr val="161616"/>
                        </a:solidFill>
                        <a:effectLst/>
                        <a:latin typeface="Segoe UI" panose="020B0502040204020203" pitchFamily="34" charset="0"/>
                      </a:endParaRPr>
                    </a:p>
                  </a:txBody>
                  <a:tcPr marL="3374" marR="3374" marT="3374"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l" fontAlgn="t"/>
                      <a:r>
                        <a:rPr lang="en-IE" sz="1600" u="none" strike="noStrike">
                          <a:effectLst/>
                        </a:rPr>
                        <a:t>P3/A6</a:t>
                      </a:r>
                      <a:endParaRPr lang="en-IE" sz="1600" b="0" i="0" u="none" strike="noStrike">
                        <a:solidFill>
                          <a:srgbClr val="161616"/>
                        </a:solidFill>
                        <a:effectLst/>
                        <a:latin typeface="Segoe UI" panose="020B0502040204020203" pitchFamily="34" charset="0"/>
                      </a:endParaRPr>
                    </a:p>
                  </a:txBody>
                  <a:tcPr marL="3374" marR="3374" marT="3374"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r" fontAlgn="t"/>
                      <a:r>
                        <a:rPr lang="en-IE" sz="1600" u="none" strike="noStrike">
                          <a:effectLst/>
                        </a:rPr>
                        <a:t>256</a:t>
                      </a:r>
                      <a:endParaRPr lang="en-IE" sz="1600" b="0" i="0" u="none" strike="noStrike">
                        <a:solidFill>
                          <a:srgbClr val="161616"/>
                        </a:solidFill>
                        <a:effectLst/>
                        <a:latin typeface="Segoe UI" panose="020B0502040204020203" pitchFamily="34" charset="0"/>
                      </a:endParaRPr>
                    </a:p>
                  </a:txBody>
                  <a:tcPr marL="3374" marR="3374" marT="3374"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r" fontAlgn="t"/>
                      <a:r>
                        <a:rPr lang="en-IE" sz="1600" u="none" strike="noStrike">
                          <a:effectLst/>
                        </a:rPr>
                        <a:t>32</a:t>
                      </a:r>
                      <a:endParaRPr lang="en-IE" sz="1600" b="0" i="0" u="none" strike="noStrike">
                        <a:solidFill>
                          <a:srgbClr val="161616"/>
                        </a:solidFill>
                        <a:effectLst/>
                        <a:latin typeface="Segoe UI" panose="020B0502040204020203" pitchFamily="34" charset="0"/>
                      </a:endParaRPr>
                    </a:p>
                  </a:txBody>
                  <a:tcPr marL="3374" marR="3374" marT="3374"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r" fontAlgn="t"/>
                      <a:r>
                        <a:rPr lang="en-IE" sz="1600" u="none" strike="noStrike">
                          <a:effectLst/>
                        </a:rPr>
                        <a:t>5,000</a:t>
                      </a:r>
                      <a:endParaRPr lang="en-IE" sz="1600" b="0" i="0" u="none" strike="noStrike">
                        <a:solidFill>
                          <a:srgbClr val="161616"/>
                        </a:solidFill>
                        <a:effectLst/>
                        <a:latin typeface="Segoe UI" panose="020B0502040204020203" pitchFamily="34" charset="0"/>
                      </a:endParaRPr>
                    </a:p>
                  </a:txBody>
                  <a:tcPr marL="3374" marR="3374" marT="3374"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r" fontAlgn="t"/>
                      <a:r>
                        <a:rPr lang="en-IE" sz="1600" u="none" strike="noStrike">
                          <a:effectLst/>
                        </a:rPr>
                        <a:t>5,000</a:t>
                      </a:r>
                      <a:endParaRPr lang="en-IE" sz="1600" b="0" i="0" u="none" strike="noStrike">
                        <a:solidFill>
                          <a:srgbClr val="161616"/>
                        </a:solidFill>
                        <a:effectLst/>
                        <a:latin typeface="Segoe UI" panose="020B0502040204020203" pitchFamily="34" charset="0"/>
                      </a:endParaRPr>
                    </a:p>
                  </a:txBody>
                  <a:tcPr marL="3374" marR="3374" marT="3374"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r" fontAlgn="t"/>
                      <a:r>
                        <a:rPr lang="en-IE" sz="1600" u="none" strike="noStrike">
                          <a:effectLst/>
                        </a:rPr>
                        <a:t>6,000</a:t>
                      </a:r>
                      <a:endParaRPr lang="en-IE" sz="1600" b="0" i="0" u="none" strike="noStrike">
                        <a:solidFill>
                          <a:srgbClr val="161616"/>
                        </a:solidFill>
                        <a:effectLst/>
                        <a:latin typeface="Segoe UI" panose="020B0502040204020203" pitchFamily="34" charset="0"/>
                      </a:endParaRPr>
                    </a:p>
                  </a:txBody>
                  <a:tcPr marL="3374" marR="3374" marT="3374"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r" fontAlgn="t"/>
                      <a:r>
                        <a:rPr lang="en-IE" sz="1600" u="none" strike="noStrike">
                          <a:effectLst/>
                        </a:rPr>
                        <a:t>Unlimited</a:t>
                      </a:r>
                      <a:endParaRPr lang="en-IE" sz="1600" b="0" i="0" u="none" strike="noStrike">
                        <a:solidFill>
                          <a:srgbClr val="161616"/>
                        </a:solidFill>
                        <a:effectLst/>
                        <a:latin typeface="Segoe UI" panose="020B0502040204020203" pitchFamily="34" charset="0"/>
                      </a:endParaRPr>
                    </a:p>
                  </a:txBody>
                  <a:tcPr marL="3374" marR="3374" marT="3374"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r" fontAlgn="t"/>
                      <a:r>
                        <a:rPr lang="en-IE" sz="1600" u="none" strike="noStrike">
                          <a:effectLst/>
                        </a:rPr>
                        <a:t>100</a:t>
                      </a:r>
                      <a:endParaRPr lang="en-IE" sz="1600" b="0" i="0" u="none" strike="noStrike">
                        <a:solidFill>
                          <a:srgbClr val="161616"/>
                        </a:solidFill>
                        <a:effectLst/>
                        <a:latin typeface="Segoe UI" panose="020B0502040204020203" pitchFamily="34" charset="0"/>
                      </a:endParaRPr>
                    </a:p>
                  </a:txBody>
                  <a:tcPr marL="3374" marR="3374" marT="3374"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78778165"/>
                  </a:ext>
                </a:extLst>
              </a:tr>
              <a:tr h="327903">
                <a:tc>
                  <a:txBody>
                    <a:bodyPr/>
                    <a:lstStyle/>
                    <a:p>
                      <a:pPr algn="l" fontAlgn="t"/>
                      <a:r>
                        <a:rPr lang="en-IE" sz="1600" u="none" strike="noStrike">
                          <a:effectLst/>
                        </a:rPr>
                        <a:t>F512/P4</a:t>
                      </a:r>
                      <a:endParaRPr lang="en-IE" sz="1600" b="0" i="0" u="none" strike="noStrike">
                        <a:solidFill>
                          <a:srgbClr val="161616"/>
                        </a:solidFill>
                        <a:effectLst/>
                        <a:latin typeface="Segoe UI" panose="020B0502040204020203" pitchFamily="34" charset="0"/>
                      </a:endParaRPr>
                    </a:p>
                  </a:txBody>
                  <a:tcPr marL="3374" marR="3374" marT="3374"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l" fontAlgn="t"/>
                      <a:r>
                        <a:rPr lang="en-IE" sz="1600" u="none" strike="noStrike">
                          <a:effectLst/>
                        </a:rPr>
                        <a:t>P4/A7</a:t>
                      </a:r>
                      <a:endParaRPr lang="en-IE" sz="1600" b="0" i="0" u="none" strike="noStrike">
                        <a:solidFill>
                          <a:srgbClr val="161616"/>
                        </a:solidFill>
                        <a:effectLst/>
                        <a:latin typeface="Segoe UI" panose="020B0502040204020203" pitchFamily="34" charset="0"/>
                      </a:endParaRPr>
                    </a:p>
                  </a:txBody>
                  <a:tcPr marL="3374" marR="3374" marT="3374"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r" fontAlgn="t"/>
                      <a:r>
                        <a:rPr lang="en-IE" sz="1600" u="none" strike="noStrike">
                          <a:effectLst/>
                        </a:rPr>
                        <a:t>512</a:t>
                      </a:r>
                      <a:endParaRPr lang="en-IE" sz="1600" b="0" i="0" u="none" strike="noStrike">
                        <a:solidFill>
                          <a:srgbClr val="161616"/>
                        </a:solidFill>
                        <a:effectLst/>
                        <a:latin typeface="Segoe UI" panose="020B0502040204020203" pitchFamily="34" charset="0"/>
                      </a:endParaRPr>
                    </a:p>
                  </a:txBody>
                  <a:tcPr marL="3374" marR="3374" marT="3374"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r" fontAlgn="t"/>
                      <a:r>
                        <a:rPr lang="en-IE" sz="1600" u="none" strike="noStrike">
                          <a:effectLst/>
                        </a:rPr>
                        <a:t>64</a:t>
                      </a:r>
                      <a:endParaRPr lang="en-IE" sz="1600" b="0" i="0" u="none" strike="noStrike">
                        <a:solidFill>
                          <a:srgbClr val="161616"/>
                        </a:solidFill>
                        <a:effectLst/>
                        <a:latin typeface="Segoe UI" panose="020B0502040204020203" pitchFamily="34" charset="0"/>
                      </a:endParaRPr>
                    </a:p>
                  </a:txBody>
                  <a:tcPr marL="3374" marR="3374" marT="3374"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r" fontAlgn="t"/>
                      <a:r>
                        <a:rPr lang="en-IE" sz="1600" u="none" strike="noStrike">
                          <a:effectLst/>
                        </a:rPr>
                        <a:t>10,000</a:t>
                      </a:r>
                      <a:endParaRPr lang="en-IE" sz="1600" b="0" i="0" u="none" strike="noStrike">
                        <a:solidFill>
                          <a:srgbClr val="161616"/>
                        </a:solidFill>
                        <a:effectLst/>
                        <a:latin typeface="Segoe UI" panose="020B0502040204020203" pitchFamily="34" charset="0"/>
                      </a:endParaRPr>
                    </a:p>
                  </a:txBody>
                  <a:tcPr marL="3374" marR="3374" marT="3374"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r" fontAlgn="t"/>
                      <a:r>
                        <a:rPr lang="en-IE" sz="1600" u="none" strike="noStrike">
                          <a:effectLst/>
                        </a:rPr>
                        <a:t>10,000</a:t>
                      </a:r>
                      <a:endParaRPr lang="en-IE" sz="1600" b="0" i="0" u="none" strike="noStrike">
                        <a:solidFill>
                          <a:srgbClr val="161616"/>
                        </a:solidFill>
                        <a:effectLst/>
                        <a:latin typeface="Segoe UI" panose="020B0502040204020203" pitchFamily="34" charset="0"/>
                      </a:endParaRPr>
                    </a:p>
                  </a:txBody>
                  <a:tcPr marL="3374" marR="3374" marT="3374"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r" fontAlgn="t"/>
                      <a:r>
                        <a:rPr lang="en-IE" sz="1600" u="none" strike="noStrike">
                          <a:effectLst/>
                        </a:rPr>
                        <a:t>12,000</a:t>
                      </a:r>
                      <a:endParaRPr lang="en-IE" sz="1600" b="0" i="0" u="none" strike="noStrike">
                        <a:solidFill>
                          <a:srgbClr val="161616"/>
                        </a:solidFill>
                        <a:effectLst/>
                        <a:latin typeface="Segoe UI" panose="020B0502040204020203" pitchFamily="34" charset="0"/>
                      </a:endParaRPr>
                    </a:p>
                  </a:txBody>
                  <a:tcPr marL="3374" marR="3374" marT="3374"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r" fontAlgn="t"/>
                      <a:r>
                        <a:rPr lang="en-IE" sz="1600" u="none" strike="noStrike">
                          <a:effectLst/>
                        </a:rPr>
                        <a:t>Unlimited</a:t>
                      </a:r>
                      <a:endParaRPr lang="en-IE" sz="1600" b="0" i="0" u="none" strike="noStrike">
                        <a:solidFill>
                          <a:srgbClr val="161616"/>
                        </a:solidFill>
                        <a:effectLst/>
                        <a:latin typeface="Segoe UI" panose="020B0502040204020203" pitchFamily="34" charset="0"/>
                      </a:endParaRPr>
                    </a:p>
                  </a:txBody>
                  <a:tcPr marL="3374" marR="3374" marT="3374"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r" fontAlgn="t"/>
                      <a:r>
                        <a:rPr lang="en-IE" sz="1600" u="none" strike="noStrike">
                          <a:effectLst/>
                        </a:rPr>
                        <a:t>200</a:t>
                      </a:r>
                      <a:endParaRPr lang="en-IE" sz="1600" b="0" i="0" u="none" strike="noStrike">
                        <a:solidFill>
                          <a:srgbClr val="161616"/>
                        </a:solidFill>
                        <a:effectLst/>
                        <a:latin typeface="Segoe UI" panose="020B0502040204020203" pitchFamily="34" charset="0"/>
                      </a:endParaRPr>
                    </a:p>
                  </a:txBody>
                  <a:tcPr marL="3374" marR="3374" marT="3374"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2994511616"/>
                  </a:ext>
                </a:extLst>
              </a:tr>
              <a:tr h="327903">
                <a:tc>
                  <a:txBody>
                    <a:bodyPr/>
                    <a:lstStyle/>
                    <a:p>
                      <a:pPr algn="l" fontAlgn="t"/>
                      <a:r>
                        <a:rPr lang="en-IE" sz="1600" u="none" strike="noStrike">
                          <a:effectLst/>
                        </a:rPr>
                        <a:t>F1024/P5</a:t>
                      </a:r>
                      <a:endParaRPr lang="en-IE" sz="1600" b="0" i="0" u="none" strike="noStrike">
                        <a:solidFill>
                          <a:srgbClr val="161616"/>
                        </a:solidFill>
                        <a:effectLst/>
                        <a:latin typeface="Segoe UI" panose="020B0502040204020203" pitchFamily="34" charset="0"/>
                      </a:endParaRPr>
                    </a:p>
                  </a:txBody>
                  <a:tcPr marL="3374" marR="3374" marT="3374"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l" fontAlgn="t"/>
                      <a:r>
                        <a:rPr lang="en-IE" sz="1600" u="none" strike="noStrike">
                          <a:effectLst/>
                        </a:rPr>
                        <a:t>P5/A8</a:t>
                      </a:r>
                      <a:endParaRPr lang="en-IE" sz="1600" b="0" i="0" u="none" strike="noStrike">
                        <a:solidFill>
                          <a:srgbClr val="161616"/>
                        </a:solidFill>
                        <a:effectLst/>
                        <a:latin typeface="Segoe UI" panose="020B0502040204020203" pitchFamily="34" charset="0"/>
                      </a:endParaRPr>
                    </a:p>
                  </a:txBody>
                  <a:tcPr marL="3374" marR="3374" marT="3374"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r" fontAlgn="t"/>
                      <a:r>
                        <a:rPr lang="en-IE" sz="1600" u="none" strike="noStrike">
                          <a:effectLst/>
                        </a:rPr>
                        <a:t>1,024</a:t>
                      </a:r>
                      <a:endParaRPr lang="en-IE" sz="1600" b="0" i="0" u="none" strike="noStrike">
                        <a:solidFill>
                          <a:srgbClr val="161616"/>
                        </a:solidFill>
                        <a:effectLst/>
                        <a:latin typeface="Segoe UI" panose="020B0502040204020203" pitchFamily="34" charset="0"/>
                      </a:endParaRPr>
                    </a:p>
                  </a:txBody>
                  <a:tcPr marL="3374" marR="3374" marT="3374"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r" fontAlgn="t"/>
                      <a:r>
                        <a:rPr lang="en-IE" sz="1600" u="none" strike="noStrike">
                          <a:effectLst/>
                        </a:rPr>
                        <a:t>128</a:t>
                      </a:r>
                      <a:endParaRPr lang="en-IE" sz="1600" b="0" i="0" u="none" strike="noStrike">
                        <a:solidFill>
                          <a:srgbClr val="161616"/>
                        </a:solidFill>
                        <a:effectLst/>
                        <a:latin typeface="Segoe UI" panose="020B0502040204020203" pitchFamily="34" charset="0"/>
                      </a:endParaRPr>
                    </a:p>
                  </a:txBody>
                  <a:tcPr marL="3374" marR="3374" marT="3374"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r" fontAlgn="t"/>
                      <a:r>
                        <a:rPr lang="en-IE" sz="1600" u="none" strike="noStrike">
                          <a:effectLst/>
                        </a:rPr>
                        <a:t>10,000</a:t>
                      </a:r>
                      <a:endParaRPr lang="en-IE" sz="1600" b="0" i="0" u="none" strike="noStrike">
                        <a:solidFill>
                          <a:srgbClr val="161616"/>
                        </a:solidFill>
                        <a:effectLst/>
                        <a:latin typeface="Segoe UI" panose="020B0502040204020203" pitchFamily="34" charset="0"/>
                      </a:endParaRPr>
                    </a:p>
                  </a:txBody>
                  <a:tcPr marL="3374" marR="3374" marT="3374"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r" fontAlgn="t"/>
                      <a:r>
                        <a:rPr lang="en-IE" sz="1600" u="none" strike="noStrike">
                          <a:effectLst/>
                        </a:rPr>
                        <a:t>10,000</a:t>
                      </a:r>
                      <a:endParaRPr lang="en-IE" sz="1600" b="0" i="0" u="none" strike="noStrike">
                        <a:solidFill>
                          <a:srgbClr val="161616"/>
                        </a:solidFill>
                        <a:effectLst/>
                        <a:latin typeface="Segoe UI" panose="020B0502040204020203" pitchFamily="34" charset="0"/>
                      </a:endParaRPr>
                    </a:p>
                  </a:txBody>
                  <a:tcPr marL="3374" marR="3374" marT="3374"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r" fontAlgn="t"/>
                      <a:r>
                        <a:rPr lang="en-IE" sz="1600" u="none" strike="noStrike">
                          <a:effectLst/>
                        </a:rPr>
                        <a:t>24,000</a:t>
                      </a:r>
                      <a:endParaRPr lang="en-IE" sz="1600" b="0" i="0" u="none" strike="noStrike">
                        <a:solidFill>
                          <a:srgbClr val="161616"/>
                        </a:solidFill>
                        <a:effectLst/>
                        <a:latin typeface="Segoe UI" panose="020B0502040204020203" pitchFamily="34" charset="0"/>
                      </a:endParaRPr>
                    </a:p>
                  </a:txBody>
                  <a:tcPr marL="3374" marR="3374" marT="3374"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r" fontAlgn="t"/>
                      <a:r>
                        <a:rPr lang="en-IE" sz="1600" u="none" strike="noStrike">
                          <a:effectLst/>
                        </a:rPr>
                        <a:t>Unlimited</a:t>
                      </a:r>
                      <a:endParaRPr lang="en-IE" sz="1600" b="0" i="0" u="none" strike="noStrike">
                        <a:solidFill>
                          <a:srgbClr val="161616"/>
                        </a:solidFill>
                        <a:effectLst/>
                        <a:latin typeface="Segoe UI" panose="020B0502040204020203" pitchFamily="34" charset="0"/>
                      </a:endParaRPr>
                    </a:p>
                  </a:txBody>
                  <a:tcPr marL="3374" marR="3374" marT="3374"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r" fontAlgn="t"/>
                      <a:r>
                        <a:rPr lang="en-IE" sz="1600" u="none" strike="noStrike">
                          <a:effectLst/>
                        </a:rPr>
                        <a:t>400</a:t>
                      </a:r>
                      <a:endParaRPr lang="en-IE" sz="1600" b="0" i="0" u="none" strike="noStrike">
                        <a:solidFill>
                          <a:srgbClr val="161616"/>
                        </a:solidFill>
                        <a:effectLst/>
                        <a:latin typeface="Segoe UI" panose="020B0502040204020203" pitchFamily="34" charset="0"/>
                      </a:endParaRPr>
                    </a:p>
                  </a:txBody>
                  <a:tcPr marL="3374" marR="3374" marT="3374"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2588822897"/>
                  </a:ext>
                </a:extLst>
              </a:tr>
              <a:tr h="327903">
                <a:tc>
                  <a:txBody>
                    <a:bodyPr/>
                    <a:lstStyle/>
                    <a:p>
                      <a:pPr algn="l" fontAlgn="t"/>
                      <a:r>
                        <a:rPr lang="en-IE" sz="1600" u="none" strike="noStrike">
                          <a:effectLst/>
                        </a:rPr>
                        <a:t>F2048</a:t>
                      </a:r>
                      <a:endParaRPr lang="en-IE" sz="1600" b="0" i="0" u="none" strike="noStrike">
                        <a:solidFill>
                          <a:srgbClr val="161616"/>
                        </a:solidFill>
                        <a:effectLst/>
                        <a:latin typeface="Segoe UI" panose="020B0502040204020203" pitchFamily="34" charset="0"/>
                      </a:endParaRPr>
                    </a:p>
                  </a:txBody>
                  <a:tcPr marL="3374" marR="3374" marT="3374"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l" fontAlgn="t"/>
                      <a:r>
                        <a:rPr lang="en-IE" sz="1600" u="none" strike="noStrike">
                          <a:effectLst/>
                        </a:rPr>
                        <a:t>N/A</a:t>
                      </a:r>
                      <a:endParaRPr lang="en-IE" sz="1600" b="0" i="0" u="none" strike="noStrike">
                        <a:solidFill>
                          <a:srgbClr val="161616"/>
                        </a:solidFill>
                        <a:effectLst/>
                        <a:latin typeface="Segoe UI" panose="020B0502040204020203" pitchFamily="34" charset="0"/>
                      </a:endParaRPr>
                    </a:p>
                  </a:txBody>
                  <a:tcPr marL="3374" marR="3374" marT="3374"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r" fontAlgn="t"/>
                      <a:r>
                        <a:rPr lang="en-IE" sz="1600" u="none" strike="noStrike">
                          <a:effectLst/>
                        </a:rPr>
                        <a:t>2,048</a:t>
                      </a:r>
                      <a:endParaRPr lang="en-IE" sz="1600" b="0" i="0" u="none" strike="noStrike">
                        <a:solidFill>
                          <a:srgbClr val="161616"/>
                        </a:solidFill>
                        <a:effectLst/>
                        <a:latin typeface="Segoe UI" panose="020B0502040204020203" pitchFamily="34" charset="0"/>
                      </a:endParaRPr>
                    </a:p>
                  </a:txBody>
                  <a:tcPr marL="3374" marR="3374" marT="3374"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r" fontAlgn="t"/>
                      <a:r>
                        <a:rPr lang="en-IE" sz="1600" u="none" strike="noStrike">
                          <a:effectLst/>
                        </a:rPr>
                        <a:t>N/A</a:t>
                      </a:r>
                      <a:endParaRPr lang="en-IE" sz="1600" b="0" i="0" u="none" strike="noStrike">
                        <a:solidFill>
                          <a:srgbClr val="161616"/>
                        </a:solidFill>
                        <a:effectLst/>
                        <a:latin typeface="Segoe UI" panose="020B0502040204020203" pitchFamily="34" charset="0"/>
                      </a:endParaRPr>
                    </a:p>
                  </a:txBody>
                  <a:tcPr marL="3374" marR="3374" marT="3374"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r" fontAlgn="t"/>
                      <a:r>
                        <a:rPr lang="en-IE" sz="1600" u="none" strike="noStrike">
                          <a:effectLst/>
                        </a:rPr>
                        <a:t>10,000</a:t>
                      </a:r>
                      <a:endParaRPr lang="en-IE" sz="1600" b="0" i="0" u="none" strike="noStrike">
                        <a:solidFill>
                          <a:srgbClr val="161616"/>
                        </a:solidFill>
                        <a:effectLst/>
                        <a:latin typeface="Segoe UI" panose="020B0502040204020203" pitchFamily="34" charset="0"/>
                      </a:endParaRPr>
                    </a:p>
                  </a:txBody>
                  <a:tcPr marL="3374" marR="3374" marT="3374"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r" fontAlgn="t"/>
                      <a:r>
                        <a:rPr lang="en-IE" sz="1600" u="none" strike="noStrike">
                          <a:effectLst/>
                        </a:rPr>
                        <a:t>10,000</a:t>
                      </a:r>
                      <a:endParaRPr lang="en-IE" sz="1600" b="0" i="0" u="none" strike="noStrike">
                        <a:solidFill>
                          <a:srgbClr val="161616"/>
                        </a:solidFill>
                        <a:effectLst/>
                        <a:latin typeface="Segoe UI" panose="020B0502040204020203" pitchFamily="34" charset="0"/>
                      </a:endParaRPr>
                    </a:p>
                  </a:txBody>
                  <a:tcPr marL="3374" marR="3374" marT="3374"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r" fontAlgn="t"/>
                      <a:r>
                        <a:rPr lang="en-IE" sz="1600" u="none" strike="noStrike">
                          <a:effectLst/>
                        </a:rPr>
                        <a:t>24,000</a:t>
                      </a:r>
                      <a:endParaRPr lang="en-IE" sz="1600" b="0" i="0" u="none" strike="noStrike">
                        <a:solidFill>
                          <a:srgbClr val="161616"/>
                        </a:solidFill>
                        <a:effectLst/>
                        <a:latin typeface="Segoe UI" panose="020B0502040204020203" pitchFamily="34" charset="0"/>
                      </a:endParaRPr>
                    </a:p>
                  </a:txBody>
                  <a:tcPr marL="3374" marR="3374" marT="3374"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r" fontAlgn="t"/>
                      <a:r>
                        <a:rPr lang="en-IE" sz="1600" u="none" strike="noStrike">
                          <a:effectLst/>
                        </a:rPr>
                        <a:t>Unlimited</a:t>
                      </a:r>
                      <a:endParaRPr lang="en-IE" sz="1600" b="0" i="0" u="none" strike="noStrike">
                        <a:solidFill>
                          <a:srgbClr val="161616"/>
                        </a:solidFill>
                        <a:effectLst/>
                        <a:latin typeface="Segoe UI" panose="020B0502040204020203" pitchFamily="34" charset="0"/>
                      </a:endParaRPr>
                    </a:p>
                  </a:txBody>
                  <a:tcPr marL="3374" marR="3374" marT="3374"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r" fontAlgn="t"/>
                      <a:r>
                        <a:rPr lang="en-IE" sz="1600" u="none" strike="noStrike">
                          <a:effectLst/>
                        </a:rPr>
                        <a:t>400</a:t>
                      </a:r>
                      <a:endParaRPr lang="en-IE" sz="1600" b="0" i="0" u="none" strike="noStrike">
                        <a:solidFill>
                          <a:srgbClr val="161616"/>
                        </a:solidFill>
                        <a:effectLst/>
                        <a:latin typeface="Segoe UI" panose="020B0502040204020203" pitchFamily="34" charset="0"/>
                      </a:endParaRPr>
                    </a:p>
                  </a:txBody>
                  <a:tcPr marL="3374" marR="3374" marT="3374"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3463029677"/>
                  </a:ext>
                </a:extLst>
              </a:tr>
            </a:tbl>
          </a:graphicData>
        </a:graphic>
      </p:graphicFrame>
      <p:sp>
        <p:nvSpPr>
          <p:cNvPr id="5" name="Title 6">
            <a:extLst>
              <a:ext uri="{FF2B5EF4-FFF2-40B4-BE49-F238E27FC236}">
                <a16:creationId xmlns:a16="http://schemas.microsoft.com/office/drawing/2014/main" id="{24E2A745-02ED-AB4A-4B9A-A8D7A46F9793}"/>
              </a:ext>
            </a:extLst>
          </p:cNvPr>
          <p:cNvSpPr txBox="1">
            <a:spLocks/>
          </p:cNvSpPr>
          <p:nvPr/>
        </p:nvSpPr>
        <p:spPr>
          <a:xfrm>
            <a:off x="582613" y="620787"/>
            <a:ext cx="11026774" cy="553998"/>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a:ln w="3175">
                  <a:noFill/>
                </a:ln>
                <a:solidFill>
                  <a:srgbClr val="117865"/>
                </a:solidFill>
                <a:effectLst/>
                <a:uLnTx/>
                <a:uFillTx/>
                <a:latin typeface="Segoe UI Semibold"/>
                <a:ea typeface="+mn-ea"/>
                <a:cs typeface="Segoe UI" pitchFamily="34" charset="0"/>
              </a:rPr>
              <a:t>Resource guardrails and </a:t>
            </a:r>
            <a:r>
              <a:rPr kumimoji="0" lang="en-US" sz="3600" b="0" i="0" u="none" strike="noStrike" kern="1200" cap="none" spc="-50" normalizeH="0" baseline="0" noProof="0" err="1">
                <a:ln w="3175">
                  <a:noFill/>
                </a:ln>
                <a:solidFill>
                  <a:srgbClr val="117865"/>
                </a:solidFill>
                <a:effectLst/>
                <a:uLnTx/>
                <a:uFillTx/>
                <a:latin typeface="Segoe UI Semibold"/>
                <a:ea typeface="+mn-ea"/>
                <a:cs typeface="Segoe UI" pitchFamily="34" charset="0"/>
              </a:rPr>
              <a:t>MaxMemory</a:t>
            </a:r>
            <a:endParaRPr kumimoji="0" lang="en-US" sz="3600" b="0" i="0" u="none" strike="noStrike" kern="1200" cap="none" spc="-50" normalizeH="0" baseline="0" noProof="0">
              <a:ln w="3175">
                <a:noFill/>
              </a:ln>
              <a:solidFill>
                <a:srgbClr val="117865"/>
              </a:solidFill>
              <a:effectLst/>
              <a:uLnTx/>
              <a:uFillTx/>
              <a:latin typeface="Segoe UI Semibold"/>
              <a:ea typeface="+mn-ea"/>
              <a:cs typeface="Segoe UI" pitchFamily="34" charset="0"/>
            </a:endParaRPr>
          </a:p>
        </p:txBody>
      </p:sp>
    </p:spTree>
    <p:extLst>
      <p:ext uri="{BB962C8B-B14F-4D97-AF65-F5344CB8AC3E}">
        <p14:creationId xmlns:p14="http://schemas.microsoft.com/office/powerpoint/2010/main" val="2834425901"/>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id="{8D441C83-254D-8C7A-C7D4-D8D183E28FAD}"/>
              </a:ext>
            </a:extLst>
          </p:cNvPr>
          <p:cNvSpPr txBox="1">
            <a:spLocks/>
          </p:cNvSpPr>
          <p:nvPr/>
        </p:nvSpPr>
        <p:spPr>
          <a:xfrm>
            <a:off x="582613" y="758934"/>
            <a:ext cx="11026774" cy="553998"/>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a:ln w="3175">
                  <a:noFill/>
                </a:ln>
                <a:solidFill>
                  <a:srgbClr val="117865"/>
                </a:solidFill>
                <a:effectLst/>
                <a:uLnTx/>
                <a:uFillTx/>
                <a:latin typeface="Segoe UI Semibold"/>
                <a:ea typeface="+mn-ea"/>
                <a:cs typeface="Segoe UI" pitchFamily="34" charset="0"/>
              </a:rPr>
              <a:t>Sizing</a:t>
            </a:r>
          </a:p>
        </p:txBody>
      </p:sp>
      <p:sp>
        <p:nvSpPr>
          <p:cNvPr id="3" name="TextBox 2">
            <a:extLst>
              <a:ext uri="{FF2B5EF4-FFF2-40B4-BE49-F238E27FC236}">
                <a16:creationId xmlns:a16="http://schemas.microsoft.com/office/drawing/2014/main" id="{FDD43920-944F-6529-1D71-363EE9C7C064}"/>
              </a:ext>
            </a:extLst>
          </p:cNvPr>
          <p:cNvSpPr txBox="1"/>
          <p:nvPr/>
        </p:nvSpPr>
        <p:spPr>
          <a:xfrm>
            <a:off x="297543" y="1582057"/>
            <a:ext cx="4884057" cy="615553"/>
          </a:xfrm>
          <a:prstGeom prst="rect">
            <a:avLst/>
          </a:prstGeom>
          <a:noFill/>
        </p:spPr>
        <p:txBody>
          <a:bodyPr wrap="square" lIns="0" tIns="0" rIns="0" bIns="0" rtlCol="0">
            <a:spAutoFit/>
          </a:bodyPr>
          <a:lstStyle/>
          <a:p>
            <a:pPr algn="l"/>
            <a:r>
              <a:rPr lang="en-IE" sz="2000">
                <a:solidFill>
                  <a:srgbClr val="000000"/>
                </a:solidFill>
              </a:rPr>
              <a:t>Install </a:t>
            </a:r>
            <a:r>
              <a:rPr lang="en-IE" sz="2000">
                <a:solidFill>
                  <a:srgbClr val="000000"/>
                </a:solidFill>
                <a:hlinkClick r:id="rId3"/>
              </a:rPr>
              <a:t>Fabric Capacity Metrics App</a:t>
            </a:r>
            <a:endParaRPr lang="en-IE" sz="2000">
              <a:solidFill>
                <a:srgbClr val="000000"/>
              </a:solidFill>
            </a:endParaRPr>
          </a:p>
          <a:p>
            <a:pPr algn="l"/>
            <a:endParaRPr lang="en-IE" sz="2000" err="1">
              <a:solidFill>
                <a:srgbClr val="000000"/>
              </a:solidFill>
            </a:endParaRPr>
          </a:p>
        </p:txBody>
      </p:sp>
      <p:pic>
        <p:nvPicPr>
          <p:cNvPr id="5" name="Picture 4">
            <a:extLst>
              <a:ext uri="{FF2B5EF4-FFF2-40B4-BE49-F238E27FC236}">
                <a16:creationId xmlns:a16="http://schemas.microsoft.com/office/drawing/2014/main" id="{EEF61CA4-A022-C669-442C-E3205D211B1A}"/>
              </a:ext>
            </a:extLst>
          </p:cNvPr>
          <p:cNvPicPr>
            <a:picLocks noChangeAspect="1"/>
          </p:cNvPicPr>
          <p:nvPr/>
        </p:nvPicPr>
        <p:blipFill>
          <a:blip r:embed="rId4"/>
          <a:stretch>
            <a:fillRect/>
          </a:stretch>
        </p:blipFill>
        <p:spPr>
          <a:xfrm>
            <a:off x="297543" y="3932210"/>
            <a:ext cx="2539588" cy="1456362"/>
          </a:xfrm>
          <a:prstGeom prst="rect">
            <a:avLst/>
          </a:prstGeom>
        </p:spPr>
      </p:pic>
      <p:pic>
        <p:nvPicPr>
          <p:cNvPr id="7" name="Picture 6">
            <a:extLst>
              <a:ext uri="{FF2B5EF4-FFF2-40B4-BE49-F238E27FC236}">
                <a16:creationId xmlns:a16="http://schemas.microsoft.com/office/drawing/2014/main" id="{860EBF70-11AD-13E7-5A10-1811B73CEC73}"/>
              </a:ext>
            </a:extLst>
          </p:cNvPr>
          <p:cNvPicPr>
            <a:picLocks noChangeAspect="1"/>
          </p:cNvPicPr>
          <p:nvPr/>
        </p:nvPicPr>
        <p:blipFill>
          <a:blip r:embed="rId5"/>
          <a:stretch>
            <a:fillRect/>
          </a:stretch>
        </p:blipFill>
        <p:spPr>
          <a:xfrm>
            <a:off x="4775030" y="1544467"/>
            <a:ext cx="7044815" cy="4296229"/>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315904981"/>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2">
            <a:extLst>
              <a:ext uri="{FF2B5EF4-FFF2-40B4-BE49-F238E27FC236}">
                <a16:creationId xmlns:a16="http://schemas.microsoft.com/office/drawing/2014/main" id="{4B551E36-B27B-38F1-A41A-505E5B30E8C1}"/>
              </a:ext>
            </a:extLst>
          </p:cNvPr>
          <p:cNvSpPr txBox="1">
            <a:spLocks/>
          </p:cNvSpPr>
          <p:nvPr/>
        </p:nvSpPr>
        <p:spPr>
          <a:xfrm>
            <a:off x="1838885" y="3248822"/>
            <a:ext cx="5201536" cy="369332"/>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400" kern="1200" spc="0" baseline="0">
                <a:solidFill>
                  <a:srgbClr val="000000"/>
                </a:solidFill>
                <a:latin typeface="+mj-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Enable Fabric in your tenant</a:t>
            </a:r>
          </a:p>
        </p:txBody>
      </p:sp>
      <p:sp>
        <p:nvSpPr>
          <p:cNvPr id="6" name="Oval 5">
            <a:extLst>
              <a:ext uri="{FF2B5EF4-FFF2-40B4-BE49-F238E27FC236}">
                <a16:creationId xmlns:a16="http://schemas.microsoft.com/office/drawing/2014/main" id="{7CECCC3E-5BCE-F7DE-77F1-F58F21F2B42E}"/>
              </a:ext>
            </a:extLst>
          </p:cNvPr>
          <p:cNvSpPr/>
          <p:nvPr/>
        </p:nvSpPr>
        <p:spPr bwMode="auto">
          <a:xfrm>
            <a:off x="584200" y="2954316"/>
            <a:ext cx="958377" cy="958377"/>
          </a:xfrm>
          <a:prstGeom prst="ellipse">
            <a:avLst/>
          </a:prstGeom>
          <a:gradFill>
            <a:gsLst>
              <a:gs pos="60000">
                <a:srgbClr val="038C76"/>
              </a:gs>
              <a:gs pos="0">
                <a:srgbClr val="117865">
                  <a:shade val="67500"/>
                  <a:satMod val="115000"/>
                </a:srgbClr>
              </a:gs>
              <a:gs pos="100000">
                <a:srgbClr val="00AE94"/>
              </a:gs>
            </a:gsLst>
            <a:lin ang="18900000" scaled="1"/>
          </a:gradFill>
          <a:ln w="9525" cap="flat" cmpd="sng" algn="ctr">
            <a:noFill/>
            <a:prstDash val="solid"/>
            <a:headEnd type="none" w="med" len="med"/>
            <a:tailEnd type="none" w="med" len="med"/>
          </a:ln>
          <a:effectLst>
            <a:outerShdw blurRad="203200" dist="38100" dir="2700000" algn="tl" rotWithShape="0">
              <a:prstClr val="black">
                <a:alpha val="2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7" name="Graphic 27">
            <a:extLst>
              <a:ext uri="{FF2B5EF4-FFF2-40B4-BE49-F238E27FC236}">
                <a16:creationId xmlns:a16="http://schemas.microsoft.com/office/drawing/2014/main" id="{E57B9E8A-E662-3E65-0D72-255E803971EA}"/>
              </a:ext>
            </a:extLst>
          </p:cNvPr>
          <p:cNvSpPr/>
          <p:nvPr/>
        </p:nvSpPr>
        <p:spPr>
          <a:xfrm>
            <a:off x="864978" y="3326772"/>
            <a:ext cx="411149" cy="301920"/>
          </a:xfrm>
          <a:custGeom>
            <a:avLst/>
            <a:gdLst>
              <a:gd name="connsiteX0" fmla="*/ 0 w 266700"/>
              <a:gd name="connsiteY0" fmla="*/ 28575 h 190500"/>
              <a:gd name="connsiteX1" fmla="*/ 28575 w 266700"/>
              <a:gd name="connsiteY1" fmla="*/ 0 h 190500"/>
              <a:gd name="connsiteX2" fmla="*/ 57150 w 266700"/>
              <a:gd name="connsiteY2" fmla="*/ 28575 h 190500"/>
              <a:gd name="connsiteX3" fmla="*/ 209550 w 266700"/>
              <a:gd name="connsiteY3" fmla="*/ 28575 h 190500"/>
              <a:gd name="connsiteX4" fmla="*/ 238125 w 266700"/>
              <a:gd name="connsiteY4" fmla="*/ 0 h 190500"/>
              <a:gd name="connsiteX5" fmla="*/ 266700 w 266700"/>
              <a:gd name="connsiteY5" fmla="*/ 28575 h 190500"/>
              <a:gd name="connsiteX6" fmla="*/ 266700 w 266700"/>
              <a:gd name="connsiteY6" fmla="*/ 161925 h 190500"/>
              <a:gd name="connsiteX7" fmla="*/ 238125 w 266700"/>
              <a:gd name="connsiteY7" fmla="*/ 190500 h 190500"/>
              <a:gd name="connsiteX8" fmla="*/ 209550 w 266700"/>
              <a:gd name="connsiteY8" fmla="*/ 161925 h 190500"/>
              <a:gd name="connsiteX9" fmla="*/ 57150 w 266700"/>
              <a:gd name="connsiteY9" fmla="*/ 161925 h 190500"/>
              <a:gd name="connsiteX10" fmla="*/ 28575 w 266700"/>
              <a:gd name="connsiteY10" fmla="*/ 190500 h 190500"/>
              <a:gd name="connsiteX11" fmla="*/ 0 w 266700"/>
              <a:gd name="connsiteY11" fmla="*/ 161925 h 190500"/>
              <a:gd name="connsiteX12" fmla="*/ 0 w 266700"/>
              <a:gd name="connsiteY12" fmla="*/ 28575 h 190500"/>
              <a:gd name="connsiteX13" fmla="*/ 38100 w 266700"/>
              <a:gd name="connsiteY13" fmla="*/ 28575 h 190500"/>
              <a:gd name="connsiteX14" fmla="*/ 28575 w 266700"/>
              <a:gd name="connsiteY14" fmla="*/ 19050 h 190500"/>
              <a:gd name="connsiteX15" fmla="*/ 19050 w 266700"/>
              <a:gd name="connsiteY15" fmla="*/ 28575 h 190500"/>
              <a:gd name="connsiteX16" fmla="*/ 19050 w 266700"/>
              <a:gd name="connsiteY16" fmla="*/ 161925 h 190500"/>
              <a:gd name="connsiteX17" fmla="*/ 28575 w 266700"/>
              <a:gd name="connsiteY17" fmla="*/ 171450 h 190500"/>
              <a:gd name="connsiteX18" fmla="*/ 38100 w 266700"/>
              <a:gd name="connsiteY18" fmla="*/ 161925 h 190500"/>
              <a:gd name="connsiteX19" fmla="*/ 38100 w 266700"/>
              <a:gd name="connsiteY19" fmla="*/ 28575 h 190500"/>
              <a:gd name="connsiteX20" fmla="*/ 57150 w 266700"/>
              <a:gd name="connsiteY20" fmla="*/ 142875 h 190500"/>
              <a:gd name="connsiteX21" fmla="*/ 209550 w 266700"/>
              <a:gd name="connsiteY21" fmla="*/ 142875 h 190500"/>
              <a:gd name="connsiteX22" fmla="*/ 209550 w 266700"/>
              <a:gd name="connsiteY22" fmla="*/ 47625 h 190500"/>
              <a:gd name="connsiteX23" fmla="*/ 57150 w 266700"/>
              <a:gd name="connsiteY23" fmla="*/ 47625 h 190500"/>
              <a:gd name="connsiteX24" fmla="*/ 57150 w 266700"/>
              <a:gd name="connsiteY24" fmla="*/ 142875 h 190500"/>
              <a:gd name="connsiteX25" fmla="*/ 247650 w 266700"/>
              <a:gd name="connsiteY25" fmla="*/ 28575 h 190500"/>
              <a:gd name="connsiteX26" fmla="*/ 238125 w 266700"/>
              <a:gd name="connsiteY26" fmla="*/ 19050 h 190500"/>
              <a:gd name="connsiteX27" fmla="*/ 228600 w 266700"/>
              <a:gd name="connsiteY27" fmla="*/ 28575 h 190500"/>
              <a:gd name="connsiteX28" fmla="*/ 228600 w 266700"/>
              <a:gd name="connsiteY28" fmla="*/ 161925 h 190500"/>
              <a:gd name="connsiteX29" fmla="*/ 238125 w 266700"/>
              <a:gd name="connsiteY29" fmla="*/ 171450 h 190500"/>
              <a:gd name="connsiteX30" fmla="*/ 247650 w 266700"/>
              <a:gd name="connsiteY30" fmla="*/ 161925 h 190500"/>
              <a:gd name="connsiteX31" fmla="*/ 247650 w 266700"/>
              <a:gd name="connsiteY31" fmla="*/ 28575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66700" h="190500">
                <a:moveTo>
                  <a:pt x="0" y="28575"/>
                </a:moveTo>
                <a:cubicBezTo>
                  <a:pt x="0" y="12794"/>
                  <a:pt x="12794" y="0"/>
                  <a:pt x="28575" y="0"/>
                </a:cubicBezTo>
                <a:cubicBezTo>
                  <a:pt x="44356" y="0"/>
                  <a:pt x="57150" y="12794"/>
                  <a:pt x="57150" y="28575"/>
                </a:cubicBezTo>
                <a:lnTo>
                  <a:pt x="209550" y="28575"/>
                </a:lnTo>
                <a:cubicBezTo>
                  <a:pt x="209550" y="12794"/>
                  <a:pt x="222343" y="0"/>
                  <a:pt x="238125" y="0"/>
                </a:cubicBezTo>
                <a:cubicBezTo>
                  <a:pt x="253907" y="0"/>
                  <a:pt x="266700" y="12794"/>
                  <a:pt x="266700" y="28575"/>
                </a:cubicBezTo>
                <a:lnTo>
                  <a:pt x="266700" y="161925"/>
                </a:lnTo>
                <a:cubicBezTo>
                  <a:pt x="266700" y="177707"/>
                  <a:pt x="253907" y="190500"/>
                  <a:pt x="238125" y="190500"/>
                </a:cubicBezTo>
                <a:cubicBezTo>
                  <a:pt x="222343" y="190500"/>
                  <a:pt x="209550" y="177707"/>
                  <a:pt x="209550" y="161925"/>
                </a:cubicBezTo>
                <a:lnTo>
                  <a:pt x="57150" y="161925"/>
                </a:lnTo>
                <a:cubicBezTo>
                  <a:pt x="57150" y="177707"/>
                  <a:pt x="44356" y="190500"/>
                  <a:pt x="28575" y="190500"/>
                </a:cubicBezTo>
                <a:cubicBezTo>
                  <a:pt x="12794" y="190500"/>
                  <a:pt x="0" y="177707"/>
                  <a:pt x="0" y="161925"/>
                </a:cubicBezTo>
                <a:lnTo>
                  <a:pt x="0" y="28575"/>
                </a:lnTo>
                <a:close/>
                <a:moveTo>
                  <a:pt x="38100" y="28575"/>
                </a:moveTo>
                <a:cubicBezTo>
                  <a:pt x="38100" y="23315"/>
                  <a:pt x="33835" y="19050"/>
                  <a:pt x="28575" y="19050"/>
                </a:cubicBezTo>
                <a:cubicBezTo>
                  <a:pt x="23314" y="19050"/>
                  <a:pt x="19050" y="23315"/>
                  <a:pt x="19050" y="28575"/>
                </a:cubicBezTo>
                <a:lnTo>
                  <a:pt x="19050" y="161925"/>
                </a:lnTo>
                <a:cubicBezTo>
                  <a:pt x="19050" y="167186"/>
                  <a:pt x="23315" y="171450"/>
                  <a:pt x="28575" y="171450"/>
                </a:cubicBezTo>
                <a:cubicBezTo>
                  <a:pt x="33836" y="171450"/>
                  <a:pt x="38100" y="167186"/>
                  <a:pt x="38100" y="161925"/>
                </a:cubicBezTo>
                <a:lnTo>
                  <a:pt x="38100" y="28575"/>
                </a:lnTo>
                <a:close/>
                <a:moveTo>
                  <a:pt x="57150" y="142875"/>
                </a:moveTo>
                <a:lnTo>
                  <a:pt x="209550" y="142875"/>
                </a:lnTo>
                <a:lnTo>
                  <a:pt x="209550" y="47625"/>
                </a:lnTo>
                <a:lnTo>
                  <a:pt x="57150" y="47625"/>
                </a:lnTo>
                <a:lnTo>
                  <a:pt x="57150" y="142875"/>
                </a:lnTo>
                <a:close/>
                <a:moveTo>
                  <a:pt x="247650" y="28575"/>
                </a:moveTo>
                <a:cubicBezTo>
                  <a:pt x="247650" y="23315"/>
                  <a:pt x="243386" y="19050"/>
                  <a:pt x="238125" y="19050"/>
                </a:cubicBezTo>
                <a:cubicBezTo>
                  <a:pt x="232864" y="19050"/>
                  <a:pt x="228600" y="23315"/>
                  <a:pt x="228600" y="28575"/>
                </a:cubicBezTo>
                <a:lnTo>
                  <a:pt x="228600" y="161925"/>
                </a:lnTo>
                <a:cubicBezTo>
                  <a:pt x="228600" y="167186"/>
                  <a:pt x="232864" y="171450"/>
                  <a:pt x="238125" y="171450"/>
                </a:cubicBezTo>
                <a:cubicBezTo>
                  <a:pt x="243386" y="171450"/>
                  <a:pt x="247650" y="167186"/>
                  <a:pt x="247650" y="161925"/>
                </a:cubicBezTo>
                <a:lnTo>
                  <a:pt x="247650" y="28575"/>
                </a:lnTo>
                <a:close/>
              </a:path>
            </a:pathLst>
          </a:custGeom>
          <a:solidFill>
            <a:srgbClr val="F3F3F5"/>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A446F"/>
              </a:solidFill>
              <a:effectLst/>
              <a:uLnTx/>
              <a:uFillTx/>
              <a:latin typeface="Segoe UI"/>
              <a:ea typeface="+mn-ea"/>
              <a:cs typeface="+mn-cs"/>
            </a:endParaRPr>
          </a:p>
        </p:txBody>
      </p:sp>
    </p:spTree>
    <p:extLst>
      <p:ext uri="{BB962C8B-B14F-4D97-AF65-F5344CB8AC3E}">
        <p14:creationId xmlns:p14="http://schemas.microsoft.com/office/powerpoint/2010/main" val="79708949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6">
            <a:extLst>
              <a:ext uri="{FF2B5EF4-FFF2-40B4-BE49-F238E27FC236}">
                <a16:creationId xmlns:a16="http://schemas.microsoft.com/office/drawing/2014/main" id="{D40FBD0C-436A-0C30-ED05-FCA2AD3EDFD4}"/>
              </a:ext>
            </a:extLst>
          </p:cNvPr>
          <p:cNvSpPr txBox="1">
            <a:spLocks/>
          </p:cNvSpPr>
          <p:nvPr/>
        </p:nvSpPr>
        <p:spPr>
          <a:xfrm>
            <a:off x="582613" y="400366"/>
            <a:ext cx="11026774" cy="553998"/>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a:ln w="3175">
                  <a:noFill/>
                </a:ln>
                <a:solidFill>
                  <a:srgbClr val="117865"/>
                </a:solidFill>
                <a:effectLst/>
                <a:uLnTx/>
                <a:uFillTx/>
                <a:latin typeface="Segoe UI Semibold"/>
                <a:ea typeface="+mn-ea"/>
                <a:cs typeface="Segoe UI" pitchFamily="34" charset="0"/>
              </a:rPr>
              <a:t>Fabric</a:t>
            </a:r>
          </a:p>
        </p:txBody>
      </p:sp>
      <p:sp>
        <p:nvSpPr>
          <p:cNvPr id="5" name="TextBox 4">
            <a:extLst>
              <a:ext uri="{FF2B5EF4-FFF2-40B4-BE49-F238E27FC236}">
                <a16:creationId xmlns:a16="http://schemas.microsoft.com/office/drawing/2014/main" id="{8AD5586A-222F-083F-1EFD-019DAACF6E19}"/>
              </a:ext>
            </a:extLst>
          </p:cNvPr>
          <p:cNvSpPr txBox="1"/>
          <p:nvPr/>
        </p:nvSpPr>
        <p:spPr>
          <a:xfrm>
            <a:off x="582613" y="2710854"/>
            <a:ext cx="3699165" cy="1359346"/>
          </a:xfrm>
          <a:prstGeom prst="rect">
            <a:avLst/>
          </a:prstGeom>
          <a:noFill/>
        </p:spPr>
        <p:txBody>
          <a:bodyPr wrap="square" rtlCol="0">
            <a:spAutoFit/>
          </a:bodyPr>
          <a:lstStyle>
            <a:defPPr>
              <a:defRPr lang="en-US"/>
            </a:defPPr>
            <a:lvl1pPr marL="342900" indent="-342900">
              <a:buFont typeface="Arial" panose="020B0604020202020204" pitchFamily="34" charset="0"/>
              <a:buChar char="•"/>
              <a:defRPr sz="1600">
                <a:latin typeface="Segoe UI" panose="020B0502040204020203" pitchFamily="34" charset="0"/>
                <a:cs typeface="Segoe UI" panose="020B0502040204020203" pitchFamily="34" charset="0"/>
              </a:defRPr>
            </a:lvl1pPr>
          </a:lstStyle>
          <a:p>
            <a:pPr marL="0" marR="0" lvl="0" indent="0" defTabSz="914400" eaLnBrk="1" fontAlgn="auto" latinLnBrk="0" hangingPunct="1">
              <a:lnSpc>
                <a:spcPct val="100000"/>
              </a:lnSpc>
              <a:spcBef>
                <a:spcPts val="1600"/>
              </a:spcBef>
              <a:spcAft>
                <a:spcPts val="0"/>
              </a:spcAft>
              <a:buClrTx/>
              <a:buSzTx/>
              <a:buFont typeface="Arial" panose="020B0604020202020204" pitchFamily="34" charset="0"/>
              <a:buNone/>
              <a:tabLst/>
              <a:defRPr/>
            </a:pPr>
            <a:endParaRPr kumimoji="0" lang="en-US" sz="1600" b="0" i="0" u="none" strike="noStrike" kern="0" cap="none" spc="0" normalizeH="0" baseline="0" noProof="0">
              <a:ln>
                <a:noFill/>
              </a:ln>
              <a:solidFill>
                <a:srgbClr val="000000"/>
              </a:solidFill>
              <a:effectLst/>
              <a:uLnTx/>
              <a:uFillTx/>
              <a:latin typeface="Segoe UI" panose="020B0502040204020203" pitchFamily="34" charset="0"/>
              <a:cs typeface="Segoe UI" panose="020B0502040204020203" pitchFamily="34" charset="0"/>
            </a:endParaRPr>
          </a:p>
          <a:p>
            <a:pPr marL="0" marR="0" lvl="0" indent="0" defTabSz="91440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600" b="0" i="0" u="none" strike="noStrike" kern="0" cap="none" spc="0" normalizeH="0" baseline="0" noProof="0">
                <a:ln>
                  <a:noFill/>
                </a:ln>
                <a:solidFill>
                  <a:srgbClr val="0078D4"/>
                </a:solidFill>
                <a:effectLst/>
                <a:uLnTx/>
                <a:uFillTx/>
                <a:latin typeface="Segoe UI Semibold"/>
                <a:cs typeface="Segoe UI" panose="020B0502040204020203" pitchFamily="34" charset="0"/>
              </a:rPr>
              <a:t>Administrator settings</a:t>
            </a:r>
            <a:endParaRPr lang="en-US" kern="0">
              <a:solidFill>
                <a:srgbClr val="000000"/>
              </a:solidFill>
            </a:endParaRPr>
          </a:p>
          <a:p>
            <a:pPr marL="0" marR="0" lvl="0" indent="0" defTabSz="914400" eaLnBrk="1" fontAlgn="auto" latinLnBrk="0" hangingPunct="1">
              <a:lnSpc>
                <a:spcPct val="100000"/>
              </a:lnSpc>
              <a:spcBef>
                <a:spcPts val="600"/>
              </a:spcBef>
              <a:spcAft>
                <a:spcPts val="0"/>
              </a:spcAft>
              <a:buClrTx/>
              <a:buSzTx/>
              <a:buFont typeface="Arial" panose="020B0604020202020204" pitchFamily="34" charset="0"/>
              <a:buNone/>
              <a:tabLst/>
              <a:defRPr/>
            </a:pPr>
            <a:r>
              <a:rPr kumimoji="0" lang="en-US" sz="1600" b="0" i="0" u="none" strike="noStrike" kern="0" cap="none" spc="0" normalizeH="0" baseline="0" noProof="0">
                <a:ln>
                  <a:noFill/>
                </a:ln>
                <a:solidFill>
                  <a:srgbClr val="000000"/>
                </a:solidFill>
                <a:effectLst/>
                <a:uLnTx/>
                <a:uFillTx/>
                <a:latin typeface="Segoe UI" panose="020B0502040204020203" pitchFamily="34" charset="0"/>
                <a:cs typeface="Segoe UI" panose="020B0502040204020203" pitchFamily="34" charset="0"/>
              </a:rPr>
              <a:t>Enable Fabric functionality for all users or per security group</a:t>
            </a:r>
          </a:p>
        </p:txBody>
      </p:sp>
      <p:pic>
        <p:nvPicPr>
          <p:cNvPr id="6" name="Picture 5">
            <a:extLst>
              <a:ext uri="{FF2B5EF4-FFF2-40B4-BE49-F238E27FC236}">
                <a16:creationId xmlns:a16="http://schemas.microsoft.com/office/drawing/2014/main" id="{DFE3D9AA-EFCD-D8C1-728E-F5FFFADDAFE5}"/>
              </a:ext>
            </a:extLst>
          </p:cNvPr>
          <p:cNvPicPr>
            <a:picLocks noChangeAspect="1"/>
          </p:cNvPicPr>
          <p:nvPr/>
        </p:nvPicPr>
        <p:blipFill>
          <a:blip r:embed="rId3"/>
          <a:stretch>
            <a:fillRect/>
          </a:stretch>
        </p:blipFill>
        <p:spPr>
          <a:xfrm>
            <a:off x="4809543" y="1087349"/>
            <a:ext cx="6554405" cy="5145314"/>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170587776"/>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EBA52A1-3FFC-81F7-937E-014F2A1FF97C}"/>
              </a:ext>
            </a:extLst>
          </p:cNvPr>
          <p:cNvPicPr>
            <a:picLocks noChangeAspect="1"/>
          </p:cNvPicPr>
          <p:nvPr/>
        </p:nvPicPr>
        <p:blipFill>
          <a:blip r:embed="rId3"/>
          <a:stretch>
            <a:fillRect/>
          </a:stretch>
        </p:blipFill>
        <p:spPr>
          <a:xfrm>
            <a:off x="4005942" y="1674712"/>
            <a:ext cx="7959109" cy="4726088"/>
          </a:xfrm>
          <a:prstGeom prst="rect">
            <a:avLst/>
          </a:prstGeom>
          <a:effectLst>
            <a:outerShdw blurRad="50800" dist="38100" dir="2700000" algn="tl" rotWithShape="0">
              <a:prstClr val="black">
                <a:alpha val="40000"/>
              </a:prstClr>
            </a:outerShdw>
          </a:effectLst>
        </p:spPr>
      </p:pic>
      <p:sp>
        <p:nvSpPr>
          <p:cNvPr id="4" name="Title 6">
            <a:extLst>
              <a:ext uri="{FF2B5EF4-FFF2-40B4-BE49-F238E27FC236}">
                <a16:creationId xmlns:a16="http://schemas.microsoft.com/office/drawing/2014/main" id="{D40FBD0C-436A-0C30-ED05-FCA2AD3EDFD4}"/>
              </a:ext>
            </a:extLst>
          </p:cNvPr>
          <p:cNvSpPr txBox="1">
            <a:spLocks/>
          </p:cNvSpPr>
          <p:nvPr/>
        </p:nvSpPr>
        <p:spPr>
          <a:xfrm>
            <a:off x="582613" y="758934"/>
            <a:ext cx="11026774" cy="553998"/>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lang="en-GB">
                <a:solidFill>
                  <a:srgbClr val="117865"/>
                </a:solidFill>
                <a:latin typeface="Segoe UI Semibold"/>
              </a:rPr>
              <a:t>Fabric</a:t>
            </a:r>
            <a:endParaRPr kumimoji="0" lang="en-US" sz="3600" b="0" i="0" u="none" strike="noStrike" kern="1200" cap="none" spc="-50" normalizeH="0" baseline="0" noProof="0">
              <a:ln w="3175">
                <a:noFill/>
              </a:ln>
              <a:solidFill>
                <a:srgbClr val="117865"/>
              </a:solidFill>
              <a:effectLst/>
              <a:uLnTx/>
              <a:uFillTx/>
              <a:latin typeface="Segoe UI Semibold"/>
              <a:ea typeface="+mn-ea"/>
              <a:cs typeface="Segoe UI" pitchFamily="34" charset="0"/>
            </a:endParaRPr>
          </a:p>
        </p:txBody>
      </p:sp>
      <p:sp>
        <p:nvSpPr>
          <p:cNvPr id="5" name="TextBox 4">
            <a:extLst>
              <a:ext uri="{FF2B5EF4-FFF2-40B4-BE49-F238E27FC236}">
                <a16:creationId xmlns:a16="http://schemas.microsoft.com/office/drawing/2014/main" id="{8AD5586A-222F-083F-1EFD-019DAACF6E19}"/>
              </a:ext>
            </a:extLst>
          </p:cNvPr>
          <p:cNvSpPr txBox="1"/>
          <p:nvPr/>
        </p:nvSpPr>
        <p:spPr>
          <a:xfrm>
            <a:off x="226949" y="2873217"/>
            <a:ext cx="3699165" cy="1436291"/>
          </a:xfrm>
          <a:prstGeom prst="rect">
            <a:avLst/>
          </a:prstGeom>
          <a:noFill/>
        </p:spPr>
        <p:txBody>
          <a:bodyPr wrap="square" rtlCol="0">
            <a:spAutoFit/>
          </a:bodyPr>
          <a:lstStyle>
            <a:defPPr>
              <a:defRPr lang="en-US"/>
            </a:defPPr>
            <a:lvl1pPr marL="342900" indent="-342900">
              <a:buFont typeface="Arial" panose="020B0604020202020204" pitchFamily="34" charset="0"/>
              <a:buChar char="•"/>
              <a:defRPr sz="1600">
                <a:latin typeface="Segoe UI" panose="020B0502040204020203" pitchFamily="34" charset="0"/>
                <a:cs typeface="Segoe UI" panose="020B0502040204020203" pitchFamily="34" charset="0"/>
              </a:defRPr>
            </a:lvl1pPr>
          </a:lstStyle>
          <a:p>
            <a:pPr marL="0" marR="0" lvl="0" indent="0" defTabSz="914400" eaLnBrk="1" fontAlgn="auto" latinLnBrk="0" hangingPunct="1">
              <a:lnSpc>
                <a:spcPct val="100000"/>
              </a:lnSpc>
              <a:spcBef>
                <a:spcPts val="1600"/>
              </a:spcBef>
              <a:spcAft>
                <a:spcPts val="0"/>
              </a:spcAft>
              <a:buClrTx/>
              <a:buSzTx/>
              <a:buFont typeface="Arial" panose="020B0604020202020204" pitchFamily="34" charset="0"/>
              <a:buNone/>
              <a:tabLst/>
              <a:defRPr/>
            </a:pPr>
            <a:endParaRPr kumimoji="0" lang="en-US" sz="1600" b="0" i="0" u="none" strike="noStrike" kern="0" cap="none" spc="0" normalizeH="0" baseline="0" noProof="0">
              <a:ln>
                <a:noFill/>
              </a:ln>
              <a:solidFill>
                <a:srgbClr val="000000"/>
              </a:solidFill>
              <a:effectLst/>
              <a:uLnTx/>
              <a:uFillTx/>
              <a:latin typeface="Segoe UI" panose="020B0502040204020203" pitchFamily="34" charset="0"/>
              <a:cs typeface="Segoe UI" panose="020B0502040204020203" pitchFamily="34" charset="0"/>
            </a:endParaRPr>
          </a:p>
          <a:p>
            <a:pPr marL="0" marR="0" lvl="0" indent="0" defTabSz="91440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600" b="0" i="0" u="none" strike="noStrike" kern="0" cap="none" spc="0" normalizeH="0" baseline="0" noProof="0">
                <a:ln>
                  <a:noFill/>
                </a:ln>
                <a:solidFill>
                  <a:srgbClr val="0078D4"/>
                </a:solidFill>
                <a:effectLst/>
                <a:uLnTx/>
                <a:uFillTx/>
                <a:latin typeface="Segoe UI Semibold"/>
                <a:cs typeface="Segoe UI" panose="020B0502040204020203" pitchFamily="34" charset="0"/>
              </a:rPr>
              <a:t>User Sign Up experience</a:t>
            </a:r>
            <a:endParaRPr lang="en-US" kern="0">
              <a:solidFill>
                <a:srgbClr val="000000"/>
              </a:solidFill>
            </a:endParaRPr>
          </a:p>
          <a:p>
            <a:pPr marL="0" marR="0" lvl="0" indent="0" defTabSz="914400" eaLnBrk="1" fontAlgn="auto" latinLnBrk="0" hangingPunct="1">
              <a:lnSpc>
                <a:spcPct val="100000"/>
              </a:lnSpc>
              <a:spcBef>
                <a:spcPts val="600"/>
              </a:spcBef>
              <a:spcAft>
                <a:spcPts val="0"/>
              </a:spcAft>
              <a:buClrTx/>
              <a:buSzTx/>
              <a:buFont typeface="Arial" panose="020B0604020202020204" pitchFamily="34" charset="0"/>
              <a:buNone/>
              <a:tabLst/>
              <a:defRPr/>
            </a:pPr>
            <a:r>
              <a:rPr kumimoji="0" lang="en-US" sz="1600" b="0" i="0" u="none" strike="noStrike" kern="0" cap="none" spc="0" normalizeH="0" baseline="0" noProof="0">
                <a:ln>
                  <a:noFill/>
                </a:ln>
                <a:solidFill>
                  <a:srgbClr val="000000"/>
                </a:solidFill>
                <a:effectLst/>
                <a:uLnTx/>
                <a:uFillTx/>
                <a:latin typeface="Segoe UI" panose="020B0502040204020203" pitchFamily="34" charset="0"/>
                <a:cs typeface="Segoe UI" panose="020B0502040204020203" pitchFamily="34" charset="0"/>
              </a:rPr>
              <a:t>Navigate to </a:t>
            </a:r>
          </a:p>
          <a:p>
            <a:pPr marL="0" marR="0" lvl="0" indent="0" defTabSz="914400" eaLnBrk="1" fontAlgn="auto" latinLnBrk="0" hangingPunct="1">
              <a:lnSpc>
                <a:spcPct val="100000"/>
              </a:lnSpc>
              <a:spcBef>
                <a:spcPts val="600"/>
              </a:spcBef>
              <a:spcAft>
                <a:spcPts val="0"/>
              </a:spcAft>
              <a:buClrTx/>
              <a:buSzTx/>
              <a:buFont typeface="Arial" panose="020B0604020202020204" pitchFamily="34" charset="0"/>
              <a:buNone/>
              <a:tabLst/>
              <a:defRPr/>
            </a:pPr>
            <a:r>
              <a:rPr lang="en-US" kern="0">
                <a:solidFill>
                  <a:srgbClr val="000000"/>
                </a:solidFill>
              </a:rPr>
              <a:t>https://app.powerbi.com</a:t>
            </a:r>
            <a:endParaRPr kumimoji="0" lang="en-US" sz="1600" b="0" i="0" u="none" strike="noStrike" kern="0" cap="none" spc="0" normalizeH="0" baseline="0" noProof="0">
              <a:ln>
                <a:noFill/>
              </a:ln>
              <a:solidFill>
                <a:srgbClr val="000000"/>
              </a:solidFill>
              <a:effectLst/>
              <a:uLnTx/>
              <a:uFillTx/>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703027884"/>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itle 6">
            <a:extLst>
              <a:ext uri="{FF2B5EF4-FFF2-40B4-BE49-F238E27FC236}">
                <a16:creationId xmlns:a16="http://schemas.microsoft.com/office/drawing/2014/main" id="{B8A5D919-2D60-FEA2-70C0-0EBA807805B1}"/>
              </a:ext>
            </a:extLst>
          </p:cNvPr>
          <p:cNvSpPr txBox="1">
            <a:spLocks/>
          </p:cNvSpPr>
          <p:nvPr/>
        </p:nvSpPr>
        <p:spPr>
          <a:xfrm>
            <a:off x="582614" y="1100020"/>
            <a:ext cx="11026774" cy="553998"/>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a:ln w="3175">
                  <a:noFill/>
                </a:ln>
                <a:solidFill>
                  <a:srgbClr val="117865"/>
                </a:solidFill>
                <a:effectLst/>
                <a:uLnTx/>
                <a:uFillTx/>
                <a:latin typeface="Segoe UI Semibold"/>
                <a:ea typeface="+mn-ea"/>
                <a:cs typeface="Segoe UI" pitchFamily="34" charset="0"/>
              </a:rPr>
              <a:t>Microsoft Fabric</a:t>
            </a:r>
          </a:p>
        </p:txBody>
      </p:sp>
      <p:sp>
        <p:nvSpPr>
          <p:cNvPr id="38" name="Text Placeholder 3">
            <a:extLst>
              <a:ext uri="{FF2B5EF4-FFF2-40B4-BE49-F238E27FC236}">
                <a16:creationId xmlns:a16="http://schemas.microsoft.com/office/drawing/2014/main" id="{96A1A514-0A8D-2637-6B7E-06FEE79E71A8}"/>
              </a:ext>
            </a:extLst>
          </p:cNvPr>
          <p:cNvSpPr txBox="1">
            <a:spLocks/>
          </p:cNvSpPr>
          <p:nvPr/>
        </p:nvSpPr>
        <p:spPr>
          <a:xfrm>
            <a:off x="582614" y="2994225"/>
            <a:ext cx="4846445" cy="1159292"/>
          </a:xfrm>
          <a:prstGeom prst="rect">
            <a:avLst/>
          </a:prstGeom>
        </p:spPr>
        <p:txBody>
          <a:bodyPr vert="horz" wrap="square" lIns="0" tIns="0" rIns="0" bIns="0" rtlCol="0">
            <a:sp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0">
                      <a:schemeClr val="accent2"/>
                    </a:gs>
                    <a:gs pos="100000">
                      <a:schemeClr val="tx2"/>
                    </a:gs>
                  </a:gsLst>
                  <a:lin ang="2700000" scaled="0"/>
                </a:gradFill>
                <a:latin typeface="+mj-lt"/>
                <a:ea typeface="+mn-ea"/>
                <a:cs typeface="Segoe UI" panose="020B0502040204020203" pitchFamily="34" charset="0"/>
              </a:defRPr>
            </a:lvl1pPr>
            <a:lvl2pPr marL="2286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61988"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855663"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marR="0" lvl="0" indent="-342900" algn="l" defTabSz="932742" rtl="0" eaLnBrk="1" fontAlgn="auto" latinLnBrk="0" hangingPunct="1">
              <a:lnSpc>
                <a:spcPct val="100000"/>
              </a:lnSpc>
              <a:spcBef>
                <a:spcPts val="200"/>
              </a:spcBef>
              <a:spcAft>
                <a:spcPts val="0"/>
              </a:spcAft>
              <a:buClrTx/>
              <a:buSzPct val="90000"/>
              <a:buFont typeface="Arial" panose="020B0604020202020204" pitchFamily="34" charset="0"/>
              <a:buChar char="•"/>
              <a:tabLst/>
              <a:defRPr/>
            </a:pPr>
            <a:r>
              <a:rPr lang="en-US" sz="2400">
                <a:solidFill>
                  <a:srgbClr val="000000"/>
                </a:solidFill>
                <a:latin typeface="Segoe UI"/>
              </a:rPr>
              <a:t>Infrastructure simplification</a:t>
            </a:r>
          </a:p>
          <a:p>
            <a:pPr marL="342900" marR="0" lvl="0" indent="-342900" algn="l" defTabSz="932742" rtl="0" eaLnBrk="1" fontAlgn="auto" latinLnBrk="0" hangingPunct="1">
              <a:lnSpc>
                <a:spcPct val="100000"/>
              </a:lnSpc>
              <a:spcBef>
                <a:spcPts val="200"/>
              </a:spcBef>
              <a:spcAft>
                <a:spcPts val="0"/>
              </a:spcAft>
              <a:buClrTx/>
              <a:buSzPct val="90000"/>
              <a:buFont typeface="Arial" panose="020B0604020202020204" pitchFamily="34" charset="0"/>
              <a:buChar char="•"/>
              <a:tabLst/>
              <a:defRPr/>
            </a:pPr>
            <a:r>
              <a:rPr lang="en-US" sz="2400" noProof="0">
                <a:solidFill>
                  <a:srgbClr val="000000"/>
                </a:solidFill>
                <a:latin typeface="Segoe UI"/>
              </a:rPr>
              <a:t>Improve operations efficiency</a:t>
            </a:r>
          </a:p>
          <a:p>
            <a:pPr marL="342900" marR="0" lvl="0" indent="-342900" algn="l" defTabSz="932742" rtl="0" eaLnBrk="1" fontAlgn="auto" latinLnBrk="0" hangingPunct="1">
              <a:lnSpc>
                <a:spcPct val="100000"/>
              </a:lnSpc>
              <a:spcBef>
                <a:spcPts val="200"/>
              </a:spcBef>
              <a:spcAft>
                <a:spcPts val="0"/>
              </a:spcAft>
              <a:buClrTx/>
              <a:buSzPct val="90000"/>
              <a:buFont typeface="Arial" panose="020B0604020202020204" pitchFamily="34" charset="0"/>
              <a:buChar char="•"/>
              <a:tabLst/>
              <a:defRPr/>
            </a:pPr>
            <a:r>
              <a:rPr kumimoji="0" lang="en-US" sz="2400" b="0" i="0" u="none" strike="noStrike" kern="1200" cap="none" spc="0" normalizeH="0" baseline="0">
                <a:ln>
                  <a:noFill/>
                </a:ln>
                <a:solidFill>
                  <a:srgbClr val="000000"/>
                </a:solidFill>
                <a:effectLst/>
                <a:uLnTx/>
                <a:uFillTx/>
                <a:latin typeface="Segoe UI"/>
                <a:ea typeface="+mn-ea"/>
                <a:cs typeface="Segoe UI" panose="020B0502040204020203" pitchFamily="34" charset="0"/>
              </a:rPr>
              <a:t>Data</a:t>
            </a:r>
            <a:r>
              <a:rPr kumimoji="0" lang="en-US" sz="2400" b="0" i="0" u="none" strike="noStrike" kern="1200" cap="none" spc="0" normalizeH="0">
                <a:ln>
                  <a:noFill/>
                </a:ln>
                <a:solidFill>
                  <a:srgbClr val="000000"/>
                </a:solidFill>
                <a:effectLst/>
                <a:uLnTx/>
                <a:uFillTx/>
                <a:latin typeface="Segoe UI"/>
                <a:ea typeface="+mn-ea"/>
                <a:cs typeface="Segoe UI" panose="020B0502040204020203" pitchFamily="34" charset="0"/>
              </a:rPr>
              <a:t> Governance</a:t>
            </a:r>
            <a:endParaRPr kumimoji="0" lang="en-US" sz="24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pic>
        <p:nvPicPr>
          <p:cNvPr id="3" name="Picture 2" descr="A green and blue logo&#10;&#10;Description automatically generated">
            <a:extLst>
              <a:ext uri="{FF2B5EF4-FFF2-40B4-BE49-F238E27FC236}">
                <a16:creationId xmlns:a16="http://schemas.microsoft.com/office/drawing/2014/main" id="{79735DCD-96DF-68A7-E535-1543F294D7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64413" y="2088371"/>
            <a:ext cx="3250794" cy="3250794"/>
          </a:xfrm>
          <a:prstGeom prst="rect">
            <a:avLst/>
          </a:prstGeom>
        </p:spPr>
      </p:pic>
    </p:spTree>
    <p:extLst>
      <p:ext uri="{BB962C8B-B14F-4D97-AF65-F5344CB8AC3E}">
        <p14:creationId xmlns:p14="http://schemas.microsoft.com/office/powerpoint/2010/main" val="369236524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par>
                                <p:cTn id="8" presetID="42" presetClass="path" presetSubtype="0" decel="100000" fill="hold" grpId="1" nodeType="withEffect">
                                  <p:stCondLst>
                                    <p:cond delay="100"/>
                                  </p:stCondLst>
                                  <p:childTnLst>
                                    <p:animMotion origin="layout" path="M 2.70833E-6 -3.7037E-7 L 2.70833E-6 0.03472 " pathEditMode="relative" rAng="0" ptsTypes="AA">
                                      <p:cBhvr>
                                        <p:cTn id="9" dur="750" spd="-100000" fill="hold"/>
                                        <p:tgtEl>
                                          <p:spTgt spid="38"/>
                                        </p:tgtEl>
                                        <p:attrNameLst>
                                          <p:attrName>ppt_x</p:attrName>
                                          <p:attrName>ppt_y</p:attrName>
                                        </p:attrNameLst>
                                      </p:cBhvr>
                                      <p:rCtr x="0" y="173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38" grpId="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2">
            <a:extLst>
              <a:ext uri="{FF2B5EF4-FFF2-40B4-BE49-F238E27FC236}">
                <a16:creationId xmlns:a16="http://schemas.microsoft.com/office/drawing/2014/main" id="{4B551E36-B27B-38F1-A41A-505E5B30E8C1}"/>
              </a:ext>
            </a:extLst>
          </p:cNvPr>
          <p:cNvSpPr txBox="1">
            <a:spLocks/>
          </p:cNvSpPr>
          <p:nvPr/>
        </p:nvSpPr>
        <p:spPr>
          <a:xfrm>
            <a:off x="1838885" y="3248822"/>
            <a:ext cx="5201536" cy="369332"/>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400" kern="1200" spc="0" baseline="0">
                <a:solidFill>
                  <a:srgbClr val="000000"/>
                </a:solidFill>
                <a:latin typeface="+mj-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t>Fabric Scenarios</a:t>
            </a:r>
          </a:p>
        </p:txBody>
      </p:sp>
      <p:sp>
        <p:nvSpPr>
          <p:cNvPr id="6" name="Oval 5">
            <a:extLst>
              <a:ext uri="{FF2B5EF4-FFF2-40B4-BE49-F238E27FC236}">
                <a16:creationId xmlns:a16="http://schemas.microsoft.com/office/drawing/2014/main" id="{7CECCC3E-5BCE-F7DE-77F1-F58F21F2B42E}"/>
              </a:ext>
            </a:extLst>
          </p:cNvPr>
          <p:cNvSpPr/>
          <p:nvPr/>
        </p:nvSpPr>
        <p:spPr bwMode="auto">
          <a:xfrm>
            <a:off x="584200" y="2954316"/>
            <a:ext cx="958377" cy="958377"/>
          </a:xfrm>
          <a:prstGeom prst="ellipse">
            <a:avLst/>
          </a:prstGeom>
          <a:gradFill>
            <a:gsLst>
              <a:gs pos="60000">
                <a:srgbClr val="038C76"/>
              </a:gs>
              <a:gs pos="0">
                <a:srgbClr val="117865">
                  <a:shade val="67500"/>
                  <a:satMod val="115000"/>
                </a:srgbClr>
              </a:gs>
              <a:gs pos="100000">
                <a:srgbClr val="00AE94"/>
              </a:gs>
            </a:gsLst>
            <a:lin ang="18900000" scaled="1"/>
          </a:gradFill>
          <a:ln w="9525" cap="flat" cmpd="sng" algn="ctr">
            <a:noFill/>
            <a:prstDash val="solid"/>
            <a:headEnd type="none" w="med" len="med"/>
            <a:tailEnd type="none" w="med" len="med"/>
          </a:ln>
          <a:effectLst>
            <a:outerShdw blurRad="203200" dist="38100" dir="2700000" algn="tl" rotWithShape="0">
              <a:prstClr val="black">
                <a:alpha val="2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7" name="Graphic 27">
            <a:extLst>
              <a:ext uri="{FF2B5EF4-FFF2-40B4-BE49-F238E27FC236}">
                <a16:creationId xmlns:a16="http://schemas.microsoft.com/office/drawing/2014/main" id="{E57B9E8A-E662-3E65-0D72-255E803971EA}"/>
              </a:ext>
            </a:extLst>
          </p:cNvPr>
          <p:cNvSpPr/>
          <p:nvPr/>
        </p:nvSpPr>
        <p:spPr>
          <a:xfrm>
            <a:off x="864978" y="3326772"/>
            <a:ext cx="411149" cy="301920"/>
          </a:xfrm>
          <a:custGeom>
            <a:avLst/>
            <a:gdLst>
              <a:gd name="connsiteX0" fmla="*/ 0 w 266700"/>
              <a:gd name="connsiteY0" fmla="*/ 28575 h 190500"/>
              <a:gd name="connsiteX1" fmla="*/ 28575 w 266700"/>
              <a:gd name="connsiteY1" fmla="*/ 0 h 190500"/>
              <a:gd name="connsiteX2" fmla="*/ 57150 w 266700"/>
              <a:gd name="connsiteY2" fmla="*/ 28575 h 190500"/>
              <a:gd name="connsiteX3" fmla="*/ 209550 w 266700"/>
              <a:gd name="connsiteY3" fmla="*/ 28575 h 190500"/>
              <a:gd name="connsiteX4" fmla="*/ 238125 w 266700"/>
              <a:gd name="connsiteY4" fmla="*/ 0 h 190500"/>
              <a:gd name="connsiteX5" fmla="*/ 266700 w 266700"/>
              <a:gd name="connsiteY5" fmla="*/ 28575 h 190500"/>
              <a:gd name="connsiteX6" fmla="*/ 266700 w 266700"/>
              <a:gd name="connsiteY6" fmla="*/ 161925 h 190500"/>
              <a:gd name="connsiteX7" fmla="*/ 238125 w 266700"/>
              <a:gd name="connsiteY7" fmla="*/ 190500 h 190500"/>
              <a:gd name="connsiteX8" fmla="*/ 209550 w 266700"/>
              <a:gd name="connsiteY8" fmla="*/ 161925 h 190500"/>
              <a:gd name="connsiteX9" fmla="*/ 57150 w 266700"/>
              <a:gd name="connsiteY9" fmla="*/ 161925 h 190500"/>
              <a:gd name="connsiteX10" fmla="*/ 28575 w 266700"/>
              <a:gd name="connsiteY10" fmla="*/ 190500 h 190500"/>
              <a:gd name="connsiteX11" fmla="*/ 0 w 266700"/>
              <a:gd name="connsiteY11" fmla="*/ 161925 h 190500"/>
              <a:gd name="connsiteX12" fmla="*/ 0 w 266700"/>
              <a:gd name="connsiteY12" fmla="*/ 28575 h 190500"/>
              <a:gd name="connsiteX13" fmla="*/ 38100 w 266700"/>
              <a:gd name="connsiteY13" fmla="*/ 28575 h 190500"/>
              <a:gd name="connsiteX14" fmla="*/ 28575 w 266700"/>
              <a:gd name="connsiteY14" fmla="*/ 19050 h 190500"/>
              <a:gd name="connsiteX15" fmla="*/ 19050 w 266700"/>
              <a:gd name="connsiteY15" fmla="*/ 28575 h 190500"/>
              <a:gd name="connsiteX16" fmla="*/ 19050 w 266700"/>
              <a:gd name="connsiteY16" fmla="*/ 161925 h 190500"/>
              <a:gd name="connsiteX17" fmla="*/ 28575 w 266700"/>
              <a:gd name="connsiteY17" fmla="*/ 171450 h 190500"/>
              <a:gd name="connsiteX18" fmla="*/ 38100 w 266700"/>
              <a:gd name="connsiteY18" fmla="*/ 161925 h 190500"/>
              <a:gd name="connsiteX19" fmla="*/ 38100 w 266700"/>
              <a:gd name="connsiteY19" fmla="*/ 28575 h 190500"/>
              <a:gd name="connsiteX20" fmla="*/ 57150 w 266700"/>
              <a:gd name="connsiteY20" fmla="*/ 142875 h 190500"/>
              <a:gd name="connsiteX21" fmla="*/ 209550 w 266700"/>
              <a:gd name="connsiteY21" fmla="*/ 142875 h 190500"/>
              <a:gd name="connsiteX22" fmla="*/ 209550 w 266700"/>
              <a:gd name="connsiteY22" fmla="*/ 47625 h 190500"/>
              <a:gd name="connsiteX23" fmla="*/ 57150 w 266700"/>
              <a:gd name="connsiteY23" fmla="*/ 47625 h 190500"/>
              <a:gd name="connsiteX24" fmla="*/ 57150 w 266700"/>
              <a:gd name="connsiteY24" fmla="*/ 142875 h 190500"/>
              <a:gd name="connsiteX25" fmla="*/ 247650 w 266700"/>
              <a:gd name="connsiteY25" fmla="*/ 28575 h 190500"/>
              <a:gd name="connsiteX26" fmla="*/ 238125 w 266700"/>
              <a:gd name="connsiteY26" fmla="*/ 19050 h 190500"/>
              <a:gd name="connsiteX27" fmla="*/ 228600 w 266700"/>
              <a:gd name="connsiteY27" fmla="*/ 28575 h 190500"/>
              <a:gd name="connsiteX28" fmla="*/ 228600 w 266700"/>
              <a:gd name="connsiteY28" fmla="*/ 161925 h 190500"/>
              <a:gd name="connsiteX29" fmla="*/ 238125 w 266700"/>
              <a:gd name="connsiteY29" fmla="*/ 171450 h 190500"/>
              <a:gd name="connsiteX30" fmla="*/ 247650 w 266700"/>
              <a:gd name="connsiteY30" fmla="*/ 161925 h 190500"/>
              <a:gd name="connsiteX31" fmla="*/ 247650 w 266700"/>
              <a:gd name="connsiteY31" fmla="*/ 28575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66700" h="190500">
                <a:moveTo>
                  <a:pt x="0" y="28575"/>
                </a:moveTo>
                <a:cubicBezTo>
                  <a:pt x="0" y="12794"/>
                  <a:pt x="12794" y="0"/>
                  <a:pt x="28575" y="0"/>
                </a:cubicBezTo>
                <a:cubicBezTo>
                  <a:pt x="44356" y="0"/>
                  <a:pt x="57150" y="12794"/>
                  <a:pt x="57150" y="28575"/>
                </a:cubicBezTo>
                <a:lnTo>
                  <a:pt x="209550" y="28575"/>
                </a:lnTo>
                <a:cubicBezTo>
                  <a:pt x="209550" y="12794"/>
                  <a:pt x="222343" y="0"/>
                  <a:pt x="238125" y="0"/>
                </a:cubicBezTo>
                <a:cubicBezTo>
                  <a:pt x="253907" y="0"/>
                  <a:pt x="266700" y="12794"/>
                  <a:pt x="266700" y="28575"/>
                </a:cubicBezTo>
                <a:lnTo>
                  <a:pt x="266700" y="161925"/>
                </a:lnTo>
                <a:cubicBezTo>
                  <a:pt x="266700" y="177707"/>
                  <a:pt x="253907" y="190500"/>
                  <a:pt x="238125" y="190500"/>
                </a:cubicBezTo>
                <a:cubicBezTo>
                  <a:pt x="222343" y="190500"/>
                  <a:pt x="209550" y="177707"/>
                  <a:pt x="209550" y="161925"/>
                </a:cubicBezTo>
                <a:lnTo>
                  <a:pt x="57150" y="161925"/>
                </a:lnTo>
                <a:cubicBezTo>
                  <a:pt x="57150" y="177707"/>
                  <a:pt x="44356" y="190500"/>
                  <a:pt x="28575" y="190500"/>
                </a:cubicBezTo>
                <a:cubicBezTo>
                  <a:pt x="12794" y="190500"/>
                  <a:pt x="0" y="177707"/>
                  <a:pt x="0" y="161925"/>
                </a:cubicBezTo>
                <a:lnTo>
                  <a:pt x="0" y="28575"/>
                </a:lnTo>
                <a:close/>
                <a:moveTo>
                  <a:pt x="38100" y="28575"/>
                </a:moveTo>
                <a:cubicBezTo>
                  <a:pt x="38100" y="23315"/>
                  <a:pt x="33835" y="19050"/>
                  <a:pt x="28575" y="19050"/>
                </a:cubicBezTo>
                <a:cubicBezTo>
                  <a:pt x="23314" y="19050"/>
                  <a:pt x="19050" y="23315"/>
                  <a:pt x="19050" y="28575"/>
                </a:cubicBezTo>
                <a:lnTo>
                  <a:pt x="19050" y="161925"/>
                </a:lnTo>
                <a:cubicBezTo>
                  <a:pt x="19050" y="167186"/>
                  <a:pt x="23315" y="171450"/>
                  <a:pt x="28575" y="171450"/>
                </a:cubicBezTo>
                <a:cubicBezTo>
                  <a:pt x="33836" y="171450"/>
                  <a:pt x="38100" y="167186"/>
                  <a:pt x="38100" y="161925"/>
                </a:cubicBezTo>
                <a:lnTo>
                  <a:pt x="38100" y="28575"/>
                </a:lnTo>
                <a:close/>
                <a:moveTo>
                  <a:pt x="57150" y="142875"/>
                </a:moveTo>
                <a:lnTo>
                  <a:pt x="209550" y="142875"/>
                </a:lnTo>
                <a:lnTo>
                  <a:pt x="209550" y="47625"/>
                </a:lnTo>
                <a:lnTo>
                  <a:pt x="57150" y="47625"/>
                </a:lnTo>
                <a:lnTo>
                  <a:pt x="57150" y="142875"/>
                </a:lnTo>
                <a:close/>
                <a:moveTo>
                  <a:pt x="247650" y="28575"/>
                </a:moveTo>
                <a:cubicBezTo>
                  <a:pt x="247650" y="23315"/>
                  <a:pt x="243386" y="19050"/>
                  <a:pt x="238125" y="19050"/>
                </a:cubicBezTo>
                <a:cubicBezTo>
                  <a:pt x="232864" y="19050"/>
                  <a:pt x="228600" y="23315"/>
                  <a:pt x="228600" y="28575"/>
                </a:cubicBezTo>
                <a:lnTo>
                  <a:pt x="228600" y="161925"/>
                </a:lnTo>
                <a:cubicBezTo>
                  <a:pt x="228600" y="167186"/>
                  <a:pt x="232864" y="171450"/>
                  <a:pt x="238125" y="171450"/>
                </a:cubicBezTo>
                <a:cubicBezTo>
                  <a:pt x="243386" y="171450"/>
                  <a:pt x="247650" y="167186"/>
                  <a:pt x="247650" y="161925"/>
                </a:cubicBezTo>
                <a:lnTo>
                  <a:pt x="247650" y="28575"/>
                </a:lnTo>
                <a:close/>
              </a:path>
            </a:pathLst>
          </a:custGeom>
          <a:solidFill>
            <a:srgbClr val="F3F3F5"/>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A446F"/>
              </a:solidFill>
              <a:effectLst/>
              <a:uLnTx/>
              <a:uFillTx/>
              <a:latin typeface="Segoe UI"/>
              <a:ea typeface="+mn-ea"/>
              <a:cs typeface="+mn-cs"/>
            </a:endParaRPr>
          </a:p>
        </p:txBody>
      </p:sp>
    </p:spTree>
    <p:extLst>
      <p:ext uri="{BB962C8B-B14F-4D97-AF65-F5344CB8AC3E}">
        <p14:creationId xmlns:p14="http://schemas.microsoft.com/office/powerpoint/2010/main" val="205028453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5F2C3E-1AAC-8147-829C-A7978E103EEB}"/>
              </a:ext>
            </a:extLst>
          </p:cNvPr>
          <p:cNvSpPr>
            <a:spLocks noGrp="1"/>
          </p:cNvSpPr>
          <p:nvPr>
            <p:ph type="title" idx="4294967295"/>
          </p:nvPr>
        </p:nvSpPr>
        <p:spPr>
          <a:xfrm>
            <a:off x="1174750" y="457200"/>
            <a:ext cx="11017250" cy="554038"/>
          </a:xfrm>
        </p:spPr>
        <p:txBody>
          <a:bodyPr/>
          <a:lstStyle/>
          <a:p>
            <a:r>
              <a:rPr lang="en-US">
                <a:solidFill>
                  <a:srgbClr val="117865"/>
                </a:solidFill>
              </a:rPr>
              <a:t>Fabric analytics scenarios</a:t>
            </a:r>
          </a:p>
        </p:txBody>
      </p:sp>
      <p:sp>
        <p:nvSpPr>
          <p:cNvPr id="42" name="Rounded Rectangle 41">
            <a:extLst>
              <a:ext uri="{FF2B5EF4-FFF2-40B4-BE49-F238E27FC236}">
                <a16:creationId xmlns:a16="http://schemas.microsoft.com/office/drawing/2014/main" id="{776F6F8C-5A6C-9D4F-3A0E-934C52CD3EEC}"/>
              </a:ext>
              <a:ext uri="{C183D7F6-B498-43B3-948B-1728B52AA6E4}">
                <adec:decorative xmlns:adec="http://schemas.microsoft.com/office/drawing/2017/decorative" val="1"/>
              </a:ext>
            </a:extLst>
          </p:cNvPr>
          <p:cNvSpPr/>
          <p:nvPr/>
        </p:nvSpPr>
        <p:spPr bwMode="auto">
          <a:xfrm>
            <a:off x="543811" y="1571410"/>
            <a:ext cx="2651760" cy="4018685"/>
          </a:xfrm>
          <a:prstGeom prst="roundRect">
            <a:avLst>
              <a:gd name="adj" fmla="val 4809"/>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8" name="Text Placeholder 5">
            <a:extLst>
              <a:ext uri="{FF2B5EF4-FFF2-40B4-BE49-F238E27FC236}">
                <a16:creationId xmlns:a16="http://schemas.microsoft.com/office/drawing/2014/main" id="{218B21CB-BB6E-7244-9F72-19BD8FA822A6}"/>
              </a:ext>
            </a:extLst>
          </p:cNvPr>
          <p:cNvSpPr txBox="1">
            <a:spLocks/>
          </p:cNvSpPr>
          <p:nvPr/>
        </p:nvSpPr>
        <p:spPr>
          <a:xfrm>
            <a:off x="668673" y="1960057"/>
            <a:ext cx="2402035" cy="444501"/>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lnSpc>
                <a:spcPct val="107000"/>
              </a:lnSpc>
              <a:spcBef>
                <a:spcPts val="0"/>
              </a:spcBef>
              <a:spcAft>
                <a:spcPts val="800"/>
              </a:spcAft>
              <a:buNone/>
            </a:pPr>
            <a:r>
              <a:rPr lang="en-US" sz="1800" b="1">
                <a:solidFill>
                  <a:srgbClr val="000000"/>
                </a:solidFill>
                <a:effectLst/>
                <a:latin typeface="Segoe UI" panose="020B0502040204020203" pitchFamily="34" charset="0"/>
                <a:ea typeface="Yu Mincho" panose="02020400000000000000" pitchFamily="18" charset="-128"/>
                <a:cs typeface="Arial" panose="020B0604020202020204" pitchFamily="34" charset="0"/>
              </a:rPr>
              <a:t>Lakehouse </a:t>
            </a:r>
            <a:endParaRPr lang="en-US" sz="1800" b="1">
              <a:effectLst/>
              <a:latin typeface="Calibri" panose="020F0502020204030204" pitchFamily="34" charset="0"/>
              <a:ea typeface="Calibri" panose="020F0502020204030204" pitchFamily="34" charset="0"/>
              <a:cs typeface="Arial" panose="020B0604020202020204" pitchFamily="34" charset="0"/>
            </a:endParaRPr>
          </a:p>
        </p:txBody>
      </p:sp>
      <p:pic>
        <p:nvPicPr>
          <p:cNvPr id="5" name="Picture 4" descr="Icon of two houses representing a Data Lakehouse">
            <a:extLst>
              <a:ext uri="{FF2B5EF4-FFF2-40B4-BE49-F238E27FC236}">
                <a16:creationId xmlns:a16="http://schemas.microsoft.com/office/drawing/2014/main" id="{8E622609-AB25-759E-EF3B-C96396A11484}"/>
              </a:ext>
            </a:extLst>
          </p:cNvPr>
          <p:cNvPicPr>
            <a:picLocks noChangeAspect="1"/>
          </p:cNvPicPr>
          <p:nvPr/>
        </p:nvPicPr>
        <p:blipFill>
          <a:blip r:embed="rId3"/>
          <a:stretch>
            <a:fillRect/>
          </a:stretch>
        </p:blipFill>
        <p:spPr>
          <a:xfrm>
            <a:off x="1596640" y="2829232"/>
            <a:ext cx="546100" cy="444500"/>
          </a:xfrm>
          <a:prstGeom prst="rect">
            <a:avLst/>
          </a:prstGeom>
        </p:spPr>
      </p:pic>
      <p:cxnSp>
        <p:nvCxnSpPr>
          <p:cNvPr id="15" name="Straight Arrow Connector 14" descr="A double headed arrow that connects to ">
            <a:extLst>
              <a:ext uri="{FF2B5EF4-FFF2-40B4-BE49-F238E27FC236}">
                <a16:creationId xmlns:a16="http://schemas.microsoft.com/office/drawing/2014/main" id="{998268A1-E1F5-DC7A-5921-E4EC13402EF4}"/>
              </a:ext>
            </a:extLst>
          </p:cNvPr>
          <p:cNvCxnSpPr>
            <a:cxnSpLocks/>
          </p:cNvCxnSpPr>
          <p:nvPr/>
        </p:nvCxnSpPr>
        <p:spPr>
          <a:xfrm>
            <a:off x="1869690" y="3592830"/>
            <a:ext cx="0" cy="786384"/>
          </a:xfrm>
          <a:prstGeom prst="straightConnector1">
            <a:avLst/>
          </a:prstGeom>
          <a:ln w="38100">
            <a:solidFill>
              <a:srgbClr val="117865"/>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3" name="Picture 12" descr="Icon representing organizing data with a notebook">
            <a:extLst>
              <a:ext uri="{FF2B5EF4-FFF2-40B4-BE49-F238E27FC236}">
                <a16:creationId xmlns:a16="http://schemas.microsoft.com/office/drawing/2014/main" id="{AAB87E05-CC82-1F08-3D21-E47EC291B064}"/>
              </a:ext>
            </a:extLst>
          </p:cNvPr>
          <p:cNvPicPr>
            <a:picLocks noChangeAspect="1"/>
          </p:cNvPicPr>
          <p:nvPr/>
        </p:nvPicPr>
        <p:blipFill>
          <a:blip r:embed="rId4"/>
          <a:stretch>
            <a:fillRect/>
          </a:stretch>
        </p:blipFill>
        <p:spPr>
          <a:xfrm>
            <a:off x="1666490" y="4698312"/>
            <a:ext cx="406400" cy="482600"/>
          </a:xfrm>
          <a:prstGeom prst="rect">
            <a:avLst/>
          </a:prstGeom>
        </p:spPr>
      </p:pic>
      <p:sp>
        <p:nvSpPr>
          <p:cNvPr id="43" name="Rounded Rectangle 42">
            <a:extLst>
              <a:ext uri="{FF2B5EF4-FFF2-40B4-BE49-F238E27FC236}">
                <a16:creationId xmlns:a16="http://schemas.microsoft.com/office/drawing/2014/main" id="{B6870305-0B55-1F1B-1805-AFB6DA1A02DA}"/>
              </a:ext>
              <a:ext uri="{C183D7F6-B498-43B3-948B-1728B52AA6E4}">
                <adec:decorative xmlns:adec="http://schemas.microsoft.com/office/drawing/2017/decorative" val="1"/>
              </a:ext>
            </a:extLst>
          </p:cNvPr>
          <p:cNvSpPr/>
          <p:nvPr/>
        </p:nvSpPr>
        <p:spPr bwMode="auto">
          <a:xfrm>
            <a:off x="3320750" y="1571410"/>
            <a:ext cx="2651760" cy="4018685"/>
          </a:xfrm>
          <a:prstGeom prst="roundRect">
            <a:avLst>
              <a:gd name="adj" fmla="val 4809"/>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9" name="Text Placeholder 5">
            <a:extLst>
              <a:ext uri="{FF2B5EF4-FFF2-40B4-BE49-F238E27FC236}">
                <a16:creationId xmlns:a16="http://schemas.microsoft.com/office/drawing/2014/main" id="{E8CC9532-0788-B14D-BD2C-0AB827FF2A4A}"/>
              </a:ext>
            </a:extLst>
          </p:cNvPr>
          <p:cNvSpPr txBox="1">
            <a:spLocks/>
          </p:cNvSpPr>
          <p:nvPr/>
        </p:nvSpPr>
        <p:spPr>
          <a:xfrm>
            <a:off x="3301684" y="1954612"/>
            <a:ext cx="2689893" cy="342901"/>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indent="0" algn="ctr">
              <a:spcBef>
                <a:spcPts val="0"/>
              </a:spcBef>
              <a:spcAft>
                <a:spcPts val="800"/>
              </a:spcAft>
              <a:buNone/>
            </a:pPr>
            <a:r>
              <a:rPr lang="en-US" sz="1800" b="1">
                <a:solidFill>
                  <a:srgbClr val="000000"/>
                </a:solidFill>
                <a:effectLst/>
                <a:latin typeface="Segoe UI" panose="020B0502040204020203" pitchFamily="34" charset="0"/>
                <a:ea typeface="Yu Mincho" panose="02020400000000000000" pitchFamily="18" charset="-128"/>
              </a:rPr>
              <a:t>Data Warehouse</a:t>
            </a:r>
            <a:endParaRPr lang="en-US" sz="1800" b="1">
              <a:effectLst/>
              <a:latin typeface="Calibri" panose="020F0502020204030204" pitchFamily="34" charset="0"/>
              <a:ea typeface="Calibri" panose="020F0502020204030204" pitchFamily="34" charset="0"/>
              <a:cs typeface="Arial" panose="020B0604020202020204" pitchFamily="34" charset="0"/>
            </a:endParaRPr>
          </a:p>
        </p:txBody>
      </p:sp>
      <p:pic>
        <p:nvPicPr>
          <p:cNvPr id="20" name="Picture 19" descr="Icon of a big building representing a Data Warehouse">
            <a:extLst>
              <a:ext uri="{FF2B5EF4-FFF2-40B4-BE49-F238E27FC236}">
                <a16:creationId xmlns:a16="http://schemas.microsoft.com/office/drawing/2014/main" id="{D28BBB92-7ACB-9029-3D25-721C5B8E9C39}"/>
              </a:ext>
            </a:extLst>
          </p:cNvPr>
          <p:cNvPicPr>
            <a:picLocks noChangeAspect="1"/>
          </p:cNvPicPr>
          <p:nvPr/>
        </p:nvPicPr>
        <p:blipFill>
          <a:blip r:embed="rId5"/>
          <a:stretch>
            <a:fillRect/>
          </a:stretch>
        </p:blipFill>
        <p:spPr>
          <a:xfrm>
            <a:off x="4379930" y="2930832"/>
            <a:ext cx="533400" cy="342900"/>
          </a:xfrm>
          <a:prstGeom prst="rect">
            <a:avLst/>
          </a:prstGeom>
        </p:spPr>
      </p:pic>
      <p:cxnSp>
        <p:nvCxnSpPr>
          <p:cNvPr id="21" name="Straight Arrow Connector 20" descr="A double headed arrow that connects to ">
            <a:extLst>
              <a:ext uri="{FF2B5EF4-FFF2-40B4-BE49-F238E27FC236}">
                <a16:creationId xmlns:a16="http://schemas.microsoft.com/office/drawing/2014/main" id="{448EBE70-B6D6-0230-0BD1-2F4895AEE292}"/>
              </a:ext>
            </a:extLst>
          </p:cNvPr>
          <p:cNvCxnSpPr>
            <a:cxnSpLocks/>
          </p:cNvCxnSpPr>
          <p:nvPr/>
        </p:nvCxnSpPr>
        <p:spPr>
          <a:xfrm>
            <a:off x="4646630" y="3592830"/>
            <a:ext cx="0" cy="786384"/>
          </a:xfrm>
          <a:prstGeom prst="straightConnector1">
            <a:avLst/>
          </a:prstGeom>
          <a:ln w="38100">
            <a:solidFill>
              <a:srgbClr val="117865"/>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7" name="Website" descr="Icon of multiple app windows representing organized data">
            <a:extLst>
              <a:ext uri="{FF2B5EF4-FFF2-40B4-BE49-F238E27FC236}">
                <a16:creationId xmlns:a16="http://schemas.microsoft.com/office/drawing/2014/main" id="{2996932E-E653-FEED-BC00-A01A2B932C39}"/>
              </a:ext>
            </a:extLst>
          </p:cNvPr>
          <p:cNvSpPr>
            <a:spLocks noChangeAspect="1" noEditPoints="1"/>
          </p:cNvSpPr>
          <p:nvPr/>
        </p:nvSpPr>
        <p:spPr bwMode="auto">
          <a:xfrm>
            <a:off x="4437916" y="4815152"/>
            <a:ext cx="417429" cy="365760"/>
          </a:xfrm>
          <a:custGeom>
            <a:avLst/>
            <a:gdLst>
              <a:gd name="T0" fmla="*/ 0 w 614"/>
              <a:gd name="T1" fmla="*/ 0 h 538"/>
              <a:gd name="T2" fmla="*/ 614 w 614"/>
              <a:gd name="T3" fmla="*/ 0 h 538"/>
              <a:gd name="T4" fmla="*/ 614 w 614"/>
              <a:gd name="T5" fmla="*/ 538 h 538"/>
              <a:gd name="T6" fmla="*/ 0 w 614"/>
              <a:gd name="T7" fmla="*/ 538 h 538"/>
              <a:gd name="T8" fmla="*/ 0 w 614"/>
              <a:gd name="T9" fmla="*/ 0 h 538"/>
              <a:gd name="T10" fmla="*/ 0 w 614"/>
              <a:gd name="T11" fmla="*/ 0 h 538"/>
              <a:gd name="T12" fmla="*/ 327 w 614"/>
              <a:gd name="T13" fmla="*/ 250 h 538"/>
              <a:gd name="T14" fmla="*/ 327 w 614"/>
              <a:gd name="T15" fmla="*/ 250 h 538"/>
              <a:gd name="T16" fmla="*/ 327 w 614"/>
              <a:gd name="T17" fmla="*/ 87 h 538"/>
              <a:gd name="T18" fmla="*/ 77 w 614"/>
              <a:gd name="T19" fmla="*/ 87 h 538"/>
              <a:gd name="T20" fmla="*/ 77 w 614"/>
              <a:gd name="T21" fmla="*/ 250 h 538"/>
              <a:gd name="T22" fmla="*/ 128 w 614"/>
              <a:gd name="T23" fmla="*/ 250 h 538"/>
              <a:gd name="T24" fmla="*/ 327 w 614"/>
              <a:gd name="T25" fmla="*/ 250 h 538"/>
              <a:gd name="T26" fmla="*/ 327 w 614"/>
              <a:gd name="T27" fmla="*/ 250 h 538"/>
              <a:gd name="T28" fmla="*/ 139 w 614"/>
              <a:gd name="T29" fmla="*/ 254 h 538"/>
              <a:gd name="T30" fmla="*/ 139 w 614"/>
              <a:gd name="T31" fmla="*/ 362 h 538"/>
              <a:gd name="T32" fmla="*/ 513 w 614"/>
              <a:gd name="T33" fmla="*/ 362 h 538"/>
              <a:gd name="T34" fmla="*/ 513 w 614"/>
              <a:gd name="T35" fmla="*/ 163 h 538"/>
              <a:gd name="T36" fmla="*/ 325 w 614"/>
              <a:gd name="T37" fmla="*/ 163 h 538"/>
              <a:gd name="T38" fmla="*/ 0 w 614"/>
              <a:gd name="T39" fmla="*/ 451 h 538"/>
              <a:gd name="T40" fmla="*/ 614 w 614"/>
              <a:gd name="T41" fmla="*/ 451 h 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14" h="538">
                <a:moveTo>
                  <a:pt x="0" y="0"/>
                </a:moveTo>
                <a:lnTo>
                  <a:pt x="614" y="0"/>
                </a:lnTo>
                <a:lnTo>
                  <a:pt x="614" y="538"/>
                </a:lnTo>
                <a:lnTo>
                  <a:pt x="0" y="538"/>
                </a:lnTo>
                <a:lnTo>
                  <a:pt x="0" y="0"/>
                </a:lnTo>
                <a:lnTo>
                  <a:pt x="0" y="0"/>
                </a:lnTo>
                <a:moveTo>
                  <a:pt x="327" y="250"/>
                </a:moveTo>
                <a:lnTo>
                  <a:pt x="327" y="250"/>
                </a:lnTo>
                <a:lnTo>
                  <a:pt x="327" y="87"/>
                </a:lnTo>
                <a:lnTo>
                  <a:pt x="77" y="87"/>
                </a:lnTo>
                <a:lnTo>
                  <a:pt x="77" y="250"/>
                </a:lnTo>
                <a:lnTo>
                  <a:pt x="128" y="250"/>
                </a:lnTo>
                <a:lnTo>
                  <a:pt x="327" y="250"/>
                </a:lnTo>
                <a:lnTo>
                  <a:pt x="327" y="250"/>
                </a:lnTo>
                <a:moveTo>
                  <a:pt x="139" y="254"/>
                </a:moveTo>
                <a:lnTo>
                  <a:pt x="139" y="362"/>
                </a:lnTo>
                <a:lnTo>
                  <a:pt x="513" y="362"/>
                </a:lnTo>
                <a:lnTo>
                  <a:pt x="513" y="163"/>
                </a:lnTo>
                <a:lnTo>
                  <a:pt x="325" y="163"/>
                </a:lnTo>
                <a:moveTo>
                  <a:pt x="0" y="451"/>
                </a:moveTo>
                <a:lnTo>
                  <a:pt x="614" y="451"/>
                </a:lnTo>
              </a:path>
            </a:pathLst>
          </a:custGeom>
          <a:noFill/>
          <a:ln w="15875" cap="sq">
            <a:solidFill>
              <a:srgbClr val="2F2F2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Rounded Rectangle 43">
            <a:extLst>
              <a:ext uri="{FF2B5EF4-FFF2-40B4-BE49-F238E27FC236}">
                <a16:creationId xmlns:a16="http://schemas.microsoft.com/office/drawing/2014/main" id="{1D9B75CF-A382-0D60-D888-BC2388B9A998}"/>
              </a:ext>
              <a:ext uri="{C183D7F6-B498-43B3-948B-1728B52AA6E4}">
                <adec:decorative xmlns:adec="http://schemas.microsoft.com/office/drawing/2017/decorative" val="1"/>
              </a:ext>
            </a:extLst>
          </p:cNvPr>
          <p:cNvSpPr/>
          <p:nvPr/>
        </p:nvSpPr>
        <p:spPr bwMode="auto">
          <a:xfrm>
            <a:off x="6100685" y="1571410"/>
            <a:ext cx="2651760" cy="4018685"/>
          </a:xfrm>
          <a:prstGeom prst="roundRect">
            <a:avLst>
              <a:gd name="adj" fmla="val 4809"/>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0" name="Text Placeholder 5">
            <a:extLst>
              <a:ext uri="{FF2B5EF4-FFF2-40B4-BE49-F238E27FC236}">
                <a16:creationId xmlns:a16="http://schemas.microsoft.com/office/drawing/2014/main" id="{102BE1A5-E852-7C4C-93F9-9583E42A0801}"/>
              </a:ext>
            </a:extLst>
          </p:cNvPr>
          <p:cNvSpPr txBox="1">
            <a:spLocks/>
          </p:cNvSpPr>
          <p:nvPr/>
        </p:nvSpPr>
        <p:spPr>
          <a:xfrm>
            <a:off x="6146567" y="1954612"/>
            <a:ext cx="2570323" cy="1069041"/>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lnSpc>
                <a:spcPct val="107000"/>
              </a:lnSpc>
              <a:spcBef>
                <a:spcPts val="0"/>
              </a:spcBef>
              <a:spcAft>
                <a:spcPts val="800"/>
              </a:spcAft>
              <a:buNone/>
            </a:pPr>
            <a:r>
              <a:rPr lang="en-US" sz="1800" b="1" i="0">
                <a:solidFill>
                  <a:srgbClr val="000000"/>
                </a:solidFill>
                <a:effectLst/>
                <a:latin typeface="Segoe UI" panose="020B0502040204020203" pitchFamily="34" charset="0"/>
              </a:rPr>
              <a:t>Data Science</a:t>
            </a:r>
            <a:endParaRPr lang="en-US" sz="1800" b="1">
              <a:effectLst/>
              <a:ea typeface="Calibri" panose="020F0502020204030204" pitchFamily="34" charset="0"/>
              <a:cs typeface="Arial" panose="020B0604020202020204" pitchFamily="34" charset="0"/>
            </a:endParaRPr>
          </a:p>
        </p:txBody>
      </p:sp>
      <p:pic>
        <p:nvPicPr>
          <p:cNvPr id="28" name="Picture 27" descr="Icon of two houses representing a Data Lakehouse">
            <a:extLst>
              <a:ext uri="{FF2B5EF4-FFF2-40B4-BE49-F238E27FC236}">
                <a16:creationId xmlns:a16="http://schemas.microsoft.com/office/drawing/2014/main" id="{2B5F6E5D-ED5B-C458-13D8-6684DEA442FB}"/>
              </a:ext>
            </a:extLst>
          </p:cNvPr>
          <p:cNvPicPr>
            <a:picLocks noChangeAspect="1"/>
          </p:cNvPicPr>
          <p:nvPr/>
        </p:nvPicPr>
        <p:blipFill>
          <a:blip r:embed="rId3"/>
          <a:stretch>
            <a:fillRect/>
          </a:stretch>
        </p:blipFill>
        <p:spPr>
          <a:xfrm>
            <a:off x="7158678" y="2829232"/>
            <a:ext cx="546100" cy="444500"/>
          </a:xfrm>
          <a:prstGeom prst="rect">
            <a:avLst/>
          </a:prstGeom>
        </p:spPr>
      </p:pic>
      <p:grpSp>
        <p:nvGrpSpPr>
          <p:cNvPr id="47" name="Group 46" descr="A 2-end double headed arrow that connects to ">
            <a:extLst>
              <a:ext uri="{FF2B5EF4-FFF2-40B4-BE49-F238E27FC236}">
                <a16:creationId xmlns:a16="http://schemas.microsoft.com/office/drawing/2014/main" id="{68E266BF-AEB6-859B-DA12-14791AF6C371}"/>
              </a:ext>
            </a:extLst>
          </p:cNvPr>
          <p:cNvGrpSpPr/>
          <p:nvPr/>
        </p:nvGrpSpPr>
        <p:grpSpPr>
          <a:xfrm>
            <a:off x="6975855" y="3592830"/>
            <a:ext cx="911747" cy="786384"/>
            <a:chOff x="6955712" y="3592830"/>
            <a:chExt cx="911747" cy="786384"/>
          </a:xfrm>
        </p:grpSpPr>
        <p:cxnSp>
          <p:nvCxnSpPr>
            <p:cNvPr id="29" name="Elbow Connector 28">
              <a:extLst>
                <a:ext uri="{FF2B5EF4-FFF2-40B4-BE49-F238E27FC236}">
                  <a16:creationId xmlns:a16="http://schemas.microsoft.com/office/drawing/2014/main" id="{AC42EC44-7972-8A72-21FB-B8A068B481BA}"/>
                </a:ext>
              </a:extLst>
            </p:cNvPr>
            <p:cNvCxnSpPr>
              <a:cxnSpLocks/>
            </p:cNvCxnSpPr>
            <p:nvPr/>
          </p:nvCxnSpPr>
          <p:spPr>
            <a:xfrm rot="5400000">
              <a:off x="6785987" y="3762555"/>
              <a:ext cx="786384" cy="446933"/>
            </a:xfrm>
            <a:prstGeom prst="bentConnector3">
              <a:avLst>
                <a:gd name="adj1" fmla="val 50000"/>
              </a:avLst>
            </a:prstGeom>
            <a:ln w="38100">
              <a:solidFill>
                <a:srgbClr val="117865"/>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0" name="Elbow Connector 29">
              <a:extLst>
                <a:ext uri="{FF2B5EF4-FFF2-40B4-BE49-F238E27FC236}">
                  <a16:creationId xmlns:a16="http://schemas.microsoft.com/office/drawing/2014/main" id="{081C2373-D370-85D7-6ACF-FEE1C3125DFF}"/>
                </a:ext>
              </a:extLst>
            </p:cNvPr>
            <p:cNvCxnSpPr>
              <a:cxnSpLocks/>
            </p:cNvCxnSpPr>
            <p:nvPr/>
          </p:nvCxnSpPr>
          <p:spPr>
            <a:xfrm rot="16200000" flipH="1">
              <a:off x="7241860" y="3753614"/>
              <a:ext cx="786384" cy="464815"/>
            </a:xfrm>
            <a:prstGeom prst="bentConnector3">
              <a:avLst/>
            </a:prstGeom>
            <a:ln w="38100">
              <a:solidFill>
                <a:srgbClr val="117865"/>
              </a:solidFill>
              <a:headEnd type="triangle"/>
              <a:tailEnd type="triangle"/>
            </a:ln>
          </p:spPr>
          <p:style>
            <a:lnRef idx="1">
              <a:schemeClr val="accent1"/>
            </a:lnRef>
            <a:fillRef idx="0">
              <a:schemeClr val="accent1"/>
            </a:fillRef>
            <a:effectRef idx="0">
              <a:schemeClr val="accent1"/>
            </a:effectRef>
            <a:fontRef idx="minor">
              <a:schemeClr val="tx1"/>
            </a:fontRef>
          </p:style>
        </p:cxnSp>
      </p:grpSp>
      <p:pic>
        <p:nvPicPr>
          <p:cNvPr id="27" name="Picture 26" descr="Icon of box representing Models">
            <a:extLst>
              <a:ext uri="{FF2B5EF4-FFF2-40B4-BE49-F238E27FC236}">
                <a16:creationId xmlns:a16="http://schemas.microsoft.com/office/drawing/2014/main" id="{2590F03D-91FD-D587-EAB5-282676E2F7CD}"/>
              </a:ext>
            </a:extLst>
          </p:cNvPr>
          <p:cNvPicPr>
            <a:picLocks noChangeAspect="1"/>
          </p:cNvPicPr>
          <p:nvPr/>
        </p:nvPicPr>
        <p:blipFill>
          <a:blip r:embed="rId6"/>
          <a:stretch>
            <a:fillRect/>
          </a:stretch>
        </p:blipFill>
        <p:spPr>
          <a:xfrm>
            <a:off x="6790116" y="4685612"/>
            <a:ext cx="444500" cy="495300"/>
          </a:xfrm>
          <a:prstGeom prst="rect">
            <a:avLst/>
          </a:prstGeom>
        </p:spPr>
      </p:pic>
      <p:sp>
        <p:nvSpPr>
          <p:cNvPr id="24" name="Beaker_F196" descr="Icon of a scientific flask with liquid in it representing experiments">
            <a:extLst>
              <a:ext uri="{FF2B5EF4-FFF2-40B4-BE49-F238E27FC236}">
                <a16:creationId xmlns:a16="http://schemas.microsoft.com/office/drawing/2014/main" id="{7C006FD9-412E-25C8-346B-CD57B848DD5F}"/>
              </a:ext>
            </a:extLst>
          </p:cNvPr>
          <p:cNvSpPr>
            <a:spLocks noChangeAspect="1" noEditPoints="1"/>
          </p:cNvSpPr>
          <p:nvPr/>
        </p:nvSpPr>
        <p:spPr bwMode="auto">
          <a:xfrm>
            <a:off x="7756785" y="4750382"/>
            <a:ext cx="316555" cy="365760"/>
          </a:xfrm>
          <a:custGeom>
            <a:avLst/>
            <a:gdLst>
              <a:gd name="T0" fmla="*/ 2433 w 3250"/>
              <a:gd name="T1" fmla="*/ 2127 h 3754"/>
              <a:gd name="T2" fmla="*/ 1894 w 3250"/>
              <a:gd name="T3" fmla="*/ 2002 h 3754"/>
              <a:gd name="T4" fmla="*/ 1355 w 3250"/>
              <a:gd name="T5" fmla="*/ 2252 h 3754"/>
              <a:gd name="T6" fmla="*/ 817 w 3250"/>
              <a:gd name="T7" fmla="*/ 2127 h 3754"/>
              <a:gd name="T8" fmla="*/ 874 w 3250"/>
              <a:gd name="T9" fmla="*/ 0 h 3754"/>
              <a:gd name="T10" fmla="*/ 1249 w 3250"/>
              <a:gd name="T11" fmla="*/ 0 h 3754"/>
              <a:gd name="T12" fmla="*/ 1249 w 3250"/>
              <a:gd name="T13" fmla="*/ 1306 h 3754"/>
              <a:gd name="T14" fmla="*/ 1213 w 3250"/>
              <a:gd name="T15" fmla="*/ 1437 h 3754"/>
              <a:gd name="T16" fmla="*/ 100 w 3250"/>
              <a:gd name="T17" fmla="*/ 3375 h 3754"/>
              <a:gd name="T18" fmla="*/ 315 w 3250"/>
              <a:gd name="T19" fmla="*/ 3754 h 3754"/>
              <a:gd name="T20" fmla="*/ 2936 w 3250"/>
              <a:gd name="T21" fmla="*/ 3754 h 3754"/>
              <a:gd name="T22" fmla="*/ 3150 w 3250"/>
              <a:gd name="T23" fmla="*/ 3376 h 3754"/>
              <a:gd name="T24" fmla="*/ 2037 w 3250"/>
              <a:gd name="T25" fmla="*/ 1437 h 3754"/>
              <a:gd name="T26" fmla="*/ 2000 w 3250"/>
              <a:gd name="T27" fmla="*/ 1306 h 3754"/>
              <a:gd name="T28" fmla="*/ 2000 w 3250"/>
              <a:gd name="T29" fmla="*/ 0 h 3754"/>
              <a:gd name="T30" fmla="*/ 2376 w 3250"/>
              <a:gd name="T31" fmla="*/ 0 h 3754"/>
              <a:gd name="T32" fmla="*/ 874 w 3250"/>
              <a:gd name="T33" fmla="*/ 3254 h 3754"/>
              <a:gd name="T34" fmla="*/ 1124 w 3250"/>
              <a:gd name="T35" fmla="*/ 3254 h 3754"/>
              <a:gd name="T36" fmla="*/ 1375 w 3250"/>
              <a:gd name="T37" fmla="*/ 2905 h 3754"/>
              <a:gd name="T38" fmla="*/ 1625 w 3250"/>
              <a:gd name="T39" fmla="*/ 2905 h 3754"/>
              <a:gd name="T40" fmla="*/ 874 w 3250"/>
              <a:gd name="T41" fmla="*/ 2601 h 3754"/>
              <a:gd name="T42" fmla="*/ 1124 w 3250"/>
              <a:gd name="T43" fmla="*/ 2601 h 3754"/>
              <a:gd name="T44" fmla="*/ 1875 w 3250"/>
              <a:gd name="T45" fmla="*/ 2655 h 3754"/>
              <a:gd name="T46" fmla="*/ 2125 w 3250"/>
              <a:gd name="T47" fmla="*/ 2655 h 3754"/>
              <a:gd name="T48" fmla="*/ 2376 w 3250"/>
              <a:gd name="T49" fmla="*/ 3254 h 3754"/>
              <a:gd name="T50" fmla="*/ 2626 w 3250"/>
              <a:gd name="T51" fmla="*/ 3254 h 3754"/>
              <a:gd name="T52" fmla="*/ 1625 w 3250"/>
              <a:gd name="T53" fmla="*/ 3375 h 3754"/>
              <a:gd name="T54" fmla="*/ 1875 w 3250"/>
              <a:gd name="T55" fmla="*/ 3375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0" h="3754">
                <a:moveTo>
                  <a:pt x="2433" y="2127"/>
                </a:moveTo>
                <a:cubicBezTo>
                  <a:pt x="2433" y="2127"/>
                  <a:pt x="2164" y="2002"/>
                  <a:pt x="1894" y="2002"/>
                </a:cubicBezTo>
                <a:cubicBezTo>
                  <a:pt x="1625" y="2002"/>
                  <a:pt x="1625" y="2252"/>
                  <a:pt x="1355" y="2252"/>
                </a:cubicBezTo>
                <a:cubicBezTo>
                  <a:pt x="1086" y="2252"/>
                  <a:pt x="817" y="2127"/>
                  <a:pt x="817" y="2127"/>
                </a:cubicBezTo>
                <a:moveTo>
                  <a:pt x="874" y="0"/>
                </a:moveTo>
                <a:cubicBezTo>
                  <a:pt x="1249" y="0"/>
                  <a:pt x="1249" y="0"/>
                  <a:pt x="1249" y="0"/>
                </a:cubicBezTo>
                <a:cubicBezTo>
                  <a:pt x="1249" y="1306"/>
                  <a:pt x="1249" y="1306"/>
                  <a:pt x="1249" y="1306"/>
                </a:cubicBezTo>
                <a:cubicBezTo>
                  <a:pt x="1249" y="1352"/>
                  <a:pt x="1237" y="1397"/>
                  <a:pt x="1213" y="1437"/>
                </a:cubicBezTo>
                <a:cubicBezTo>
                  <a:pt x="100" y="3375"/>
                  <a:pt x="100" y="3375"/>
                  <a:pt x="100" y="3375"/>
                </a:cubicBezTo>
                <a:cubicBezTo>
                  <a:pt x="0" y="3542"/>
                  <a:pt x="120" y="3754"/>
                  <a:pt x="315" y="3754"/>
                </a:cubicBezTo>
                <a:cubicBezTo>
                  <a:pt x="2936" y="3754"/>
                  <a:pt x="2936" y="3754"/>
                  <a:pt x="2936" y="3754"/>
                </a:cubicBezTo>
                <a:cubicBezTo>
                  <a:pt x="3130" y="3754"/>
                  <a:pt x="3250" y="3543"/>
                  <a:pt x="3150" y="3376"/>
                </a:cubicBezTo>
                <a:cubicBezTo>
                  <a:pt x="2037" y="1437"/>
                  <a:pt x="2037" y="1437"/>
                  <a:pt x="2037" y="1437"/>
                </a:cubicBezTo>
                <a:cubicBezTo>
                  <a:pt x="2013" y="1397"/>
                  <a:pt x="2000" y="1352"/>
                  <a:pt x="2000" y="1306"/>
                </a:cubicBezTo>
                <a:cubicBezTo>
                  <a:pt x="2000" y="0"/>
                  <a:pt x="2000" y="0"/>
                  <a:pt x="2000" y="0"/>
                </a:cubicBezTo>
                <a:cubicBezTo>
                  <a:pt x="2376" y="0"/>
                  <a:pt x="2376" y="0"/>
                  <a:pt x="2376" y="0"/>
                </a:cubicBezTo>
                <a:moveTo>
                  <a:pt x="874" y="3254"/>
                </a:moveTo>
                <a:cubicBezTo>
                  <a:pt x="1124" y="3254"/>
                  <a:pt x="1124" y="3254"/>
                  <a:pt x="1124" y="3254"/>
                </a:cubicBezTo>
                <a:moveTo>
                  <a:pt x="1375" y="2905"/>
                </a:moveTo>
                <a:cubicBezTo>
                  <a:pt x="1625" y="2905"/>
                  <a:pt x="1625" y="2905"/>
                  <a:pt x="1625" y="2905"/>
                </a:cubicBezTo>
                <a:moveTo>
                  <a:pt x="874" y="2601"/>
                </a:moveTo>
                <a:cubicBezTo>
                  <a:pt x="1124" y="2601"/>
                  <a:pt x="1124" y="2601"/>
                  <a:pt x="1124" y="2601"/>
                </a:cubicBezTo>
                <a:moveTo>
                  <a:pt x="1875" y="2655"/>
                </a:moveTo>
                <a:cubicBezTo>
                  <a:pt x="2125" y="2655"/>
                  <a:pt x="2125" y="2655"/>
                  <a:pt x="2125" y="2655"/>
                </a:cubicBezTo>
                <a:moveTo>
                  <a:pt x="2376" y="3254"/>
                </a:moveTo>
                <a:cubicBezTo>
                  <a:pt x="2626" y="3254"/>
                  <a:pt x="2626" y="3254"/>
                  <a:pt x="2626" y="3254"/>
                </a:cubicBezTo>
                <a:moveTo>
                  <a:pt x="1625" y="3375"/>
                </a:moveTo>
                <a:cubicBezTo>
                  <a:pt x="1875" y="3375"/>
                  <a:pt x="1875" y="3375"/>
                  <a:pt x="1875" y="3375"/>
                </a:cubicBezTo>
              </a:path>
            </a:pathLst>
          </a:custGeom>
          <a:noFill/>
          <a:ln w="15875" cap="sq">
            <a:solidFill>
              <a:srgbClr val="2F2F2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Rounded Rectangle 44">
            <a:extLst>
              <a:ext uri="{FF2B5EF4-FFF2-40B4-BE49-F238E27FC236}">
                <a16:creationId xmlns:a16="http://schemas.microsoft.com/office/drawing/2014/main" id="{6810ACA8-DD16-3AF9-34DD-C1C0114745B1}"/>
              </a:ext>
              <a:ext uri="{C183D7F6-B498-43B3-948B-1728B52AA6E4}">
                <adec:decorative xmlns:adec="http://schemas.microsoft.com/office/drawing/2017/decorative" val="1"/>
              </a:ext>
            </a:extLst>
          </p:cNvPr>
          <p:cNvSpPr/>
          <p:nvPr/>
        </p:nvSpPr>
        <p:spPr bwMode="auto">
          <a:xfrm>
            <a:off x="8879123" y="1571410"/>
            <a:ext cx="2651760" cy="4018685"/>
          </a:xfrm>
          <a:prstGeom prst="roundRect">
            <a:avLst>
              <a:gd name="adj" fmla="val 4809"/>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4" name="Text Placeholder 5">
            <a:extLst>
              <a:ext uri="{FF2B5EF4-FFF2-40B4-BE49-F238E27FC236}">
                <a16:creationId xmlns:a16="http://schemas.microsoft.com/office/drawing/2014/main" id="{F3831940-0BD2-B8F8-5C8D-EEAFDC5742C1}"/>
              </a:ext>
            </a:extLst>
          </p:cNvPr>
          <p:cNvSpPr txBox="1">
            <a:spLocks/>
          </p:cNvSpPr>
          <p:nvPr/>
        </p:nvSpPr>
        <p:spPr>
          <a:xfrm>
            <a:off x="8850041" y="1932838"/>
            <a:ext cx="2689895" cy="1069041"/>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a:lnSpc>
                <a:spcPct val="107000"/>
              </a:lnSpc>
              <a:spcBef>
                <a:spcPts val="0"/>
              </a:spcBef>
              <a:spcAft>
                <a:spcPts val="800"/>
              </a:spcAft>
              <a:buNone/>
            </a:pPr>
            <a:r>
              <a:rPr lang="en-US" sz="1800" b="1" i="0">
                <a:solidFill>
                  <a:srgbClr val="000000"/>
                </a:solidFill>
                <a:effectLst/>
                <a:latin typeface="Segoe UI" panose="020B0502040204020203" pitchFamily="34" charset="0"/>
              </a:rPr>
              <a:t>Real Time Analytics</a:t>
            </a:r>
            <a:endParaRPr lang="en-US" sz="1800" b="1">
              <a:solidFill>
                <a:srgbClr val="000000"/>
              </a:solidFill>
              <a:effectLst/>
              <a:ea typeface="Yu Mincho" panose="02020400000000000000" pitchFamily="18" charset="-128"/>
              <a:cs typeface="Arial" panose="020B0604020202020204" pitchFamily="34" charset="0"/>
            </a:endParaRPr>
          </a:p>
        </p:txBody>
      </p:sp>
      <p:sp>
        <p:nvSpPr>
          <p:cNvPr id="33" name="Database_EFC7" descr="Icon of a cylinder representing a data base">
            <a:extLst>
              <a:ext uri="{FF2B5EF4-FFF2-40B4-BE49-F238E27FC236}">
                <a16:creationId xmlns:a16="http://schemas.microsoft.com/office/drawing/2014/main" id="{07EFFF9C-B300-27D1-6872-8226BE8BD889}"/>
              </a:ext>
            </a:extLst>
          </p:cNvPr>
          <p:cNvSpPr>
            <a:spLocks noChangeAspect="1" noEditPoints="1"/>
          </p:cNvSpPr>
          <p:nvPr/>
        </p:nvSpPr>
        <p:spPr bwMode="auto">
          <a:xfrm>
            <a:off x="10036707" y="2862252"/>
            <a:ext cx="316562" cy="411480"/>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5875"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cxnSp>
        <p:nvCxnSpPr>
          <p:cNvPr id="34" name="Straight Arrow Connector 33" descr="A arrow that connects to ">
            <a:extLst>
              <a:ext uri="{FF2B5EF4-FFF2-40B4-BE49-F238E27FC236}">
                <a16:creationId xmlns:a16="http://schemas.microsoft.com/office/drawing/2014/main" id="{A1A2EDDF-844F-57FC-56BE-79853CDA662F}"/>
              </a:ext>
            </a:extLst>
          </p:cNvPr>
          <p:cNvCxnSpPr>
            <a:cxnSpLocks/>
          </p:cNvCxnSpPr>
          <p:nvPr/>
        </p:nvCxnSpPr>
        <p:spPr>
          <a:xfrm>
            <a:off x="10194988" y="3594819"/>
            <a:ext cx="0" cy="784395"/>
          </a:xfrm>
          <a:prstGeom prst="straightConnector1">
            <a:avLst/>
          </a:prstGeom>
          <a:ln w="38100">
            <a:solidFill>
              <a:srgbClr val="117865"/>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32" name="Picture 31" descr="Icon of a house representing a Data Lakehouse">
            <a:extLst>
              <a:ext uri="{FF2B5EF4-FFF2-40B4-BE49-F238E27FC236}">
                <a16:creationId xmlns:a16="http://schemas.microsoft.com/office/drawing/2014/main" id="{7DB2443A-356A-A88F-162D-F83C51C1DE70}"/>
              </a:ext>
            </a:extLst>
          </p:cNvPr>
          <p:cNvPicPr>
            <a:picLocks noChangeAspect="1"/>
          </p:cNvPicPr>
          <p:nvPr/>
        </p:nvPicPr>
        <p:blipFill>
          <a:blip r:embed="rId7"/>
          <a:stretch>
            <a:fillRect/>
          </a:stretch>
        </p:blipFill>
        <p:spPr>
          <a:xfrm>
            <a:off x="9655437" y="4799912"/>
            <a:ext cx="419100" cy="381000"/>
          </a:xfrm>
          <a:prstGeom prst="rect">
            <a:avLst/>
          </a:prstGeom>
        </p:spPr>
      </p:pic>
      <p:pic>
        <p:nvPicPr>
          <p:cNvPr id="31" name="Picture 30" descr="Icon of a big building representing a Data Warehouse">
            <a:extLst>
              <a:ext uri="{FF2B5EF4-FFF2-40B4-BE49-F238E27FC236}">
                <a16:creationId xmlns:a16="http://schemas.microsoft.com/office/drawing/2014/main" id="{45755494-1649-F83D-DBC8-32DB3F7342C8}"/>
              </a:ext>
            </a:extLst>
          </p:cNvPr>
          <p:cNvPicPr>
            <a:picLocks noChangeAspect="1"/>
          </p:cNvPicPr>
          <p:nvPr/>
        </p:nvPicPr>
        <p:blipFill>
          <a:blip r:embed="rId5"/>
          <a:stretch>
            <a:fillRect/>
          </a:stretch>
        </p:blipFill>
        <p:spPr>
          <a:xfrm>
            <a:off x="10201139" y="4838012"/>
            <a:ext cx="533400" cy="342900"/>
          </a:xfrm>
          <a:prstGeom prst="rect">
            <a:avLst/>
          </a:prstGeom>
        </p:spPr>
      </p:pic>
      <p:sp>
        <p:nvSpPr>
          <p:cNvPr id="6" name="TextBox 5">
            <a:extLst>
              <a:ext uri="{FF2B5EF4-FFF2-40B4-BE49-F238E27FC236}">
                <a16:creationId xmlns:a16="http://schemas.microsoft.com/office/drawing/2014/main" id="{D70468F2-9B93-4D29-DF0D-E98FACD37094}"/>
              </a:ext>
            </a:extLst>
          </p:cNvPr>
          <p:cNvSpPr txBox="1"/>
          <p:nvPr/>
        </p:nvSpPr>
        <p:spPr>
          <a:xfrm>
            <a:off x="1932144" y="1127020"/>
            <a:ext cx="2712605" cy="363946"/>
          </a:xfrm>
          <a:prstGeom prst="rect">
            <a:avLst/>
          </a:prstGeom>
          <a:noFill/>
        </p:spPr>
        <p:txBody>
          <a:bodyPr wrap="square">
            <a:spAutoFit/>
          </a:bodyPr>
          <a:lstStyle/>
          <a:p>
            <a:r>
              <a:rPr lang="en-US" err="1">
                <a:hlinkClick r:id="rId8"/>
              </a:rPr>
              <a:t>lakehouse</a:t>
            </a:r>
            <a:r>
              <a:rPr lang="en-US">
                <a:hlinkClick r:id="rId8"/>
              </a:rPr>
              <a:t>-vs-warehouse</a:t>
            </a:r>
            <a:endParaRPr lang="en-US"/>
          </a:p>
        </p:txBody>
      </p:sp>
      <p:sp>
        <p:nvSpPr>
          <p:cNvPr id="7" name="Rounded Rectangle 44">
            <a:extLst>
              <a:ext uri="{FF2B5EF4-FFF2-40B4-BE49-F238E27FC236}">
                <a16:creationId xmlns:a16="http://schemas.microsoft.com/office/drawing/2014/main" id="{33ECF59F-F6EE-E9F5-5008-22614D307A07}"/>
              </a:ext>
              <a:ext uri="{C183D7F6-B498-43B3-948B-1728B52AA6E4}">
                <adec:decorative xmlns:adec="http://schemas.microsoft.com/office/drawing/2017/decorative" val="1"/>
              </a:ext>
            </a:extLst>
          </p:cNvPr>
          <p:cNvSpPr/>
          <p:nvPr/>
        </p:nvSpPr>
        <p:spPr bwMode="auto">
          <a:xfrm>
            <a:off x="543811" y="5670539"/>
            <a:ext cx="10987072" cy="794176"/>
          </a:xfrm>
          <a:prstGeom prst="roundRect">
            <a:avLst>
              <a:gd name="adj" fmla="val 4809"/>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1" name="Text Placeholder 5">
            <a:extLst>
              <a:ext uri="{FF2B5EF4-FFF2-40B4-BE49-F238E27FC236}">
                <a16:creationId xmlns:a16="http://schemas.microsoft.com/office/drawing/2014/main" id="{6EDC0B3F-7E5B-5CFA-7962-77E495F2EABF}"/>
              </a:ext>
            </a:extLst>
          </p:cNvPr>
          <p:cNvSpPr txBox="1">
            <a:spLocks/>
          </p:cNvSpPr>
          <p:nvPr/>
        </p:nvSpPr>
        <p:spPr>
          <a:xfrm>
            <a:off x="4588355" y="5886554"/>
            <a:ext cx="2570323" cy="510125"/>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lnSpc>
                <a:spcPct val="107000"/>
              </a:lnSpc>
              <a:spcBef>
                <a:spcPts val="0"/>
              </a:spcBef>
              <a:spcAft>
                <a:spcPts val="800"/>
              </a:spcAft>
              <a:buNone/>
            </a:pPr>
            <a:r>
              <a:rPr lang="en-US" sz="1800" b="1" i="0">
                <a:solidFill>
                  <a:srgbClr val="000000"/>
                </a:solidFill>
                <a:effectLst/>
                <a:latin typeface="Segoe UI" panose="020B0502040204020203" pitchFamily="34" charset="0"/>
              </a:rPr>
              <a:t>OneLake</a:t>
            </a:r>
            <a:endParaRPr lang="en-US" sz="1800" b="1">
              <a:effectLst/>
              <a:ea typeface="Calibri" panose="020F0502020204030204" pitchFamily="34" charset="0"/>
              <a:cs typeface="Arial" panose="020B0604020202020204" pitchFamily="34" charset="0"/>
            </a:endParaRPr>
          </a:p>
        </p:txBody>
      </p:sp>
      <p:pic>
        <p:nvPicPr>
          <p:cNvPr id="12" name="Picture 11" descr="Logo, company name&#10;&#10;Description automatically generated">
            <a:extLst>
              <a:ext uri="{FF2B5EF4-FFF2-40B4-BE49-F238E27FC236}">
                <a16:creationId xmlns:a16="http://schemas.microsoft.com/office/drawing/2014/main" id="{D722B00B-905B-7A65-9406-0AC9FE6A6444}"/>
              </a:ext>
            </a:extLst>
          </p:cNvPr>
          <p:cNvPicPr>
            <a:picLocks noChangeAspect="1"/>
          </p:cNvPicPr>
          <p:nvPr/>
        </p:nvPicPr>
        <p:blipFill>
          <a:blip r:embed="rId9" cstate="print">
            <a:extLst>
              <a:ext uri="{BEBA8EAE-BF5A-486C-A8C5-ECC9F3942E4B}">
                <a14:imgProps xmlns:a14="http://schemas.microsoft.com/office/drawing/2010/main">
                  <a14:imgLayer r:embed="rId10">
                    <a14:imgEffect>
                      <a14:saturation sat="0"/>
                    </a14:imgEffect>
                  </a14:imgLayer>
                </a14:imgProps>
              </a:ext>
              <a:ext uri="{28A0092B-C50C-407E-A947-70E740481C1C}">
                <a14:useLocalDpi xmlns:a14="http://schemas.microsoft.com/office/drawing/2010/main" val="0"/>
              </a:ext>
            </a:extLst>
          </a:blip>
          <a:stretch>
            <a:fillRect/>
          </a:stretch>
        </p:blipFill>
        <p:spPr>
          <a:xfrm>
            <a:off x="4855345" y="5847163"/>
            <a:ext cx="440069" cy="440928"/>
          </a:xfrm>
          <a:prstGeom prst="rect">
            <a:avLst/>
          </a:prstGeom>
        </p:spPr>
      </p:pic>
    </p:spTree>
    <p:extLst>
      <p:ext uri="{BB962C8B-B14F-4D97-AF65-F5344CB8AC3E}">
        <p14:creationId xmlns:p14="http://schemas.microsoft.com/office/powerpoint/2010/main" val="40895779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anim calcmode="lin" valueType="num">
                                      <p:cBhvr>
                                        <p:cTn id="8" dur="500" fill="hold"/>
                                        <p:tgtEl>
                                          <p:spTgt spid="11"/>
                                        </p:tgtEl>
                                        <p:attrNameLst>
                                          <p:attrName>ppt_x</p:attrName>
                                        </p:attrNameLst>
                                      </p:cBhvr>
                                      <p:tavLst>
                                        <p:tav tm="0">
                                          <p:val>
                                            <p:strVal val="#ppt_x"/>
                                          </p:val>
                                        </p:tav>
                                        <p:tav tm="100000">
                                          <p:val>
                                            <p:strVal val="#ppt_x"/>
                                          </p:val>
                                        </p:tav>
                                      </p:tavLst>
                                    </p:anim>
                                    <p:anim calcmode="lin" valueType="num">
                                      <p:cBhvr>
                                        <p:cTn id="9" dur="500" fill="hold"/>
                                        <p:tgtEl>
                                          <p:spTgt spid="11"/>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grpId="0" nodeType="after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anim calcmode="lin" valueType="num">
                                      <p:cBhvr>
                                        <p:cTn id="14" dur="500" fill="hold"/>
                                        <p:tgtEl>
                                          <p:spTgt spid="8"/>
                                        </p:tgtEl>
                                        <p:attrNameLst>
                                          <p:attrName>ppt_x</p:attrName>
                                        </p:attrNameLst>
                                      </p:cBhvr>
                                      <p:tavLst>
                                        <p:tav tm="0">
                                          <p:val>
                                            <p:strVal val="#ppt_x"/>
                                          </p:val>
                                        </p:tav>
                                        <p:tav tm="100000">
                                          <p:val>
                                            <p:strVal val="#ppt_x"/>
                                          </p:val>
                                        </p:tav>
                                      </p:tavLst>
                                    </p:anim>
                                    <p:anim calcmode="lin" valueType="num">
                                      <p:cBhvr>
                                        <p:cTn id="15" dur="500" fill="hold"/>
                                        <p:tgtEl>
                                          <p:spTgt spid="8"/>
                                        </p:tgtEl>
                                        <p:attrNameLst>
                                          <p:attrName>ppt_y</p:attrName>
                                        </p:attrNameLst>
                                      </p:cBhvr>
                                      <p:tavLst>
                                        <p:tav tm="0">
                                          <p:val>
                                            <p:strVal val="#ppt_y+.1"/>
                                          </p:val>
                                        </p:tav>
                                        <p:tav tm="100000">
                                          <p:val>
                                            <p:strVal val="#ppt_y"/>
                                          </p:val>
                                        </p:tav>
                                      </p:tavLst>
                                    </p:anim>
                                  </p:childTnLst>
                                </p:cTn>
                              </p:par>
                            </p:childTnLst>
                          </p:cTn>
                        </p:par>
                        <p:par>
                          <p:cTn id="16" fill="hold">
                            <p:stCondLst>
                              <p:cond delay="1000"/>
                            </p:stCondLst>
                            <p:childTnLst>
                              <p:par>
                                <p:cTn id="17" presetID="42" presetClass="entr" presetSubtype="0" fill="hold" grpId="0"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anim calcmode="lin" valueType="num">
                                      <p:cBhvr>
                                        <p:cTn id="20" dur="500" fill="hold"/>
                                        <p:tgtEl>
                                          <p:spTgt spid="9"/>
                                        </p:tgtEl>
                                        <p:attrNameLst>
                                          <p:attrName>ppt_x</p:attrName>
                                        </p:attrNameLst>
                                      </p:cBhvr>
                                      <p:tavLst>
                                        <p:tav tm="0">
                                          <p:val>
                                            <p:strVal val="#ppt_x"/>
                                          </p:val>
                                        </p:tav>
                                        <p:tav tm="100000">
                                          <p:val>
                                            <p:strVal val="#ppt_x"/>
                                          </p:val>
                                        </p:tav>
                                      </p:tavLst>
                                    </p:anim>
                                    <p:anim calcmode="lin" valueType="num">
                                      <p:cBhvr>
                                        <p:cTn id="21" dur="500" fill="hold"/>
                                        <p:tgtEl>
                                          <p:spTgt spid="9"/>
                                        </p:tgtEl>
                                        <p:attrNameLst>
                                          <p:attrName>ppt_y</p:attrName>
                                        </p:attrNameLst>
                                      </p:cBhvr>
                                      <p:tavLst>
                                        <p:tav tm="0">
                                          <p:val>
                                            <p:strVal val="#ppt_y+.1"/>
                                          </p:val>
                                        </p:tav>
                                        <p:tav tm="100000">
                                          <p:val>
                                            <p:strVal val="#ppt_y"/>
                                          </p:val>
                                        </p:tav>
                                      </p:tavLst>
                                    </p:anim>
                                  </p:childTnLst>
                                </p:cTn>
                              </p:par>
                            </p:childTnLst>
                          </p:cTn>
                        </p:par>
                        <p:par>
                          <p:cTn id="22" fill="hold">
                            <p:stCondLst>
                              <p:cond delay="1500"/>
                            </p:stCondLst>
                            <p:childTnLst>
                              <p:par>
                                <p:cTn id="23" presetID="42" presetClass="entr" presetSubtype="0" fill="hold" grpId="0" nodeType="after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500"/>
                                        <p:tgtEl>
                                          <p:spTgt spid="10"/>
                                        </p:tgtEl>
                                      </p:cBhvr>
                                    </p:animEffect>
                                    <p:anim calcmode="lin" valueType="num">
                                      <p:cBhvr>
                                        <p:cTn id="26" dur="500" fill="hold"/>
                                        <p:tgtEl>
                                          <p:spTgt spid="10"/>
                                        </p:tgtEl>
                                        <p:attrNameLst>
                                          <p:attrName>ppt_x</p:attrName>
                                        </p:attrNameLst>
                                      </p:cBhvr>
                                      <p:tavLst>
                                        <p:tav tm="0">
                                          <p:val>
                                            <p:strVal val="#ppt_x"/>
                                          </p:val>
                                        </p:tav>
                                        <p:tav tm="100000">
                                          <p:val>
                                            <p:strVal val="#ppt_x"/>
                                          </p:val>
                                        </p:tav>
                                      </p:tavLst>
                                    </p:anim>
                                    <p:anim calcmode="lin" valueType="num">
                                      <p:cBhvr>
                                        <p:cTn id="27" dur="500" fill="hold"/>
                                        <p:tgtEl>
                                          <p:spTgt spid="10"/>
                                        </p:tgtEl>
                                        <p:attrNameLst>
                                          <p:attrName>ppt_y</p:attrName>
                                        </p:attrNameLst>
                                      </p:cBhvr>
                                      <p:tavLst>
                                        <p:tav tm="0">
                                          <p:val>
                                            <p:strVal val="#ppt_y+.1"/>
                                          </p:val>
                                        </p:tav>
                                        <p:tav tm="100000">
                                          <p:val>
                                            <p:strVal val="#ppt_y"/>
                                          </p:val>
                                        </p:tav>
                                      </p:tavLst>
                                    </p:anim>
                                  </p:childTnLst>
                                </p:cTn>
                              </p:par>
                            </p:childTnLst>
                          </p:cTn>
                        </p:par>
                        <p:par>
                          <p:cTn id="28" fill="hold">
                            <p:stCondLst>
                              <p:cond delay="2000"/>
                            </p:stCondLst>
                            <p:childTnLst>
                              <p:par>
                                <p:cTn id="29" presetID="42" presetClass="entr" presetSubtype="0" fill="hold" grpId="0" nodeType="after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fade">
                                      <p:cBhvr>
                                        <p:cTn id="31" dur="500"/>
                                        <p:tgtEl>
                                          <p:spTgt spid="4"/>
                                        </p:tgtEl>
                                      </p:cBhvr>
                                    </p:animEffect>
                                    <p:anim calcmode="lin" valueType="num">
                                      <p:cBhvr>
                                        <p:cTn id="32" dur="500" fill="hold"/>
                                        <p:tgtEl>
                                          <p:spTgt spid="4"/>
                                        </p:tgtEl>
                                        <p:attrNameLst>
                                          <p:attrName>ppt_x</p:attrName>
                                        </p:attrNameLst>
                                      </p:cBhvr>
                                      <p:tavLst>
                                        <p:tav tm="0">
                                          <p:val>
                                            <p:strVal val="#ppt_x"/>
                                          </p:val>
                                        </p:tav>
                                        <p:tav tm="100000">
                                          <p:val>
                                            <p:strVal val="#ppt_x"/>
                                          </p:val>
                                        </p:tav>
                                      </p:tavLst>
                                    </p:anim>
                                    <p:anim calcmode="lin" valueType="num">
                                      <p:cBhvr>
                                        <p:cTn id="33" dur="5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4" grpId="0"/>
      <p:bldP spid="11"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843759-EE3F-7C4D-A835-BA8C91A26014}"/>
              </a:ext>
            </a:extLst>
          </p:cNvPr>
          <p:cNvSpPr>
            <a:spLocks noGrp="1"/>
          </p:cNvSpPr>
          <p:nvPr>
            <p:ph type="title" idx="4294967295"/>
          </p:nvPr>
        </p:nvSpPr>
        <p:spPr>
          <a:xfrm>
            <a:off x="1174750" y="457200"/>
            <a:ext cx="11017250" cy="554038"/>
          </a:xfrm>
        </p:spPr>
        <p:txBody>
          <a:bodyPr/>
          <a:lstStyle/>
          <a:p>
            <a:r>
              <a:rPr lang="en-US">
                <a:solidFill>
                  <a:srgbClr val="117865"/>
                </a:solidFill>
              </a:rPr>
              <a:t>Lakehouse</a:t>
            </a:r>
          </a:p>
        </p:txBody>
      </p:sp>
      <p:sp>
        <p:nvSpPr>
          <p:cNvPr id="42" name="TextBox 41">
            <a:extLst>
              <a:ext uri="{FF2B5EF4-FFF2-40B4-BE49-F238E27FC236}">
                <a16:creationId xmlns:a16="http://schemas.microsoft.com/office/drawing/2014/main" id="{D67E093D-4BF9-17ED-172A-09CF4890AB76}"/>
              </a:ext>
            </a:extLst>
          </p:cNvPr>
          <p:cNvSpPr txBox="1"/>
          <p:nvPr/>
        </p:nvSpPr>
        <p:spPr>
          <a:xfrm>
            <a:off x="1186987" y="1773920"/>
            <a:ext cx="1449691" cy="307777"/>
          </a:xfrm>
          <a:prstGeom prst="rect">
            <a:avLst/>
          </a:prstGeom>
          <a:noFill/>
        </p:spPr>
        <p:txBody>
          <a:bodyPr wrap="none" lIns="0" tIns="0" rIns="0" bIns="0" rtlCol="0">
            <a:spAutoFit/>
          </a:bodyPr>
          <a:lstStyle/>
          <a:p>
            <a:pPr algn="ctr"/>
            <a:r>
              <a:rPr lang="en-US" sz="2000" b="1">
                <a:solidFill>
                  <a:srgbClr val="52C7AA"/>
                </a:solidFill>
              </a:rPr>
              <a:t>Data Source</a:t>
            </a:r>
          </a:p>
        </p:txBody>
      </p:sp>
      <p:pic>
        <p:nvPicPr>
          <p:cNvPr id="173" name="Picture 172" descr="Icon representing data silos">
            <a:extLst>
              <a:ext uri="{FF2B5EF4-FFF2-40B4-BE49-F238E27FC236}">
                <a16:creationId xmlns:a16="http://schemas.microsoft.com/office/drawing/2014/main" id="{243D6880-CC35-AD03-763E-75EE0E87895B}"/>
              </a:ext>
            </a:extLst>
          </p:cNvPr>
          <p:cNvPicPr>
            <a:picLocks noChangeAspect="1"/>
          </p:cNvPicPr>
          <p:nvPr/>
        </p:nvPicPr>
        <p:blipFill>
          <a:blip r:embed="rId3"/>
          <a:stretch>
            <a:fillRect/>
          </a:stretch>
        </p:blipFill>
        <p:spPr>
          <a:xfrm>
            <a:off x="1714983" y="2626615"/>
            <a:ext cx="393700" cy="317500"/>
          </a:xfrm>
          <a:prstGeom prst="rect">
            <a:avLst/>
          </a:prstGeom>
        </p:spPr>
      </p:pic>
      <p:sp>
        <p:nvSpPr>
          <p:cNvPr id="208" name="TextBox 207">
            <a:extLst>
              <a:ext uri="{FF2B5EF4-FFF2-40B4-BE49-F238E27FC236}">
                <a16:creationId xmlns:a16="http://schemas.microsoft.com/office/drawing/2014/main" id="{1E97EC65-B1B2-B4C8-5B1E-45417A44BCB6}"/>
              </a:ext>
            </a:extLst>
          </p:cNvPr>
          <p:cNvSpPr txBox="1"/>
          <p:nvPr/>
        </p:nvSpPr>
        <p:spPr>
          <a:xfrm>
            <a:off x="1330744" y="3152495"/>
            <a:ext cx="1162178" cy="492443"/>
          </a:xfrm>
          <a:prstGeom prst="rect">
            <a:avLst/>
          </a:prstGeom>
          <a:noFill/>
        </p:spPr>
        <p:txBody>
          <a:bodyPr wrap="none" lIns="0" tIns="0" rIns="0" bIns="0" rtlCol="0">
            <a:spAutoFit/>
          </a:bodyPr>
          <a:lstStyle/>
          <a:p>
            <a:pPr algn="ctr"/>
            <a:r>
              <a:rPr lang="en-US" sz="1600">
                <a:solidFill>
                  <a:srgbClr val="2F2F2F"/>
                </a:solidFill>
              </a:rPr>
              <a:t>Microsoft &amp;</a:t>
            </a:r>
          </a:p>
          <a:p>
            <a:pPr algn="ctr"/>
            <a:r>
              <a:rPr lang="en-US" sz="1600">
                <a:solidFill>
                  <a:srgbClr val="2F2F2F"/>
                </a:solidFill>
              </a:rPr>
              <a:t>Other clouds</a:t>
            </a:r>
          </a:p>
        </p:txBody>
      </p:sp>
      <p:pic>
        <p:nvPicPr>
          <p:cNvPr id="174" name="Picture 173" descr="Icon representing data silos">
            <a:extLst>
              <a:ext uri="{FF2B5EF4-FFF2-40B4-BE49-F238E27FC236}">
                <a16:creationId xmlns:a16="http://schemas.microsoft.com/office/drawing/2014/main" id="{4B1A9BC5-3692-81AB-8E34-C456F1A0422D}"/>
              </a:ext>
            </a:extLst>
          </p:cNvPr>
          <p:cNvPicPr>
            <a:picLocks noChangeAspect="1"/>
          </p:cNvPicPr>
          <p:nvPr/>
        </p:nvPicPr>
        <p:blipFill>
          <a:blip r:embed="rId3"/>
          <a:stretch>
            <a:fillRect/>
          </a:stretch>
        </p:blipFill>
        <p:spPr>
          <a:xfrm>
            <a:off x="1714983" y="4039931"/>
            <a:ext cx="393700" cy="317500"/>
          </a:xfrm>
          <a:prstGeom prst="rect">
            <a:avLst/>
          </a:prstGeom>
        </p:spPr>
      </p:pic>
      <p:sp>
        <p:nvSpPr>
          <p:cNvPr id="212" name="TextBox 211">
            <a:extLst>
              <a:ext uri="{FF2B5EF4-FFF2-40B4-BE49-F238E27FC236}">
                <a16:creationId xmlns:a16="http://schemas.microsoft.com/office/drawing/2014/main" id="{0247E37B-95C1-E3C1-0F96-D05C229E2B13}"/>
              </a:ext>
            </a:extLst>
          </p:cNvPr>
          <p:cNvSpPr txBox="1"/>
          <p:nvPr/>
        </p:nvSpPr>
        <p:spPr>
          <a:xfrm>
            <a:off x="997433" y="4583973"/>
            <a:ext cx="1828800" cy="492443"/>
          </a:xfrm>
          <a:prstGeom prst="rect">
            <a:avLst/>
          </a:prstGeom>
          <a:noFill/>
        </p:spPr>
        <p:txBody>
          <a:bodyPr wrap="square" lIns="0" tIns="0" rIns="0" bIns="0" rtlCol="0">
            <a:spAutoFit/>
          </a:bodyPr>
          <a:lstStyle/>
          <a:p>
            <a:pPr algn="ctr"/>
            <a:r>
              <a:rPr lang="en-US" sz="1600">
                <a:solidFill>
                  <a:srgbClr val="2F2F2F"/>
                </a:solidFill>
              </a:rPr>
              <a:t>Structured / Unstructured</a:t>
            </a:r>
          </a:p>
        </p:txBody>
      </p:sp>
      <p:sp>
        <p:nvSpPr>
          <p:cNvPr id="43" name="TextBox 42">
            <a:extLst>
              <a:ext uri="{FF2B5EF4-FFF2-40B4-BE49-F238E27FC236}">
                <a16:creationId xmlns:a16="http://schemas.microsoft.com/office/drawing/2014/main" id="{BB966278-49B7-15F2-1546-28BF73CCB814}"/>
              </a:ext>
            </a:extLst>
          </p:cNvPr>
          <p:cNvSpPr txBox="1"/>
          <p:nvPr/>
        </p:nvSpPr>
        <p:spPr>
          <a:xfrm>
            <a:off x="4171610" y="1757053"/>
            <a:ext cx="1131720" cy="307777"/>
          </a:xfrm>
          <a:prstGeom prst="rect">
            <a:avLst/>
          </a:prstGeom>
          <a:noFill/>
        </p:spPr>
        <p:txBody>
          <a:bodyPr wrap="none" lIns="0" tIns="0" rIns="0" bIns="0" rtlCol="0">
            <a:spAutoFit/>
          </a:bodyPr>
          <a:lstStyle/>
          <a:p>
            <a:pPr algn="ctr"/>
            <a:r>
              <a:rPr lang="en-US" sz="2000" b="1">
                <a:solidFill>
                  <a:srgbClr val="52C7AA"/>
                </a:solidFill>
              </a:rPr>
              <a:t>Ingestion</a:t>
            </a:r>
          </a:p>
        </p:txBody>
      </p:sp>
      <p:sp>
        <p:nvSpPr>
          <p:cNvPr id="207" name="Embed_ECCE" title="Icon of two chevron brackets around a backslash">
            <a:extLst>
              <a:ext uri="{FF2B5EF4-FFF2-40B4-BE49-F238E27FC236}">
                <a16:creationId xmlns:a16="http://schemas.microsoft.com/office/drawing/2014/main" id="{179828A9-9161-BB58-6049-6B00646326E7}"/>
              </a:ext>
            </a:extLst>
          </p:cNvPr>
          <p:cNvSpPr>
            <a:spLocks noChangeAspect="1" noEditPoints="1"/>
          </p:cNvSpPr>
          <p:nvPr/>
        </p:nvSpPr>
        <p:spPr bwMode="auto">
          <a:xfrm>
            <a:off x="4524189" y="2562673"/>
            <a:ext cx="426562" cy="365760"/>
          </a:xfrm>
          <a:custGeom>
            <a:avLst/>
            <a:gdLst>
              <a:gd name="T0" fmla="*/ 672 w 3136"/>
              <a:gd name="T1" fmla="*/ 2017 h 2689"/>
              <a:gd name="T2" fmla="*/ 0 w 3136"/>
              <a:gd name="T3" fmla="*/ 1345 h 2689"/>
              <a:gd name="T4" fmla="*/ 672 w 3136"/>
              <a:gd name="T5" fmla="*/ 672 h 2689"/>
              <a:gd name="T6" fmla="*/ 2464 w 3136"/>
              <a:gd name="T7" fmla="*/ 2017 h 2689"/>
              <a:gd name="T8" fmla="*/ 3136 w 3136"/>
              <a:gd name="T9" fmla="*/ 1345 h 2689"/>
              <a:gd name="T10" fmla="*/ 2464 w 3136"/>
              <a:gd name="T11" fmla="*/ 672 h 2689"/>
              <a:gd name="T12" fmla="*/ 1121 w 3136"/>
              <a:gd name="T13" fmla="*/ 2689 h 2689"/>
              <a:gd name="T14" fmla="*/ 2017 w 3136"/>
              <a:gd name="T15" fmla="*/ 0 h 26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36" h="2689">
                <a:moveTo>
                  <a:pt x="672" y="2017"/>
                </a:moveTo>
                <a:lnTo>
                  <a:pt x="0" y="1345"/>
                </a:lnTo>
                <a:lnTo>
                  <a:pt x="672" y="672"/>
                </a:lnTo>
                <a:moveTo>
                  <a:pt x="2464" y="2017"/>
                </a:moveTo>
                <a:lnTo>
                  <a:pt x="3136" y="1345"/>
                </a:lnTo>
                <a:lnTo>
                  <a:pt x="2464" y="672"/>
                </a:lnTo>
                <a:moveTo>
                  <a:pt x="1121" y="2689"/>
                </a:moveTo>
                <a:lnTo>
                  <a:pt x="2017" y="0"/>
                </a:lnTo>
              </a:path>
            </a:pathLst>
          </a:custGeom>
          <a:noFill/>
          <a:ln w="15875" cap="sq">
            <a:solidFill>
              <a:srgbClr val="2F2F2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lin ang="5400000" scaled="1"/>
              </a:gradFill>
            </a:endParaRPr>
          </a:p>
        </p:txBody>
      </p:sp>
      <p:sp>
        <p:nvSpPr>
          <p:cNvPr id="209" name="TextBox 208">
            <a:extLst>
              <a:ext uri="{FF2B5EF4-FFF2-40B4-BE49-F238E27FC236}">
                <a16:creationId xmlns:a16="http://schemas.microsoft.com/office/drawing/2014/main" id="{19BAF449-E740-3FB6-7FBE-C8D2BFDEFF7B}"/>
              </a:ext>
            </a:extLst>
          </p:cNvPr>
          <p:cNvSpPr txBox="1"/>
          <p:nvPr/>
        </p:nvSpPr>
        <p:spPr>
          <a:xfrm>
            <a:off x="4276477" y="3152495"/>
            <a:ext cx="921984" cy="246221"/>
          </a:xfrm>
          <a:prstGeom prst="rect">
            <a:avLst/>
          </a:prstGeom>
          <a:noFill/>
        </p:spPr>
        <p:txBody>
          <a:bodyPr wrap="none" lIns="0" tIns="0" rIns="0" bIns="0" rtlCol="0">
            <a:spAutoFit/>
          </a:bodyPr>
          <a:lstStyle/>
          <a:p>
            <a:pPr algn="ctr"/>
            <a:r>
              <a:rPr lang="en-US" sz="1600" b="1">
                <a:solidFill>
                  <a:srgbClr val="52C7AA"/>
                </a:solidFill>
              </a:rPr>
              <a:t>Shortcuts</a:t>
            </a:r>
          </a:p>
        </p:txBody>
      </p:sp>
      <p:pic>
        <p:nvPicPr>
          <p:cNvPr id="206" name="Picture 205" descr="Icon representing organizing data with a computer">
            <a:extLst>
              <a:ext uri="{FF2B5EF4-FFF2-40B4-BE49-F238E27FC236}">
                <a16:creationId xmlns:a16="http://schemas.microsoft.com/office/drawing/2014/main" id="{A102669B-D590-CA51-FABA-63AF5F77FE51}"/>
              </a:ext>
            </a:extLst>
          </p:cNvPr>
          <p:cNvPicPr>
            <a:picLocks noChangeAspect="1"/>
          </p:cNvPicPr>
          <p:nvPr/>
        </p:nvPicPr>
        <p:blipFill>
          <a:blip r:embed="rId4"/>
          <a:stretch>
            <a:fillRect/>
          </a:stretch>
        </p:blipFill>
        <p:spPr>
          <a:xfrm>
            <a:off x="4539395" y="4039931"/>
            <a:ext cx="406400" cy="431800"/>
          </a:xfrm>
          <a:prstGeom prst="rect">
            <a:avLst/>
          </a:prstGeom>
        </p:spPr>
      </p:pic>
      <p:sp>
        <p:nvSpPr>
          <p:cNvPr id="213" name="TextBox 212">
            <a:extLst>
              <a:ext uri="{FF2B5EF4-FFF2-40B4-BE49-F238E27FC236}">
                <a16:creationId xmlns:a16="http://schemas.microsoft.com/office/drawing/2014/main" id="{B7180C62-ED73-0F8C-EA78-10339B73D19B}"/>
              </a:ext>
            </a:extLst>
          </p:cNvPr>
          <p:cNvSpPr txBox="1"/>
          <p:nvPr/>
        </p:nvSpPr>
        <p:spPr>
          <a:xfrm>
            <a:off x="4002465" y="4583973"/>
            <a:ext cx="1480260" cy="492443"/>
          </a:xfrm>
          <a:prstGeom prst="rect">
            <a:avLst/>
          </a:prstGeom>
          <a:noFill/>
        </p:spPr>
        <p:txBody>
          <a:bodyPr wrap="square" lIns="0" tIns="0" rIns="0" bIns="0" rtlCol="0">
            <a:spAutoFit/>
          </a:bodyPr>
          <a:lstStyle/>
          <a:p>
            <a:pPr algn="ctr"/>
            <a:r>
              <a:rPr lang="en-US" sz="1600">
                <a:solidFill>
                  <a:srgbClr val="2F2F2F"/>
                </a:solidFill>
              </a:rPr>
              <a:t>Pipelines &amp; Dataflows</a:t>
            </a:r>
          </a:p>
        </p:txBody>
      </p:sp>
      <p:cxnSp>
        <p:nvCxnSpPr>
          <p:cNvPr id="312" name="Straight Arrow Connector 311" descr="A arrow connecting Shortcut Enabled to Shortcuts">
            <a:extLst>
              <a:ext uri="{FF2B5EF4-FFF2-40B4-BE49-F238E27FC236}">
                <a16:creationId xmlns:a16="http://schemas.microsoft.com/office/drawing/2014/main" id="{67A58EBC-4BCD-4A9E-F7F7-D8F65F32AEE2}"/>
              </a:ext>
            </a:extLst>
          </p:cNvPr>
          <p:cNvCxnSpPr/>
          <p:nvPr/>
        </p:nvCxnSpPr>
        <p:spPr>
          <a:xfrm>
            <a:off x="3030876" y="3275323"/>
            <a:ext cx="883578" cy="0"/>
          </a:xfrm>
          <a:prstGeom prst="straightConnector1">
            <a:avLst/>
          </a:prstGeom>
          <a:ln w="38100">
            <a:solidFill>
              <a:srgbClr val="117865"/>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13" name="Straight Arrow Connector 312" descr="A arrow connecting Structured / Unstructured to Pipelines &amp; Dataflows&#10;">
            <a:extLst>
              <a:ext uri="{FF2B5EF4-FFF2-40B4-BE49-F238E27FC236}">
                <a16:creationId xmlns:a16="http://schemas.microsoft.com/office/drawing/2014/main" id="{4FB40F96-6C8A-E6AE-93B4-B4E722E1F0F3}"/>
              </a:ext>
            </a:extLst>
          </p:cNvPr>
          <p:cNvCxnSpPr/>
          <p:nvPr/>
        </p:nvCxnSpPr>
        <p:spPr>
          <a:xfrm>
            <a:off x="3030876" y="4830194"/>
            <a:ext cx="883578" cy="0"/>
          </a:xfrm>
          <a:prstGeom prst="straightConnector1">
            <a:avLst/>
          </a:prstGeom>
          <a:ln w="38100">
            <a:solidFill>
              <a:srgbClr val="117865"/>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16C1A535-A3C4-39CD-79F3-9558C3359C03}"/>
              </a:ext>
            </a:extLst>
          </p:cNvPr>
          <p:cNvSpPr txBox="1"/>
          <p:nvPr/>
        </p:nvSpPr>
        <p:spPr>
          <a:xfrm>
            <a:off x="7157537" y="1728816"/>
            <a:ext cx="627928" cy="307777"/>
          </a:xfrm>
          <a:prstGeom prst="rect">
            <a:avLst/>
          </a:prstGeom>
          <a:noFill/>
        </p:spPr>
        <p:txBody>
          <a:bodyPr wrap="none" lIns="0" tIns="0" rIns="0" bIns="0" rtlCol="0">
            <a:spAutoFit/>
          </a:bodyPr>
          <a:lstStyle/>
          <a:p>
            <a:pPr algn="ctr"/>
            <a:r>
              <a:rPr lang="en-US" sz="2000" b="1">
                <a:solidFill>
                  <a:srgbClr val="52C7AA"/>
                </a:solidFill>
              </a:rPr>
              <a:t>Store</a:t>
            </a:r>
          </a:p>
        </p:txBody>
      </p:sp>
      <p:pic>
        <p:nvPicPr>
          <p:cNvPr id="199" name="Picture 198" descr="Icon of two houses representing a Data Lakehouse">
            <a:extLst>
              <a:ext uri="{FF2B5EF4-FFF2-40B4-BE49-F238E27FC236}">
                <a16:creationId xmlns:a16="http://schemas.microsoft.com/office/drawing/2014/main" id="{C4DA9046-1EC4-9A15-70C0-13E03CBE71DB}"/>
              </a:ext>
            </a:extLst>
          </p:cNvPr>
          <p:cNvPicPr>
            <a:picLocks noChangeAspect="1"/>
          </p:cNvPicPr>
          <p:nvPr/>
        </p:nvPicPr>
        <p:blipFill>
          <a:blip r:embed="rId5"/>
          <a:stretch>
            <a:fillRect/>
          </a:stretch>
        </p:blipFill>
        <p:spPr>
          <a:xfrm>
            <a:off x="7256163" y="2531961"/>
            <a:ext cx="546100" cy="444500"/>
          </a:xfrm>
          <a:prstGeom prst="rect">
            <a:avLst/>
          </a:prstGeom>
        </p:spPr>
      </p:pic>
      <p:sp>
        <p:nvSpPr>
          <p:cNvPr id="210" name="TextBox 209">
            <a:extLst>
              <a:ext uri="{FF2B5EF4-FFF2-40B4-BE49-F238E27FC236}">
                <a16:creationId xmlns:a16="http://schemas.microsoft.com/office/drawing/2014/main" id="{27ECD43D-1C8E-F6B6-34AC-127D5154043A}"/>
              </a:ext>
            </a:extLst>
          </p:cNvPr>
          <p:cNvSpPr txBox="1"/>
          <p:nvPr/>
        </p:nvSpPr>
        <p:spPr>
          <a:xfrm>
            <a:off x="6648707" y="3152495"/>
            <a:ext cx="1828800" cy="246221"/>
          </a:xfrm>
          <a:prstGeom prst="rect">
            <a:avLst/>
          </a:prstGeom>
          <a:noFill/>
        </p:spPr>
        <p:txBody>
          <a:bodyPr wrap="none" lIns="0" tIns="0" rIns="0" bIns="0" rtlCol="0">
            <a:spAutoFit/>
          </a:bodyPr>
          <a:lstStyle/>
          <a:p>
            <a:pPr algn="ctr"/>
            <a:r>
              <a:rPr lang="en-US" sz="1600">
                <a:solidFill>
                  <a:srgbClr val="2F2F2F"/>
                </a:solidFill>
              </a:rPr>
              <a:t>Lakehouse(s)</a:t>
            </a:r>
          </a:p>
        </p:txBody>
      </p:sp>
      <p:cxnSp>
        <p:nvCxnSpPr>
          <p:cNvPr id="370" name="Straight Arrow Connector 369" descr="A double-headed arrow connecting Lakehouses to Notebooks &amp; Dataflows">
            <a:extLst>
              <a:ext uri="{FF2B5EF4-FFF2-40B4-BE49-F238E27FC236}">
                <a16:creationId xmlns:a16="http://schemas.microsoft.com/office/drawing/2014/main" id="{B87E2909-4D29-5C81-C189-4E70CDC66FEE}"/>
              </a:ext>
            </a:extLst>
          </p:cNvPr>
          <p:cNvCxnSpPr/>
          <p:nvPr/>
        </p:nvCxnSpPr>
        <p:spPr>
          <a:xfrm>
            <a:off x="7529213" y="3621183"/>
            <a:ext cx="0" cy="850548"/>
          </a:xfrm>
          <a:prstGeom prst="straightConnector1">
            <a:avLst/>
          </a:prstGeom>
          <a:ln w="38100">
            <a:solidFill>
              <a:srgbClr val="117865"/>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05" name="Picture 204" descr="Icon representing organizing data with a notebook">
            <a:extLst>
              <a:ext uri="{FF2B5EF4-FFF2-40B4-BE49-F238E27FC236}">
                <a16:creationId xmlns:a16="http://schemas.microsoft.com/office/drawing/2014/main" id="{2C79887A-0709-0D75-EC56-B90F7F7D14DF}"/>
              </a:ext>
            </a:extLst>
          </p:cNvPr>
          <p:cNvPicPr>
            <a:picLocks noChangeAspect="1"/>
          </p:cNvPicPr>
          <p:nvPr/>
        </p:nvPicPr>
        <p:blipFill>
          <a:blip r:embed="rId6"/>
          <a:stretch>
            <a:fillRect/>
          </a:stretch>
        </p:blipFill>
        <p:spPr>
          <a:xfrm>
            <a:off x="7318755" y="4694198"/>
            <a:ext cx="406400" cy="482600"/>
          </a:xfrm>
          <a:prstGeom prst="rect">
            <a:avLst/>
          </a:prstGeom>
        </p:spPr>
      </p:pic>
      <p:sp>
        <p:nvSpPr>
          <p:cNvPr id="216" name="TextBox 215">
            <a:extLst>
              <a:ext uri="{FF2B5EF4-FFF2-40B4-BE49-F238E27FC236}">
                <a16:creationId xmlns:a16="http://schemas.microsoft.com/office/drawing/2014/main" id="{BD00B1FF-FC67-EB58-E0BC-C94D948B39C3}"/>
              </a:ext>
            </a:extLst>
          </p:cNvPr>
          <p:cNvSpPr txBox="1"/>
          <p:nvPr/>
        </p:nvSpPr>
        <p:spPr>
          <a:xfrm>
            <a:off x="6917675" y="5278963"/>
            <a:ext cx="1233415" cy="307777"/>
          </a:xfrm>
          <a:prstGeom prst="rect">
            <a:avLst/>
          </a:prstGeom>
          <a:noFill/>
        </p:spPr>
        <p:txBody>
          <a:bodyPr wrap="none" lIns="0" tIns="0" rIns="0" bIns="0" rtlCol="0">
            <a:spAutoFit/>
          </a:bodyPr>
          <a:lstStyle/>
          <a:p>
            <a:pPr algn="l"/>
            <a:r>
              <a:rPr lang="en-US" sz="2000" b="1">
                <a:solidFill>
                  <a:srgbClr val="52C7AA"/>
                </a:solidFill>
              </a:rPr>
              <a:t>Transform</a:t>
            </a:r>
          </a:p>
        </p:txBody>
      </p:sp>
      <p:sp>
        <p:nvSpPr>
          <p:cNvPr id="214" name="TextBox 213">
            <a:extLst>
              <a:ext uri="{FF2B5EF4-FFF2-40B4-BE49-F238E27FC236}">
                <a16:creationId xmlns:a16="http://schemas.microsoft.com/office/drawing/2014/main" id="{7C3F9E55-AA5A-D6BE-6FD8-E119B89A2014}"/>
              </a:ext>
            </a:extLst>
          </p:cNvPr>
          <p:cNvSpPr txBox="1"/>
          <p:nvPr/>
        </p:nvSpPr>
        <p:spPr>
          <a:xfrm>
            <a:off x="6831474" y="5688905"/>
            <a:ext cx="1380963" cy="492443"/>
          </a:xfrm>
          <a:prstGeom prst="rect">
            <a:avLst/>
          </a:prstGeom>
          <a:noFill/>
        </p:spPr>
        <p:txBody>
          <a:bodyPr wrap="square" lIns="0" tIns="0" rIns="0" bIns="0" rtlCol="0">
            <a:spAutoFit/>
          </a:bodyPr>
          <a:lstStyle/>
          <a:p>
            <a:pPr algn="ctr"/>
            <a:r>
              <a:rPr lang="en-US" sz="1600">
                <a:solidFill>
                  <a:srgbClr val="2F2F2F"/>
                </a:solidFill>
              </a:rPr>
              <a:t>Notebooks &amp; Dataflows</a:t>
            </a:r>
          </a:p>
        </p:txBody>
      </p:sp>
      <p:grpSp>
        <p:nvGrpSpPr>
          <p:cNvPr id="9" name="Group 8" descr="A arrow connecting shortcuts and Pipelines &amp; Dataflows to Lakehouses">
            <a:extLst>
              <a:ext uri="{FF2B5EF4-FFF2-40B4-BE49-F238E27FC236}">
                <a16:creationId xmlns:a16="http://schemas.microsoft.com/office/drawing/2014/main" id="{03BC9CC6-3634-6284-B47C-CC3CBA15E466}"/>
              </a:ext>
            </a:extLst>
          </p:cNvPr>
          <p:cNvGrpSpPr/>
          <p:nvPr/>
        </p:nvGrpSpPr>
        <p:grpSpPr>
          <a:xfrm>
            <a:off x="5482724" y="3275323"/>
            <a:ext cx="1165983" cy="1554872"/>
            <a:chOff x="5482724" y="3275323"/>
            <a:chExt cx="1165983" cy="1554872"/>
          </a:xfrm>
        </p:grpSpPr>
        <p:cxnSp>
          <p:nvCxnSpPr>
            <p:cNvPr id="349" name="Elbow Connector 348">
              <a:extLst>
                <a:ext uri="{FF2B5EF4-FFF2-40B4-BE49-F238E27FC236}">
                  <a16:creationId xmlns:a16="http://schemas.microsoft.com/office/drawing/2014/main" id="{41A61628-4B28-1636-BFDC-FAD9DC1F01EA}"/>
                </a:ext>
              </a:extLst>
            </p:cNvPr>
            <p:cNvCxnSpPr>
              <a:cxnSpLocks/>
              <a:stCxn id="213" idx="3"/>
              <a:endCxn id="210" idx="1"/>
            </p:cNvCxnSpPr>
            <p:nvPr/>
          </p:nvCxnSpPr>
          <p:spPr>
            <a:xfrm flipV="1">
              <a:off x="5482725" y="3275606"/>
              <a:ext cx="1165982" cy="1554589"/>
            </a:xfrm>
            <a:prstGeom prst="bentConnector3">
              <a:avLst/>
            </a:prstGeom>
            <a:ln w="38100">
              <a:solidFill>
                <a:srgbClr val="117865"/>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51" name="Elbow Connector 350">
              <a:extLst>
                <a:ext uri="{FF2B5EF4-FFF2-40B4-BE49-F238E27FC236}">
                  <a16:creationId xmlns:a16="http://schemas.microsoft.com/office/drawing/2014/main" id="{59A402C5-6E7D-11ED-355E-9F6CC751BBAB}"/>
                </a:ext>
              </a:extLst>
            </p:cNvPr>
            <p:cNvCxnSpPr>
              <a:cxnSpLocks/>
              <a:endCxn id="210" idx="1"/>
            </p:cNvCxnSpPr>
            <p:nvPr/>
          </p:nvCxnSpPr>
          <p:spPr>
            <a:xfrm>
              <a:off x="5482724" y="3275323"/>
              <a:ext cx="1165983" cy="283"/>
            </a:xfrm>
            <a:prstGeom prst="bentConnector3">
              <a:avLst>
                <a:gd name="adj1" fmla="val 50000"/>
              </a:avLst>
            </a:prstGeom>
            <a:ln w="38100">
              <a:solidFill>
                <a:srgbClr val="117865"/>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sp>
        <p:nvSpPr>
          <p:cNvPr id="175" name="TextBox 174">
            <a:extLst>
              <a:ext uri="{FF2B5EF4-FFF2-40B4-BE49-F238E27FC236}">
                <a16:creationId xmlns:a16="http://schemas.microsoft.com/office/drawing/2014/main" id="{0D8E15EE-2A49-970F-DB52-8152067CBF89}"/>
              </a:ext>
            </a:extLst>
          </p:cNvPr>
          <p:cNvSpPr txBox="1"/>
          <p:nvPr/>
        </p:nvSpPr>
        <p:spPr>
          <a:xfrm>
            <a:off x="9966353" y="1773920"/>
            <a:ext cx="844783" cy="307777"/>
          </a:xfrm>
          <a:prstGeom prst="rect">
            <a:avLst/>
          </a:prstGeom>
          <a:noFill/>
        </p:spPr>
        <p:txBody>
          <a:bodyPr wrap="none" lIns="0" tIns="0" rIns="0" bIns="0" rtlCol="0">
            <a:spAutoFit/>
          </a:bodyPr>
          <a:lstStyle/>
          <a:p>
            <a:pPr algn="ctr"/>
            <a:r>
              <a:rPr lang="en-US" sz="2000" b="1">
                <a:solidFill>
                  <a:srgbClr val="52C7AA"/>
                </a:solidFill>
              </a:rPr>
              <a:t>Expose</a:t>
            </a:r>
          </a:p>
        </p:txBody>
      </p:sp>
      <p:pic>
        <p:nvPicPr>
          <p:cNvPr id="198" name="Picture 197" descr="Power BI Logo">
            <a:extLst>
              <a:ext uri="{FF2B5EF4-FFF2-40B4-BE49-F238E27FC236}">
                <a16:creationId xmlns:a16="http://schemas.microsoft.com/office/drawing/2014/main" id="{EBB82D59-E71D-01D7-1768-9CE73D38FCC5}"/>
              </a:ext>
            </a:extLst>
          </p:cNvPr>
          <p:cNvPicPr>
            <a:picLocks noChangeAspect="1"/>
          </p:cNvPicPr>
          <p:nvPr/>
        </p:nvPicPr>
        <p:blipFill>
          <a:blip r:embed="rId7" cstate="hqprint">
            <a:extLst>
              <a:ext uri="{28A0092B-C50C-407E-A947-70E740481C1C}">
                <a14:useLocalDpi xmlns:a14="http://schemas.microsoft.com/office/drawing/2010/main"/>
              </a:ext>
            </a:extLst>
          </a:blip>
          <a:srcRect/>
          <a:stretch/>
        </p:blipFill>
        <p:spPr>
          <a:xfrm>
            <a:off x="10092294" y="2334688"/>
            <a:ext cx="509731" cy="509731"/>
          </a:xfrm>
          <a:prstGeom prst="rect">
            <a:avLst/>
          </a:prstGeom>
        </p:spPr>
      </p:pic>
      <p:sp>
        <p:nvSpPr>
          <p:cNvPr id="211" name="TextBox 210">
            <a:extLst>
              <a:ext uri="{FF2B5EF4-FFF2-40B4-BE49-F238E27FC236}">
                <a16:creationId xmlns:a16="http://schemas.microsoft.com/office/drawing/2014/main" id="{FDF84877-12DA-2DD9-CF74-A3432789107D}"/>
              </a:ext>
            </a:extLst>
          </p:cNvPr>
          <p:cNvSpPr txBox="1"/>
          <p:nvPr/>
        </p:nvSpPr>
        <p:spPr>
          <a:xfrm>
            <a:off x="9432759" y="2875496"/>
            <a:ext cx="1828800" cy="246221"/>
          </a:xfrm>
          <a:prstGeom prst="rect">
            <a:avLst/>
          </a:prstGeom>
          <a:noFill/>
        </p:spPr>
        <p:txBody>
          <a:bodyPr wrap="none" lIns="0" tIns="0" rIns="0" bIns="0" rtlCol="0">
            <a:spAutoFit/>
          </a:bodyPr>
          <a:lstStyle/>
          <a:p>
            <a:pPr algn="ctr"/>
            <a:r>
              <a:rPr lang="en-US" sz="1600">
                <a:solidFill>
                  <a:srgbClr val="2F2F2F"/>
                </a:solidFill>
              </a:rPr>
              <a:t>PBI</a:t>
            </a:r>
          </a:p>
        </p:txBody>
      </p:sp>
      <p:sp>
        <p:nvSpPr>
          <p:cNvPr id="176" name="server" title="Icon of a server tower">
            <a:extLst>
              <a:ext uri="{FF2B5EF4-FFF2-40B4-BE49-F238E27FC236}">
                <a16:creationId xmlns:a16="http://schemas.microsoft.com/office/drawing/2014/main" id="{67935E12-C2B2-D6A2-B518-F9BC49378D05}"/>
              </a:ext>
            </a:extLst>
          </p:cNvPr>
          <p:cNvSpPr>
            <a:spLocks noChangeAspect="1" noEditPoints="1"/>
          </p:cNvSpPr>
          <p:nvPr/>
        </p:nvSpPr>
        <p:spPr bwMode="auto">
          <a:xfrm>
            <a:off x="10250874" y="4046457"/>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solidFill>
            <a:schemeClr val="tx2"/>
          </a:solidFill>
          <a:ln w="15875" cap="sq">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215" name="TextBox 214">
            <a:extLst>
              <a:ext uri="{FF2B5EF4-FFF2-40B4-BE49-F238E27FC236}">
                <a16:creationId xmlns:a16="http://schemas.microsoft.com/office/drawing/2014/main" id="{9D514C3F-EAA7-6017-DE8A-E6C56A7ADA67}"/>
              </a:ext>
            </a:extLst>
          </p:cNvPr>
          <p:cNvSpPr txBox="1"/>
          <p:nvPr/>
        </p:nvSpPr>
        <p:spPr>
          <a:xfrm>
            <a:off x="9474345" y="4583973"/>
            <a:ext cx="1828800" cy="246221"/>
          </a:xfrm>
          <a:prstGeom prst="rect">
            <a:avLst/>
          </a:prstGeom>
          <a:noFill/>
        </p:spPr>
        <p:txBody>
          <a:bodyPr wrap="none" lIns="0" tIns="0" rIns="0" bIns="0" rtlCol="0">
            <a:spAutoFit/>
          </a:bodyPr>
          <a:lstStyle/>
          <a:p>
            <a:pPr algn="ctr"/>
            <a:r>
              <a:rPr lang="en-US" sz="1600">
                <a:solidFill>
                  <a:srgbClr val="2F2F2F"/>
                </a:solidFill>
              </a:rPr>
              <a:t>Lake Warehouse</a:t>
            </a:r>
          </a:p>
        </p:txBody>
      </p:sp>
      <p:grpSp>
        <p:nvGrpSpPr>
          <p:cNvPr id="10" name="Group 9" descr="A arrow connecting Lakehouses to PBI and Lake Warehouse">
            <a:extLst>
              <a:ext uri="{FF2B5EF4-FFF2-40B4-BE49-F238E27FC236}">
                <a16:creationId xmlns:a16="http://schemas.microsoft.com/office/drawing/2014/main" id="{6F57D1E1-25B7-29ED-6C75-B42B60EE56B0}"/>
              </a:ext>
            </a:extLst>
          </p:cNvPr>
          <p:cNvGrpSpPr/>
          <p:nvPr/>
        </p:nvGrpSpPr>
        <p:grpSpPr>
          <a:xfrm>
            <a:off x="8477507" y="2721608"/>
            <a:ext cx="996838" cy="1985476"/>
            <a:chOff x="8477507" y="2721608"/>
            <a:chExt cx="996838" cy="1985476"/>
          </a:xfrm>
        </p:grpSpPr>
        <p:cxnSp>
          <p:nvCxnSpPr>
            <p:cNvPr id="355" name="Elbow Connector 354">
              <a:extLst>
                <a:ext uri="{FF2B5EF4-FFF2-40B4-BE49-F238E27FC236}">
                  <a16:creationId xmlns:a16="http://schemas.microsoft.com/office/drawing/2014/main" id="{A57F8763-FC1E-4377-088C-7025DCAEA4B1}"/>
                </a:ext>
              </a:extLst>
            </p:cNvPr>
            <p:cNvCxnSpPr>
              <a:cxnSpLocks/>
              <a:endCxn id="215" idx="1"/>
            </p:cNvCxnSpPr>
            <p:nvPr/>
          </p:nvCxnSpPr>
          <p:spPr>
            <a:xfrm rot="16200000" flipH="1">
              <a:off x="8509256" y="3741995"/>
              <a:ext cx="1431760" cy="498417"/>
            </a:xfrm>
            <a:prstGeom prst="bentConnector2">
              <a:avLst/>
            </a:prstGeom>
            <a:ln w="38100">
              <a:solidFill>
                <a:srgbClr val="117865"/>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56" name="Elbow Connector 355">
              <a:extLst>
                <a:ext uri="{FF2B5EF4-FFF2-40B4-BE49-F238E27FC236}">
                  <a16:creationId xmlns:a16="http://schemas.microsoft.com/office/drawing/2014/main" id="{99571382-5030-6E05-61B0-D2897CF303EE}"/>
                </a:ext>
              </a:extLst>
            </p:cNvPr>
            <p:cNvCxnSpPr>
              <a:cxnSpLocks/>
              <a:stCxn id="210" idx="3"/>
            </p:cNvCxnSpPr>
            <p:nvPr/>
          </p:nvCxnSpPr>
          <p:spPr>
            <a:xfrm flipV="1">
              <a:off x="8477507" y="2721608"/>
              <a:ext cx="996838" cy="553998"/>
            </a:xfrm>
            <a:prstGeom prst="bentConnector3">
              <a:avLst>
                <a:gd name="adj1" fmla="val 50000"/>
              </a:avLst>
            </a:prstGeom>
            <a:ln w="38100">
              <a:solidFill>
                <a:srgbClr val="117865"/>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sp>
        <p:nvSpPr>
          <p:cNvPr id="3" name="TextBox 2">
            <a:extLst>
              <a:ext uri="{FF2B5EF4-FFF2-40B4-BE49-F238E27FC236}">
                <a16:creationId xmlns:a16="http://schemas.microsoft.com/office/drawing/2014/main" id="{34F2EFE6-26F4-5031-56EC-09B35D0395FE}"/>
              </a:ext>
            </a:extLst>
          </p:cNvPr>
          <p:cNvSpPr txBox="1"/>
          <p:nvPr/>
        </p:nvSpPr>
        <p:spPr>
          <a:xfrm rot="16200000">
            <a:off x="8422353" y="4064920"/>
            <a:ext cx="868828" cy="169277"/>
          </a:xfrm>
          <a:prstGeom prst="rect">
            <a:avLst/>
          </a:prstGeom>
          <a:noFill/>
        </p:spPr>
        <p:txBody>
          <a:bodyPr wrap="none" lIns="0" tIns="0" rIns="0" bIns="0" rtlCol="0">
            <a:spAutoFit/>
          </a:bodyPr>
          <a:lstStyle/>
          <a:p>
            <a:pPr algn="ctr"/>
            <a:r>
              <a:rPr lang="en-US" sz="1100">
                <a:solidFill>
                  <a:srgbClr val="2F2F2F"/>
                </a:solidFill>
              </a:rPr>
              <a:t>SQL-endpoint</a:t>
            </a:r>
          </a:p>
        </p:txBody>
      </p:sp>
      <p:sp>
        <p:nvSpPr>
          <p:cNvPr id="5" name="TextBox 4">
            <a:extLst>
              <a:ext uri="{FF2B5EF4-FFF2-40B4-BE49-F238E27FC236}">
                <a16:creationId xmlns:a16="http://schemas.microsoft.com/office/drawing/2014/main" id="{A1C591DB-5889-D143-A351-1DC7DE7FFA51}"/>
              </a:ext>
            </a:extLst>
          </p:cNvPr>
          <p:cNvSpPr txBox="1"/>
          <p:nvPr/>
        </p:nvSpPr>
        <p:spPr>
          <a:xfrm>
            <a:off x="8941406" y="2323336"/>
            <a:ext cx="408765" cy="338554"/>
          </a:xfrm>
          <a:prstGeom prst="rect">
            <a:avLst/>
          </a:prstGeom>
          <a:noFill/>
        </p:spPr>
        <p:txBody>
          <a:bodyPr wrap="none" lIns="0" tIns="0" rIns="0" bIns="0" rtlCol="0">
            <a:spAutoFit/>
          </a:bodyPr>
          <a:lstStyle/>
          <a:p>
            <a:pPr algn="ctr"/>
            <a:r>
              <a:rPr lang="en-US" sz="1100">
                <a:solidFill>
                  <a:srgbClr val="2F2F2F"/>
                </a:solidFill>
              </a:rPr>
              <a:t>Direct </a:t>
            </a:r>
          </a:p>
          <a:p>
            <a:pPr algn="ctr"/>
            <a:r>
              <a:rPr lang="en-US" sz="1100">
                <a:solidFill>
                  <a:srgbClr val="2F2F2F"/>
                </a:solidFill>
              </a:rPr>
              <a:t>lake</a:t>
            </a:r>
          </a:p>
        </p:txBody>
      </p:sp>
    </p:spTree>
    <p:extLst>
      <p:ext uri="{BB962C8B-B14F-4D97-AF65-F5344CB8AC3E}">
        <p14:creationId xmlns:p14="http://schemas.microsoft.com/office/powerpoint/2010/main" val="34966043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70"/>
                                        </p:tgtEl>
                                        <p:attrNameLst>
                                          <p:attrName>style.visibility</p:attrName>
                                        </p:attrNameLst>
                                      </p:cBhvr>
                                      <p:to>
                                        <p:strVal val="visible"/>
                                      </p:to>
                                    </p:set>
                                    <p:animEffect transition="in" filter="fade">
                                      <p:cBhvr>
                                        <p:cTn id="11" dur="500"/>
                                        <p:tgtEl>
                                          <p:spTgt spid="370"/>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843759-EE3F-7C4D-A835-BA8C91A26014}"/>
              </a:ext>
            </a:extLst>
          </p:cNvPr>
          <p:cNvSpPr>
            <a:spLocks noGrp="1"/>
          </p:cNvSpPr>
          <p:nvPr>
            <p:ph type="title" idx="4294967295"/>
          </p:nvPr>
        </p:nvSpPr>
        <p:spPr>
          <a:xfrm>
            <a:off x="1174750" y="457200"/>
            <a:ext cx="11017250" cy="554038"/>
          </a:xfrm>
        </p:spPr>
        <p:txBody>
          <a:bodyPr/>
          <a:lstStyle/>
          <a:p>
            <a:r>
              <a:rPr lang="en-US">
                <a:solidFill>
                  <a:srgbClr val="117865"/>
                </a:solidFill>
              </a:rPr>
              <a:t>Data warehouse</a:t>
            </a:r>
          </a:p>
        </p:txBody>
      </p:sp>
      <p:sp>
        <p:nvSpPr>
          <p:cNvPr id="35" name="TextBox 34">
            <a:extLst>
              <a:ext uri="{FF2B5EF4-FFF2-40B4-BE49-F238E27FC236}">
                <a16:creationId xmlns:a16="http://schemas.microsoft.com/office/drawing/2014/main" id="{A551D365-F6B8-6051-9853-8CC6FB1F9E35}"/>
              </a:ext>
            </a:extLst>
          </p:cNvPr>
          <p:cNvSpPr txBox="1"/>
          <p:nvPr/>
        </p:nvSpPr>
        <p:spPr>
          <a:xfrm>
            <a:off x="1186987" y="1773926"/>
            <a:ext cx="1449691" cy="307777"/>
          </a:xfrm>
          <a:prstGeom prst="rect">
            <a:avLst/>
          </a:prstGeom>
          <a:noFill/>
        </p:spPr>
        <p:txBody>
          <a:bodyPr wrap="none" lIns="0" tIns="0" rIns="0" bIns="0" rtlCol="0">
            <a:spAutoFit/>
          </a:bodyPr>
          <a:lstStyle/>
          <a:p>
            <a:pPr algn="ctr"/>
            <a:r>
              <a:rPr lang="en-US" sz="2000" b="1">
                <a:solidFill>
                  <a:srgbClr val="52C7AA"/>
                </a:solidFill>
              </a:rPr>
              <a:t>Data Source</a:t>
            </a:r>
          </a:p>
        </p:txBody>
      </p:sp>
      <p:pic>
        <p:nvPicPr>
          <p:cNvPr id="45" name="Picture 44" descr="Icon representing data silos">
            <a:extLst>
              <a:ext uri="{FF2B5EF4-FFF2-40B4-BE49-F238E27FC236}">
                <a16:creationId xmlns:a16="http://schemas.microsoft.com/office/drawing/2014/main" id="{8CFA652D-B181-0A1A-41F8-17A390A573D1}"/>
              </a:ext>
            </a:extLst>
          </p:cNvPr>
          <p:cNvPicPr>
            <a:picLocks noChangeAspect="1"/>
          </p:cNvPicPr>
          <p:nvPr/>
        </p:nvPicPr>
        <p:blipFill>
          <a:blip r:embed="rId3"/>
          <a:stretch>
            <a:fillRect/>
          </a:stretch>
        </p:blipFill>
        <p:spPr>
          <a:xfrm>
            <a:off x="1714983" y="2626615"/>
            <a:ext cx="393700" cy="317500"/>
          </a:xfrm>
          <a:prstGeom prst="rect">
            <a:avLst/>
          </a:prstGeom>
        </p:spPr>
      </p:pic>
      <p:sp>
        <p:nvSpPr>
          <p:cNvPr id="46" name="TextBox 45">
            <a:extLst>
              <a:ext uri="{FF2B5EF4-FFF2-40B4-BE49-F238E27FC236}">
                <a16:creationId xmlns:a16="http://schemas.microsoft.com/office/drawing/2014/main" id="{962C98EB-8AE2-3B6B-89EC-864DC372EEEA}"/>
              </a:ext>
            </a:extLst>
          </p:cNvPr>
          <p:cNvSpPr txBox="1"/>
          <p:nvPr/>
        </p:nvSpPr>
        <p:spPr>
          <a:xfrm>
            <a:off x="997433" y="3152495"/>
            <a:ext cx="1828800" cy="246221"/>
          </a:xfrm>
          <a:prstGeom prst="rect">
            <a:avLst/>
          </a:prstGeom>
          <a:noFill/>
        </p:spPr>
        <p:txBody>
          <a:bodyPr wrap="none" lIns="0" tIns="0" rIns="0" bIns="0" rtlCol="0">
            <a:spAutoFit/>
          </a:bodyPr>
          <a:lstStyle/>
          <a:p>
            <a:pPr algn="ctr"/>
            <a:r>
              <a:rPr lang="en-US" sz="1600">
                <a:solidFill>
                  <a:srgbClr val="2F2F2F"/>
                </a:solidFill>
              </a:rPr>
              <a:t>Shortcut Enabled</a:t>
            </a:r>
          </a:p>
        </p:txBody>
      </p:sp>
      <p:pic>
        <p:nvPicPr>
          <p:cNvPr id="40" name="Picture 39" descr="Icon representing data silos">
            <a:extLst>
              <a:ext uri="{FF2B5EF4-FFF2-40B4-BE49-F238E27FC236}">
                <a16:creationId xmlns:a16="http://schemas.microsoft.com/office/drawing/2014/main" id="{66B1343B-5164-BC3B-DC64-A59B123C7232}"/>
              </a:ext>
            </a:extLst>
          </p:cNvPr>
          <p:cNvPicPr>
            <a:picLocks noChangeAspect="1"/>
          </p:cNvPicPr>
          <p:nvPr/>
        </p:nvPicPr>
        <p:blipFill>
          <a:blip r:embed="rId3"/>
          <a:stretch>
            <a:fillRect/>
          </a:stretch>
        </p:blipFill>
        <p:spPr>
          <a:xfrm>
            <a:off x="1714983" y="4041802"/>
            <a:ext cx="393700" cy="317500"/>
          </a:xfrm>
          <a:prstGeom prst="rect">
            <a:avLst/>
          </a:prstGeom>
        </p:spPr>
      </p:pic>
      <p:sp>
        <p:nvSpPr>
          <p:cNvPr id="41" name="TextBox 40">
            <a:extLst>
              <a:ext uri="{FF2B5EF4-FFF2-40B4-BE49-F238E27FC236}">
                <a16:creationId xmlns:a16="http://schemas.microsoft.com/office/drawing/2014/main" id="{BB34C5BF-D304-C809-8202-264C3700FDC2}"/>
              </a:ext>
            </a:extLst>
          </p:cNvPr>
          <p:cNvSpPr txBox="1"/>
          <p:nvPr/>
        </p:nvSpPr>
        <p:spPr>
          <a:xfrm>
            <a:off x="997433" y="4579701"/>
            <a:ext cx="1828800" cy="492443"/>
          </a:xfrm>
          <a:prstGeom prst="rect">
            <a:avLst/>
          </a:prstGeom>
          <a:noFill/>
        </p:spPr>
        <p:txBody>
          <a:bodyPr wrap="square" lIns="0" tIns="0" rIns="0" bIns="0" rtlCol="0">
            <a:spAutoFit/>
          </a:bodyPr>
          <a:lstStyle/>
          <a:p>
            <a:pPr algn="ctr"/>
            <a:r>
              <a:rPr lang="en-US" sz="1600">
                <a:solidFill>
                  <a:srgbClr val="2F2F2F"/>
                </a:solidFill>
              </a:rPr>
              <a:t>Structured / Unstructured</a:t>
            </a:r>
          </a:p>
        </p:txBody>
      </p:sp>
      <p:sp>
        <p:nvSpPr>
          <p:cNvPr id="47" name="TextBox 46">
            <a:extLst>
              <a:ext uri="{FF2B5EF4-FFF2-40B4-BE49-F238E27FC236}">
                <a16:creationId xmlns:a16="http://schemas.microsoft.com/office/drawing/2014/main" id="{EA114D60-6EA1-EBA4-E48D-8B7484C04729}"/>
              </a:ext>
            </a:extLst>
          </p:cNvPr>
          <p:cNvSpPr txBox="1"/>
          <p:nvPr/>
        </p:nvSpPr>
        <p:spPr>
          <a:xfrm>
            <a:off x="4171610" y="1757059"/>
            <a:ext cx="1131720" cy="307777"/>
          </a:xfrm>
          <a:prstGeom prst="rect">
            <a:avLst/>
          </a:prstGeom>
          <a:noFill/>
        </p:spPr>
        <p:txBody>
          <a:bodyPr wrap="none" lIns="0" tIns="0" rIns="0" bIns="0" rtlCol="0">
            <a:spAutoFit/>
          </a:bodyPr>
          <a:lstStyle/>
          <a:p>
            <a:pPr algn="ctr"/>
            <a:r>
              <a:rPr lang="en-US" sz="2000" b="1">
                <a:solidFill>
                  <a:srgbClr val="52C7AA"/>
                </a:solidFill>
              </a:rPr>
              <a:t>Ingestion</a:t>
            </a:r>
          </a:p>
        </p:txBody>
      </p:sp>
      <p:pic>
        <p:nvPicPr>
          <p:cNvPr id="33" name="Picture 32" descr="Icon representing connection">
            <a:extLst>
              <a:ext uri="{FF2B5EF4-FFF2-40B4-BE49-F238E27FC236}">
                <a16:creationId xmlns:a16="http://schemas.microsoft.com/office/drawing/2014/main" id="{84008536-FEF2-37D9-B7D7-D8A856B9C4F1}"/>
              </a:ext>
            </a:extLst>
          </p:cNvPr>
          <p:cNvPicPr>
            <a:picLocks noChangeAspect="1"/>
          </p:cNvPicPr>
          <p:nvPr/>
        </p:nvPicPr>
        <p:blipFill>
          <a:blip r:embed="rId4"/>
          <a:stretch>
            <a:fillRect/>
          </a:stretch>
        </p:blipFill>
        <p:spPr>
          <a:xfrm>
            <a:off x="4540619" y="2626615"/>
            <a:ext cx="393700" cy="304800"/>
          </a:xfrm>
          <a:prstGeom prst="rect">
            <a:avLst/>
          </a:prstGeom>
        </p:spPr>
      </p:pic>
      <p:sp>
        <p:nvSpPr>
          <p:cNvPr id="5" name="TextBox 4">
            <a:extLst>
              <a:ext uri="{FF2B5EF4-FFF2-40B4-BE49-F238E27FC236}">
                <a16:creationId xmlns:a16="http://schemas.microsoft.com/office/drawing/2014/main" id="{8F2D1BEB-8597-C1F6-55D1-580B3BD8A4B2}"/>
              </a:ext>
            </a:extLst>
          </p:cNvPr>
          <p:cNvSpPr txBox="1"/>
          <p:nvPr/>
        </p:nvSpPr>
        <p:spPr>
          <a:xfrm>
            <a:off x="4374246" y="3152495"/>
            <a:ext cx="738985" cy="246221"/>
          </a:xfrm>
          <a:prstGeom prst="rect">
            <a:avLst/>
          </a:prstGeom>
          <a:noFill/>
        </p:spPr>
        <p:txBody>
          <a:bodyPr wrap="none" lIns="0" tIns="0" rIns="0" bIns="0" rtlCol="0">
            <a:spAutoFit/>
          </a:bodyPr>
          <a:lstStyle/>
          <a:p>
            <a:pPr algn="l"/>
            <a:r>
              <a:rPr lang="en-US" sz="1600" b="1">
                <a:solidFill>
                  <a:srgbClr val="52C7AA"/>
                </a:solidFill>
              </a:rPr>
              <a:t>Mounts</a:t>
            </a:r>
          </a:p>
        </p:txBody>
      </p:sp>
      <p:pic>
        <p:nvPicPr>
          <p:cNvPr id="206" name="Picture 205" descr="Icon representing organizing data with a computer">
            <a:extLst>
              <a:ext uri="{FF2B5EF4-FFF2-40B4-BE49-F238E27FC236}">
                <a16:creationId xmlns:a16="http://schemas.microsoft.com/office/drawing/2014/main" id="{A102669B-D590-CA51-FABA-63AF5F77FE51}"/>
              </a:ext>
            </a:extLst>
          </p:cNvPr>
          <p:cNvPicPr>
            <a:picLocks noChangeAspect="1"/>
          </p:cNvPicPr>
          <p:nvPr/>
        </p:nvPicPr>
        <p:blipFill>
          <a:blip r:embed="rId5"/>
          <a:stretch>
            <a:fillRect/>
          </a:stretch>
        </p:blipFill>
        <p:spPr>
          <a:xfrm>
            <a:off x="4534269" y="4039931"/>
            <a:ext cx="406400" cy="431800"/>
          </a:xfrm>
          <a:prstGeom prst="rect">
            <a:avLst/>
          </a:prstGeom>
        </p:spPr>
      </p:pic>
      <p:sp>
        <p:nvSpPr>
          <p:cNvPr id="27" name="TextBox 26">
            <a:extLst>
              <a:ext uri="{FF2B5EF4-FFF2-40B4-BE49-F238E27FC236}">
                <a16:creationId xmlns:a16="http://schemas.microsoft.com/office/drawing/2014/main" id="{1B507AC4-D3FD-203E-7EA9-BA95875DC471}"/>
              </a:ext>
            </a:extLst>
          </p:cNvPr>
          <p:cNvSpPr txBox="1"/>
          <p:nvPr/>
        </p:nvSpPr>
        <p:spPr>
          <a:xfrm>
            <a:off x="3961442" y="4579701"/>
            <a:ext cx="1552054" cy="492443"/>
          </a:xfrm>
          <a:prstGeom prst="rect">
            <a:avLst/>
          </a:prstGeom>
          <a:noFill/>
        </p:spPr>
        <p:txBody>
          <a:bodyPr wrap="square" lIns="0" tIns="0" rIns="0" bIns="0" rtlCol="0">
            <a:spAutoFit/>
          </a:bodyPr>
          <a:lstStyle/>
          <a:p>
            <a:pPr algn="ctr"/>
            <a:r>
              <a:rPr lang="en-US" sz="1600">
                <a:solidFill>
                  <a:srgbClr val="2F2F2F"/>
                </a:solidFill>
              </a:rPr>
              <a:t>Pipelines &amp; Dataflows</a:t>
            </a:r>
          </a:p>
        </p:txBody>
      </p:sp>
      <p:cxnSp>
        <p:nvCxnSpPr>
          <p:cNvPr id="78" name="Straight Arrow Connector 77" descr="A arrow connecting Shortcut Enabled to Mounts">
            <a:extLst>
              <a:ext uri="{FF2B5EF4-FFF2-40B4-BE49-F238E27FC236}">
                <a16:creationId xmlns:a16="http://schemas.microsoft.com/office/drawing/2014/main" id="{02C758B8-34D8-371B-8DA0-857BA3F15939}"/>
              </a:ext>
            </a:extLst>
          </p:cNvPr>
          <p:cNvCxnSpPr/>
          <p:nvPr/>
        </p:nvCxnSpPr>
        <p:spPr>
          <a:xfrm>
            <a:off x="3030876" y="3275323"/>
            <a:ext cx="883578" cy="0"/>
          </a:xfrm>
          <a:prstGeom prst="straightConnector1">
            <a:avLst/>
          </a:prstGeom>
          <a:ln w="38100">
            <a:solidFill>
              <a:srgbClr val="117865"/>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descr="A arrow connecting Structured / Unstructured to Pipelines &amp; Dataflows">
            <a:extLst>
              <a:ext uri="{FF2B5EF4-FFF2-40B4-BE49-F238E27FC236}">
                <a16:creationId xmlns:a16="http://schemas.microsoft.com/office/drawing/2014/main" id="{EDDFC22A-E379-D663-F48B-B5A39FCBE81B}"/>
              </a:ext>
            </a:extLst>
          </p:cNvPr>
          <p:cNvCxnSpPr/>
          <p:nvPr/>
        </p:nvCxnSpPr>
        <p:spPr>
          <a:xfrm>
            <a:off x="3030876" y="4830194"/>
            <a:ext cx="883578" cy="0"/>
          </a:xfrm>
          <a:prstGeom prst="straightConnector1">
            <a:avLst/>
          </a:prstGeom>
          <a:ln w="38100">
            <a:solidFill>
              <a:srgbClr val="117865"/>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9E896B19-C628-3268-891F-664578CD54BE}"/>
              </a:ext>
            </a:extLst>
          </p:cNvPr>
          <p:cNvSpPr txBox="1"/>
          <p:nvPr/>
        </p:nvSpPr>
        <p:spPr>
          <a:xfrm>
            <a:off x="7220418" y="1773926"/>
            <a:ext cx="627928" cy="307777"/>
          </a:xfrm>
          <a:prstGeom prst="rect">
            <a:avLst/>
          </a:prstGeom>
          <a:noFill/>
        </p:spPr>
        <p:txBody>
          <a:bodyPr wrap="none" lIns="0" tIns="0" rIns="0" bIns="0" rtlCol="0">
            <a:spAutoFit/>
          </a:bodyPr>
          <a:lstStyle/>
          <a:p>
            <a:pPr algn="ctr"/>
            <a:r>
              <a:rPr lang="en-US" sz="2000" b="1">
                <a:solidFill>
                  <a:srgbClr val="52C7AA"/>
                </a:solidFill>
              </a:rPr>
              <a:t>Store</a:t>
            </a:r>
          </a:p>
        </p:txBody>
      </p:sp>
      <p:pic>
        <p:nvPicPr>
          <p:cNvPr id="32" name="Picture 31" descr="Icon of a big building representing a Data Warehouse">
            <a:extLst>
              <a:ext uri="{FF2B5EF4-FFF2-40B4-BE49-F238E27FC236}">
                <a16:creationId xmlns:a16="http://schemas.microsoft.com/office/drawing/2014/main" id="{4ECBBA5F-4363-55B7-FA97-B854E43C5699}"/>
              </a:ext>
            </a:extLst>
          </p:cNvPr>
          <p:cNvPicPr>
            <a:picLocks noChangeAspect="1"/>
          </p:cNvPicPr>
          <p:nvPr/>
        </p:nvPicPr>
        <p:blipFill>
          <a:blip r:embed="rId6"/>
          <a:stretch>
            <a:fillRect/>
          </a:stretch>
        </p:blipFill>
        <p:spPr>
          <a:xfrm>
            <a:off x="7257683" y="2613915"/>
            <a:ext cx="533400" cy="342900"/>
          </a:xfrm>
          <a:prstGeom prst="rect">
            <a:avLst/>
          </a:prstGeom>
        </p:spPr>
      </p:pic>
      <p:sp>
        <p:nvSpPr>
          <p:cNvPr id="17" name="TextBox 16">
            <a:extLst>
              <a:ext uri="{FF2B5EF4-FFF2-40B4-BE49-F238E27FC236}">
                <a16:creationId xmlns:a16="http://schemas.microsoft.com/office/drawing/2014/main" id="{FC71AD0A-325C-87F8-6492-28874F313711}"/>
              </a:ext>
            </a:extLst>
          </p:cNvPr>
          <p:cNvSpPr txBox="1"/>
          <p:nvPr/>
        </p:nvSpPr>
        <p:spPr>
          <a:xfrm>
            <a:off x="6820048" y="3152495"/>
            <a:ext cx="1483676" cy="246221"/>
          </a:xfrm>
          <a:prstGeom prst="rect">
            <a:avLst/>
          </a:prstGeom>
          <a:noFill/>
        </p:spPr>
        <p:txBody>
          <a:bodyPr wrap="none" lIns="0" tIns="0" rIns="0" bIns="0" rtlCol="0">
            <a:spAutoFit/>
          </a:bodyPr>
          <a:lstStyle/>
          <a:p>
            <a:pPr algn="l"/>
            <a:r>
              <a:rPr lang="en-US" sz="1600">
                <a:solidFill>
                  <a:srgbClr val="2F2F2F"/>
                </a:solidFill>
              </a:rPr>
              <a:t>Data Warehouse</a:t>
            </a:r>
          </a:p>
        </p:txBody>
      </p:sp>
      <p:cxnSp>
        <p:nvCxnSpPr>
          <p:cNvPr id="84" name="Straight Arrow Connector 83" descr="A double-headed arrow connecting Data Warehouses to Procedures">
            <a:extLst>
              <a:ext uri="{FF2B5EF4-FFF2-40B4-BE49-F238E27FC236}">
                <a16:creationId xmlns:a16="http://schemas.microsoft.com/office/drawing/2014/main" id="{63995D67-5FD2-F455-CEC9-20476366E67D}"/>
              </a:ext>
            </a:extLst>
          </p:cNvPr>
          <p:cNvCxnSpPr/>
          <p:nvPr/>
        </p:nvCxnSpPr>
        <p:spPr>
          <a:xfrm>
            <a:off x="7534382" y="3621183"/>
            <a:ext cx="0" cy="850548"/>
          </a:xfrm>
          <a:prstGeom prst="straightConnector1">
            <a:avLst/>
          </a:prstGeom>
          <a:ln w="38100">
            <a:solidFill>
              <a:srgbClr val="117865"/>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1" name="Website" descr="Icon of multiple app windows representing organized data">
            <a:extLst>
              <a:ext uri="{FF2B5EF4-FFF2-40B4-BE49-F238E27FC236}">
                <a16:creationId xmlns:a16="http://schemas.microsoft.com/office/drawing/2014/main" id="{F10F9FF6-61F4-252E-050F-B4A9BF2CA545}"/>
              </a:ext>
            </a:extLst>
          </p:cNvPr>
          <p:cNvSpPr>
            <a:spLocks noChangeAspect="1" noEditPoints="1"/>
          </p:cNvSpPr>
          <p:nvPr/>
        </p:nvSpPr>
        <p:spPr bwMode="auto">
          <a:xfrm>
            <a:off x="7325668" y="4741136"/>
            <a:ext cx="417429" cy="365760"/>
          </a:xfrm>
          <a:custGeom>
            <a:avLst/>
            <a:gdLst>
              <a:gd name="T0" fmla="*/ 0 w 614"/>
              <a:gd name="T1" fmla="*/ 0 h 538"/>
              <a:gd name="T2" fmla="*/ 614 w 614"/>
              <a:gd name="T3" fmla="*/ 0 h 538"/>
              <a:gd name="T4" fmla="*/ 614 w 614"/>
              <a:gd name="T5" fmla="*/ 538 h 538"/>
              <a:gd name="T6" fmla="*/ 0 w 614"/>
              <a:gd name="T7" fmla="*/ 538 h 538"/>
              <a:gd name="T8" fmla="*/ 0 w 614"/>
              <a:gd name="T9" fmla="*/ 0 h 538"/>
              <a:gd name="T10" fmla="*/ 0 w 614"/>
              <a:gd name="T11" fmla="*/ 0 h 538"/>
              <a:gd name="T12" fmla="*/ 327 w 614"/>
              <a:gd name="T13" fmla="*/ 250 h 538"/>
              <a:gd name="T14" fmla="*/ 327 w 614"/>
              <a:gd name="T15" fmla="*/ 250 h 538"/>
              <a:gd name="T16" fmla="*/ 327 w 614"/>
              <a:gd name="T17" fmla="*/ 87 h 538"/>
              <a:gd name="T18" fmla="*/ 77 w 614"/>
              <a:gd name="T19" fmla="*/ 87 h 538"/>
              <a:gd name="T20" fmla="*/ 77 w 614"/>
              <a:gd name="T21" fmla="*/ 250 h 538"/>
              <a:gd name="T22" fmla="*/ 128 w 614"/>
              <a:gd name="T23" fmla="*/ 250 h 538"/>
              <a:gd name="T24" fmla="*/ 327 w 614"/>
              <a:gd name="T25" fmla="*/ 250 h 538"/>
              <a:gd name="T26" fmla="*/ 327 w 614"/>
              <a:gd name="T27" fmla="*/ 250 h 538"/>
              <a:gd name="T28" fmla="*/ 139 w 614"/>
              <a:gd name="T29" fmla="*/ 254 h 538"/>
              <a:gd name="T30" fmla="*/ 139 w 614"/>
              <a:gd name="T31" fmla="*/ 362 h 538"/>
              <a:gd name="T32" fmla="*/ 513 w 614"/>
              <a:gd name="T33" fmla="*/ 362 h 538"/>
              <a:gd name="T34" fmla="*/ 513 w 614"/>
              <a:gd name="T35" fmla="*/ 163 h 538"/>
              <a:gd name="T36" fmla="*/ 325 w 614"/>
              <a:gd name="T37" fmla="*/ 163 h 538"/>
              <a:gd name="T38" fmla="*/ 0 w 614"/>
              <a:gd name="T39" fmla="*/ 451 h 538"/>
              <a:gd name="T40" fmla="*/ 614 w 614"/>
              <a:gd name="T41" fmla="*/ 451 h 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14" h="538">
                <a:moveTo>
                  <a:pt x="0" y="0"/>
                </a:moveTo>
                <a:lnTo>
                  <a:pt x="614" y="0"/>
                </a:lnTo>
                <a:lnTo>
                  <a:pt x="614" y="538"/>
                </a:lnTo>
                <a:lnTo>
                  <a:pt x="0" y="538"/>
                </a:lnTo>
                <a:lnTo>
                  <a:pt x="0" y="0"/>
                </a:lnTo>
                <a:lnTo>
                  <a:pt x="0" y="0"/>
                </a:lnTo>
                <a:moveTo>
                  <a:pt x="327" y="250"/>
                </a:moveTo>
                <a:lnTo>
                  <a:pt x="327" y="250"/>
                </a:lnTo>
                <a:lnTo>
                  <a:pt x="327" y="87"/>
                </a:lnTo>
                <a:lnTo>
                  <a:pt x="77" y="87"/>
                </a:lnTo>
                <a:lnTo>
                  <a:pt x="77" y="250"/>
                </a:lnTo>
                <a:lnTo>
                  <a:pt x="128" y="250"/>
                </a:lnTo>
                <a:lnTo>
                  <a:pt x="327" y="250"/>
                </a:lnTo>
                <a:lnTo>
                  <a:pt x="327" y="250"/>
                </a:lnTo>
                <a:moveTo>
                  <a:pt x="139" y="254"/>
                </a:moveTo>
                <a:lnTo>
                  <a:pt x="139" y="362"/>
                </a:lnTo>
                <a:lnTo>
                  <a:pt x="513" y="362"/>
                </a:lnTo>
                <a:lnTo>
                  <a:pt x="513" y="163"/>
                </a:lnTo>
                <a:lnTo>
                  <a:pt x="325" y="163"/>
                </a:lnTo>
                <a:moveTo>
                  <a:pt x="0" y="451"/>
                </a:moveTo>
                <a:lnTo>
                  <a:pt x="614" y="451"/>
                </a:lnTo>
              </a:path>
            </a:pathLst>
          </a:custGeom>
          <a:noFill/>
          <a:ln w="15875" cap="sq">
            <a:solidFill>
              <a:srgbClr val="2F2F2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5" name="TextBox 84">
            <a:extLst>
              <a:ext uri="{FF2B5EF4-FFF2-40B4-BE49-F238E27FC236}">
                <a16:creationId xmlns:a16="http://schemas.microsoft.com/office/drawing/2014/main" id="{BDAC59CF-CF57-5BB0-5530-8C025E5B9637}"/>
              </a:ext>
            </a:extLst>
          </p:cNvPr>
          <p:cNvSpPr txBox="1"/>
          <p:nvPr/>
        </p:nvSpPr>
        <p:spPr>
          <a:xfrm>
            <a:off x="6917675" y="5278963"/>
            <a:ext cx="1233415" cy="307777"/>
          </a:xfrm>
          <a:prstGeom prst="rect">
            <a:avLst/>
          </a:prstGeom>
          <a:noFill/>
        </p:spPr>
        <p:txBody>
          <a:bodyPr wrap="none" lIns="0" tIns="0" rIns="0" bIns="0" rtlCol="0">
            <a:spAutoFit/>
          </a:bodyPr>
          <a:lstStyle/>
          <a:p>
            <a:pPr algn="l"/>
            <a:r>
              <a:rPr lang="en-US" sz="2000" b="1">
                <a:solidFill>
                  <a:srgbClr val="52C7AA"/>
                </a:solidFill>
              </a:rPr>
              <a:t>Transform</a:t>
            </a:r>
          </a:p>
        </p:txBody>
      </p:sp>
      <p:sp>
        <p:nvSpPr>
          <p:cNvPr id="22" name="TextBox 21">
            <a:extLst>
              <a:ext uri="{FF2B5EF4-FFF2-40B4-BE49-F238E27FC236}">
                <a16:creationId xmlns:a16="http://schemas.microsoft.com/office/drawing/2014/main" id="{13E6E2E6-8E86-38CB-97C1-3EBAA68786D6}"/>
              </a:ext>
            </a:extLst>
          </p:cNvPr>
          <p:cNvSpPr txBox="1"/>
          <p:nvPr/>
        </p:nvSpPr>
        <p:spPr>
          <a:xfrm>
            <a:off x="7033732" y="5691040"/>
            <a:ext cx="1001300" cy="246221"/>
          </a:xfrm>
          <a:prstGeom prst="rect">
            <a:avLst/>
          </a:prstGeom>
          <a:noFill/>
        </p:spPr>
        <p:txBody>
          <a:bodyPr wrap="none" lIns="0" tIns="0" rIns="0" bIns="0" rtlCol="0">
            <a:spAutoFit/>
          </a:bodyPr>
          <a:lstStyle/>
          <a:p>
            <a:pPr algn="l"/>
            <a:r>
              <a:rPr lang="en-US" sz="1600">
                <a:solidFill>
                  <a:srgbClr val="2F2F2F"/>
                </a:solidFill>
              </a:rPr>
              <a:t>Procedures</a:t>
            </a:r>
          </a:p>
        </p:txBody>
      </p:sp>
      <p:grpSp>
        <p:nvGrpSpPr>
          <p:cNvPr id="11" name="Group 10" descr="A arrow connecting Mounts and Pipelines &amp; Dataflows to Data Warehouses">
            <a:extLst>
              <a:ext uri="{FF2B5EF4-FFF2-40B4-BE49-F238E27FC236}">
                <a16:creationId xmlns:a16="http://schemas.microsoft.com/office/drawing/2014/main" id="{13293C82-BC27-1888-1DA9-418646D667B9}"/>
              </a:ext>
            </a:extLst>
          </p:cNvPr>
          <p:cNvGrpSpPr/>
          <p:nvPr/>
        </p:nvGrpSpPr>
        <p:grpSpPr>
          <a:xfrm>
            <a:off x="5482724" y="3275323"/>
            <a:ext cx="1165983" cy="1554872"/>
            <a:chOff x="5482724" y="3275323"/>
            <a:chExt cx="1165983" cy="1554872"/>
          </a:xfrm>
        </p:grpSpPr>
        <p:cxnSp>
          <p:nvCxnSpPr>
            <p:cNvPr id="80" name="Elbow Connector 79">
              <a:extLst>
                <a:ext uri="{FF2B5EF4-FFF2-40B4-BE49-F238E27FC236}">
                  <a16:creationId xmlns:a16="http://schemas.microsoft.com/office/drawing/2014/main" id="{92AD5016-FE6C-BC80-5CEE-861DF76C2D20}"/>
                </a:ext>
              </a:extLst>
            </p:cNvPr>
            <p:cNvCxnSpPr>
              <a:cxnSpLocks/>
            </p:cNvCxnSpPr>
            <p:nvPr/>
          </p:nvCxnSpPr>
          <p:spPr>
            <a:xfrm flipV="1">
              <a:off x="5482725" y="3275606"/>
              <a:ext cx="1165982" cy="1554589"/>
            </a:xfrm>
            <a:prstGeom prst="bentConnector3">
              <a:avLst/>
            </a:prstGeom>
            <a:ln w="38100">
              <a:solidFill>
                <a:srgbClr val="117865"/>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1" name="Elbow Connector 80">
              <a:extLst>
                <a:ext uri="{FF2B5EF4-FFF2-40B4-BE49-F238E27FC236}">
                  <a16:creationId xmlns:a16="http://schemas.microsoft.com/office/drawing/2014/main" id="{DB071139-E10A-E5AE-83E6-D00AEC640EE6}"/>
                </a:ext>
              </a:extLst>
            </p:cNvPr>
            <p:cNvCxnSpPr>
              <a:cxnSpLocks/>
            </p:cNvCxnSpPr>
            <p:nvPr/>
          </p:nvCxnSpPr>
          <p:spPr>
            <a:xfrm>
              <a:off x="5482724" y="3275323"/>
              <a:ext cx="1165983" cy="283"/>
            </a:xfrm>
            <a:prstGeom prst="bentConnector3">
              <a:avLst>
                <a:gd name="adj1" fmla="val 50000"/>
              </a:avLst>
            </a:prstGeom>
            <a:ln w="38100">
              <a:solidFill>
                <a:srgbClr val="117865"/>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sp>
        <p:nvSpPr>
          <p:cNvPr id="48" name="TextBox 47">
            <a:extLst>
              <a:ext uri="{FF2B5EF4-FFF2-40B4-BE49-F238E27FC236}">
                <a16:creationId xmlns:a16="http://schemas.microsoft.com/office/drawing/2014/main" id="{F5F818B4-10B3-99D8-94B0-1D80EE948082}"/>
              </a:ext>
            </a:extLst>
          </p:cNvPr>
          <p:cNvSpPr txBox="1"/>
          <p:nvPr/>
        </p:nvSpPr>
        <p:spPr>
          <a:xfrm>
            <a:off x="9966353" y="1773926"/>
            <a:ext cx="844783" cy="307777"/>
          </a:xfrm>
          <a:prstGeom prst="rect">
            <a:avLst/>
          </a:prstGeom>
          <a:noFill/>
        </p:spPr>
        <p:txBody>
          <a:bodyPr wrap="none" lIns="0" tIns="0" rIns="0" bIns="0" rtlCol="0">
            <a:spAutoFit/>
          </a:bodyPr>
          <a:lstStyle/>
          <a:p>
            <a:pPr algn="ctr"/>
            <a:r>
              <a:rPr lang="en-US" sz="2000" b="1">
                <a:solidFill>
                  <a:srgbClr val="52C7AA"/>
                </a:solidFill>
              </a:rPr>
              <a:t>Expose</a:t>
            </a:r>
          </a:p>
        </p:txBody>
      </p:sp>
      <p:pic>
        <p:nvPicPr>
          <p:cNvPr id="65" name="Picture 64" descr="Power BI Logo">
            <a:extLst>
              <a:ext uri="{FF2B5EF4-FFF2-40B4-BE49-F238E27FC236}">
                <a16:creationId xmlns:a16="http://schemas.microsoft.com/office/drawing/2014/main" id="{07D5C99D-CD0F-ABAC-DAEA-F36272DCFD66}"/>
              </a:ext>
            </a:extLst>
          </p:cNvPr>
          <p:cNvPicPr>
            <a:picLocks noChangeAspect="1"/>
          </p:cNvPicPr>
          <p:nvPr/>
        </p:nvPicPr>
        <p:blipFill>
          <a:blip r:embed="rId7" cstate="hqprint">
            <a:extLst>
              <a:ext uri="{28A0092B-C50C-407E-A947-70E740481C1C}">
                <a14:useLocalDpi xmlns:a14="http://schemas.microsoft.com/office/drawing/2010/main"/>
              </a:ext>
            </a:extLst>
          </a:blip>
          <a:srcRect/>
          <a:stretch/>
        </p:blipFill>
        <p:spPr>
          <a:xfrm>
            <a:off x="10133880" y="2561284"/>
            <a:ext cx="509731" cy="509731"/>
          </a:xfrm>
          <a:prstGeom prst="rect">
            <a:avLst/>
          </a:prstGeom>
        </p:spPr>
      </p:pic>
      <p:sp>
        <p:nvSpPr>
          <p:cNvPr id="77" name="TextBox 76">
            <a:extLst>
              <a:ext uri="{FF2B5EF4-FFF2-40B4-BE49-F238E27FC236}">
                <a16:creationId xmlns:a16="http://schemas.microsoft.com/office/drawing/2014/main" id="{E3C7590F-512C-855E-CF29-9F0375457621}"/>
              </a:ext>
            </a:extLst>
          </p:cNvPr>
          <p:cNvSpPr txBox="1"/>
          <p:nvPr/>
        </p:nvSpPr>
        <p:spPr>
          <a:xfrm>
            <a:off x="9474345" y="3152495"/>
            <a:ext cx="1828800" cy="246221"/>
          </a:xfrm>
          <a:prstGeom prst="rect">
            <a:avLst/>
          </a:prstGeom>
          <a:noFill/>
        </p:spPr>
        <p:txBody>
          <a:bodyPr wrap="none" lIns="0" tIns="0" rIns="0" bIns="0" rtlCol="0">
            <a:spAutoFit/>
          </a:bodyPr>
          <a:lstStyle/>
          <a:p>
            <a:pPr algn="ctr"/>
            <a:r>
              <a:rPr lang="en-US" sz="1600">
                <a:solidFill>
                  <a:srgbClr val="2F2F2F"/>
                </a:solidFill>
              </a:rPr>
              <a:t>PBI</a:t>
            </a:r>
          </a:p>
        </p:txBody>
      </p:sp>
      <p:sp>
        <p:nvSpPr>
          <p:cNvPr id="25" name="server" title="Icon of a server tower">
            <a:extLst>
              <a:ext uri="{FF2B5EF4-FFF2-40B4-BE49-F238E27FC236}">
                <a16:creationId xmlns:a16="http://schemas.microsoft.com/office/drawing/2014/main" id="{F7E821C8-E6D5-8287-8CCC-29BD5DF36BC9}"/>
              </a:ext>
            </a:extLst>
          </p:cNvPr>
          <p:cNvSpPr>
            <a:spLocks noChangeAspect="1" noEditPoints="1"/>
          </p:cNvSpPr>
          <p:nvPr/>
        </p:nvSpPr>
        <p:spPr bwMode="auto">
          <a:xfrm>
            <a:off x="10292459" y="4046056"/>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5875" cap="sq">
            <a:solidFill>
              <a:srgbClr val="2F2F2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23" name="TextBox 22">
            <a:extLst>
              <a:ext uri="{FF2B5EF4-FFF2-40B4-BE49-F238E27FC236}">
                <a16:creationId xmlns:a16="http://schemas.microsoft.com/office/drawing/2014/main" id="{6C6377A7-B569-777A-732F-4F426EB69B2E}"/>
              </a:ext>
            </a:extLst>
          </p:cNvPr>
          <p:cNvSpPr txBox="1"/>
          <p:nvPr/>
        </p:nvSpPr>
        <p:spPr>
          <a:xfrm>
            <a:off x="9885752" y="4575107"/>
            <a:ext cx="1005981" cy="246221"/>
          </a:xfrm>
          <a:prstGeom prst="rect">
            <a:avLst/>
          </a:prstGeom>
          <a:noFill/>
        </p:spPr>
        <p:txBody>
          <a:bodyPr wrap="none" lIns="0" tIns="0" rIns="0" bIns="0" rtlCol="0">
            <a:spAutoFit/>
          </a:bodyPr>
          <a:lstStyle/>
          <a:p>
            <a:pPr algn="l"/>
            <a:r>
              <a:rPr lang="en-US" sz="1600">
                <a:solidFill>
                  <a:srgbClr val="2F2F2F"/>
                </a:solidFill>
              </a:rPr>
              <a:t>Warehouse</a:t>
            </a:r>
          </a:p>
        </p:txBody>
      </p:sp>
      <p:grpSp>
        <p:nvGrpSpPr>
          <p:cNvPr id="12" name="Group 11" descr="A arrow connecting Data Warehouses to PBI and Lake Warehouse">
            <a:extLst>
              <a:ext uri="{FF2B5EF4-FFF2-40B4-BE49-F238E27FC236}">
                <a16:creationId xmlns:a16="http://schemas.microsoft.com/office/drawing/2014/main" id="{7B952598-510C-0FE8-63CA-9D96E3EFC775}"/>
              </a:ext>
            </a:extLst>
          </p:cNvPr>
          <p:cNvGrpSpPr/>
          <p:nvPr/>
        </p:nvGrpSpPr>
        <p:grpSpPr>
          <a:xfrm>
            <a:off x="8477507" y="3152213"/>
            <a:ext cx="996837" cy="1554871"/>
            <a:chOff x="8477507" y="3152213"/>
            <a:chExt cx="996837" cy="1554871"/>
          </a:xfrm>
        </p:grpSpPr>
        <p:cxnSp>
          <p:nvCxnSpPr>
            <p:cNvPr id="82" name="Elbow Connector 81">
              <a:extLst>
                <a:ext uri="{FF2B5EF4-FFF2-40B4-BE49-F238E27FC236}">
                  <a16:creationId xmlns:a16="http://schemas.microsoft.com/office/drawing/2014/main" id="{72C77F46-D50E-ACA1-5F8B-F2DEAE64A814}"/>
                </a:ext>
              </a:extLst>
            </p:cNvPr>
            <p:cNvCxnSpPr>
              <a:cxnSpLocks/>
            </p:cNvCxnSpPr>
            <p:nvPr/>
          </p:nvCxnSpPr>
          <p:spPr>
            <a:xfrm rot="16200000" flipH="1">
              <a:off x="8509256" y="3741995"/>
              <a:ext cx="1431760" cy="498417"/>
            </a:xfrm>
            <a:prstGeom prst="bentConnector2">
              <a:avLst/>
            </a:prstGeom>
            <a:ln w="38100">
              <a:solidFill>
                <a:srgbClr val="117865"/>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3" name="Elbow Connector 82">
              <a:extLst>
                <a:ext uri="{FF2B5EF4-FFF2-40B4-BE49-F238E27FC236}">
                  <a16:creationId xmlns:a16="http://schemas.microsoft.com/office/drawing/2014/main" id="{A72CF3BC-E9FB-AA68-B0AD-8ED26B4EBD54}"/>
                </a:ext>
              </a:extLst>
            </p:cNvPr>
            <p:cNvCxnSpPr>
              <a:cxnSpLocks/>
            </p:cNvCxnSpPr>
            <p:nvPr/>
          </p:nvCxnSpPr>
          <p:spPr>
            <a:xfrm flipV="1">
              <a:off x="8477507" y="3152213"/>
              <a:ext cx="996837" cy="123393"/>
            </a:xfrm>
            <a:prstGeom prst="bentConnector3">
              <a:avLst>
                <a:gd name="adj1" fmla="val 50000"/>
              </a:avLst>
            </a:prstGeom>
            <a:ln w="38100">
              <a:solidFill>
                <a:srgbClr val="117865"/>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381143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4"/>
                                        </p:tgtEl>
                                        <p:attrNameLst>
                                          <p:attrName>style.visibility</p:attrName>
                                        </p:attrNameLst>
                                      </p:cBhvr>
                                      <p:to>
                                        <p:strVal val="visible"/>
                                      </p:to>
                                    </p:set>
                                    <p:animEffect transition="in" filter="fade">
                                      <p:cBhvr>
                                        <p:cTn id="11" dur="500"/>
                                        <p:tgtEl>
                                          <p:spTgt spid="84"/>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843759-EE3F-7C4D-A835-BA8C91A26014}"/>
              </a:ext>
            </a:extLst>
          </p:cNvPr>
          <p:cNvSpPr>
            <a:spLocks noGrp="1"/>
          </p:cNvSpPr>
          <p:nvPr>
            <p:ph type="title" idx="4294967295"/>
          </p:nvPr>
        </p:nvSpPr>
        <p:spPr>
          <a:xfrm>
            <a:off x="1174750" y="457200"/>
            <a:ext cx="11017250" cy="554038"/>
          </a:xfrm>
        </p:spPr>
        <p:txBody>
          <a:bodyPr/>
          <a:lstStyle/>
          <a:p>
            <a:r>
              <a:rPr lang="en-US">
                <a:solidFill>
                  <a:srgbClr val="117865"/>
                </a:solidFill>
              </a:rPr>
              <a:t>Real time analytics</a:t>
            </a:r>
          </a:p>
        </p:txBody>
      </p:sp>
      <p:sp>
        <p:nvSpPr>
          <p:cNvPr id="51" name="TextBox 50">
            <a:extLst>
              <a:ext uri="{FF2B5EF4-FFF2-40B4-BE49-F238E27FC236}">
                <a16:creationId xmlns:a16="http://schemas.microsoft.com/office/drawing/2014/main" id="{D6FACB00-7537-C34D-AA2F-4A4C0F6BA4B7}"/>
              </a:ext>
            </a:extLst>
          </p:cNvPr>
          <p:cNvSpPr txBox="1"/>
          <p:nvPr/>
        </p:nvSpPr>
        <p:spPr>
          <a:xfrm>
            <a:off x="1186987" y="1312207"/>
            <a:ext cx="1449691" cy="307777"/>
          </a:xfrm>
          <a:prstGeom prst="rect">
            <a:avLst/>
          </a:prstGeom>
          <a:noFill/>
        </p:spPr>
        <p:txBody>
          <a:bodyPr wrap="none" lIns="0" tIns="0" rIns="0" bIns="0" rtlCol="0">
            <a:spAutoFit/>
          </a:bodyPr>
          <a:lstStyle/>
          <a:p>
            <a:pPr algn="ctr"/>
            <a:r>
              <a:rPr lang="en-US" sz="2000" b="1">
                <a:solidFill>
                  <a:srgbClr val="52C7AA"/>
                </a:solidFill>
              </a:rPr>
              <a:t>Data Source</a:t>
            </a:r>
          </a:p>
        </p:txBody>
      </p:sp>
      <p:pic>
        <p:nvPicPr>
          <p:cNvPr id="60" name="Picture 59" descr="Icon of a house representing a Data Lakehouse">
            <a:extLst>
              <a:ext uri="{FF2B5EF4-FFF2-40B4-BE49-F238E27FC236}">
                <a16:creationId xmlns:a16="http://schemas.microsoft.com/office/drawing/2014/main" id="{1A145116-17E5-30CD-CB50-B1919123B734}"/>
              </a:ext>
            </a:extLst>
          </p:cNvPr>
          <p:cNvPicPr>
            <a:picLocks noChangeAspect="1"/>
          </p:cNvPicPr>
          <p:nvPr/>
        </p:nvPicPr>
        <p:blipFill>
          <a:blip r:embed="rId3"/>
          <a:stretch>
            <a:fillRect/>
          </a:stretch>
        </p:blipFill>
        <p:spPr>
          <a:xfrm>
            <a:off x="1372282" y="1875750"/>
            <a:ext cx="419100" cy="381000"/>
          </a:xfrm>
          <a:prstGeom prst="rect">
            <a:avLst/>
          </a:prstGeom>
        </p:spPr>
      </p:pic>
      <p:pic>
        <p:nvPicPr>
          <p:cNvPr id="59" name="Picture 58" descr="Icon of a big building representing a Data Warehouse">
            <a:extLst>
              <a:ext uri="{FF2B5EF4-FFF2-40B4-BE49-F238E27FC236}">
                <a16:creationId xmlns:a16="http://schemas.microsoft.com/office/drawing/2014/main" id="{3B61BB30-D98C-C141-7EEB-51F1B36C0EB7}"/>
              </a:ext>
            </a:extLst>
          </p:cNvPr>
          <p:cNvPicPr>
            <a:picLocks noChangeAspect="1"/>
          </p:cNvPicPr>
          <p:nvPr/>
        </p:nvPicPr>
        <p:blipFill>
          <a:blip r:embed="rId4"/>
          <a:stretch>
            <a:fillRect/>
          </a:stretch>
        </p:blipFill>
        <p:spPr>
          <a:xfrm>
            <a:off x="1917984" y="1913850"/>
            <a:ext cx="533400" cy="342900"/>
          </a:xfrm>
          <a:prstGeom prst="rect">
            <a:avLst/>
          </a:prstGeom>
        </p:spPr>
      </p:pic>
      <p:sp>
        <p:nvSpPr>
          <p:cNvPr id="57" name="TextBox 56">
            <a:extLst>
              <a:ext uri="{FF2B5EF4-FFF2-40B4-BE49-F238E27FC236}">
                <a16:creationId xmlns:a16="http://schemas.microsoft.com/office/drawing/2014/main" id="{E1B10CFC-3994-04DD-1148-F3D97F4B3C1B}"/>
              </a:ext>
            </a:extLst>
          </p:cNvPr>
          <p:cNvSpPr txBox="1"/>
          <p:nvPr/>
        </p:nvSpPr>
        <p:spPr>
          <a:xfrm>
            <a:off x="1138549" y="2412035"/>
            <a:ext cx="1546568" cy="492443"/>
          </a:xfrm>
          <a:prstGeom prst="rect">
            <a:avLst/>
          </a:prstGeom>
          <a:noFill/>
        </p:spPr>
        <p:txBody>
          <a:bodyPr wrap="square" lIns="0" tIns="0" rIns="0" bIns="0" rtlCol="0">
            <a:spAutoFit/>
          </a:bodyPr>
          <a:lstStyle/>
          <a:p>
            <a:pPr algn="ctr"/>
            <a:r>
              <a:rPr lang="en-US" sz="1600">
                <a:solidFill>
                  <a:srgbClr val="2F2F2F"/>
                </a:solidFill>
              </a:rPr>
              <a:t>Lakehouse &amp; Data Warehouse</a:t>
            </a:r>
          </a:p>
        </p:txBody>
      </p:sp>
      <p:pic>
        <p:nvPicPr>
          <p:cNvPr id="61" name="Picture 60" descr="Icon representing data silos">
            <a:extLst>
              <a:ext uri="{FF2B5EF4-FFF2-40B4-BE49-F238E27FC236}">
                <a16:creationId xmlns:a16="http://schemas.microsoft.com/office/drawing/2014/main" id="{BA4853DE-2BDA-9920-6110-DF00DD0D7640}"/>
              </a:ext>
            </a:extLst>
          </p:cNvPr>
          <p:cNvPicPr>
            <a:picLocks noChangeAspect="1"/>
          </p:cNvPicPr>
          <p:nvPr/>
        </p:nvPicPr>
        <p:blipFill>
          <a:blip r:embed="rId5"/>
          <a:stretch>
            <a:fillRect/>
          </a:stretch>
        </p:blipFill>
        <p:spPr>
          <a:xfrm>
            <a:off x="1714983" y="3287843"/>
            <a:ext cx="393700" cy="317500"/>
          </a:xfrm>
          <a:prstGeom prst="rect">
            <a:avLst/>
          </a:prstGeom>
        </p:spPr>
      </p:pic>
      <p:sp>
        <p:nvSpPr>
          <p:cNvPr id="65" name="TextBox 64">
            <a:extLst>
              <a:ext uri="{FF2B5EF4-FFF2-40B4-BE49-F238E27FC236}">
                <a16:creationId xmlns:a16="http://schemas.microsoft.com/office/drawing/2014/main" id="{E74AA255-59F8-D303-45DE-BE827C7600C3}"/>
              </a:ext>
            </a:extLst>
          </p:cNvPr>
          <p:cNvSpPr txBox="1"/>
          <p:nvPr/>
        </p:nvSpPr>
        <p:spPr>
          <a:xfrm>
            <a:off x="997433" y="3759967"/>
            <a:ext cx="1828800" cy="492443"/>
          </a:xfrm>
          <a:prstGeom prst="rect">
            <a:avLst/>
          </a:prstGeom>
          <a:noFill/>
        </p:spPr>
        <p:txBody>
          <a:bodyPr wrap="square" lIns="0" tIns="0" rIns="0" bIns="0" rtlCol="0">
            <a:spAutoFit/>
          </a:bodyPr>
          <a:lstStyle/>
          <a:p>
            <a:pPr algn="ctr"/>
            <a:r>
              <a:rPr lang="en-US" sz="1600">
                <a:solidFill>
                  <a:srgbClr val="2F2F2F"/>
                </a:solidFill>
              </a:rPr>
              <a:t>Structured / Unstructured</a:t>
            </a:r>
          </a:p>
        </p:txBody>
      </p:sp>
      <p:sp>
        <p:nvSpPr>
          <p:cNvPr id="32" name="video_2" title="Icon of a video camera">
            <a:extLst>
              <a:ext uri="{FF2B5EF4-FFF2-40B4-BE49-F238E27FC236}">
                <a16:creationId xmlns:a16="http://schemas.microsoft.com/office/drawing/2014/main" id="{AD710B8A-5AE1-D091-280B-14410745EC98}"/>
              </a:ext>
            </a:extLst>
          </p:cNvPr>
          <p:cNvSpPr>
            <a:spLocks noChangeAspect="1" noEditPoints="1"/>
          </p:cNvSpPr>
          <p:nvPr/>
        </p:nvSpPr>
        <p:spPr bwMode="auto">
          <a:xfrm>
            <a:off x="1660373" y="4687145"/>
            <a:ext cx="502920" cy="231959"/>
          </a:xfrm>
          <a:custGeom>
            <a:avLst/>
            <a:gdLst>
              <a:gd name="T0" fmla="*/ 0 w 245"/>
              <a:gd name="T1" fmla="*/ 62 h 113"/>
              <a:gd name="T2" fmla="*/ 0 w 245"/>
              <a:gd name="T3" fmla="*/ 0 h 113"/>
              <a:gd name="T4" fmla="*/ 178 w 245"/>
              <a:gd name="T5" fmla="*/ 0 h 113"/>
              <a:gd name="T6" fmla="*/ 178 w 245"/>
              <a:gd name="T7" fmla="*/ 113 h 113"/>
              <a:gd name="T8" fmla="*/ 0 w 245"/>
              <a:gd name="T9" fmla="*/ 113 h 113"/>
              <a:gd name="T10" fmla="*/ 0 w 245"/>
              <a:gd name="T11" fmla="*/ 62 h 113"/>
              <a:gd name="T12" fmla="*/ 178 w 245"/>
              <a:gd name="T13" fmla="*/ 73 h 113"/>
              <a:gd name="T14" fmla="*/ 245 w 245"/>
              <a:gd name="T15" fmla="*/ 108 h 113"/>
              <a:gd name="T16" fmla="*/ 245 w 245"/>
              <a:gd name="T17" fmla="*/ 0 h 113"/>
              <a:gd name="T18" fmla="*/ 178 w 245"/>
              <a:gd name="T19" fmla="*/ 35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5" h="113">
                <a:moveTo>
                  <a:pt x="0" y="62"/>
                </a:moveTo>
                <a:lnTo>
                  <a:pt x="0" y="0"/>
                </a:lnTo>
                <a:lnTo>
                  <a:pt x="178" y="0"/>
                </a:lnTo>
                <a:lnTo>
                  <a:pt x="178" y="113"/>
                </a:lnTo>
                <a:lnTo>
                  <a:pt x="0" y="113"/>
                </a:lnTo>
                <a:lnTo>
                  <a:pt x="0" y="62"/>
                </a:lnTo>
                <a:moveTo>
                  <a:pt x="178" y="73"/>
                </a:moveTo>
                <a:lnTo>
                  <a:pt x="245" y="108"/>
                </a:lnTo>
                <a:lnTo>
                  <a:pt x="245" y="0"/>
                </a:lnTo>
                <a:lnTo>
                  <a:pt x="178" y="35"/>
                </a:lnTo>
              </a:path>
            </a:pathLst>
          </a:custGeom>
          <a:noFill/>
          <a:ln w="15875" cap="sq">
            <a:solidFill>
              <a:srgbClr val="2F2F2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TextBox 19">
            <a:extLst>
              <a:ext uri="{FF2B5EF4-FFF2-40B4-BE49-F238E27FC236}">
                <a16:creationId xmlns:a16="http://schemas.microsoft.com/office/drawing/2014/main" id="{54F7D41E-022E-986C-3EF4-51AD2624BDA0}"/>
              </a:ext>
            </a:extLst>
          </p:cNvPr>
          <p:cNvSpPr txBox="1"/>
          <p:nvPr/>
        </p:nvSpPr>
        <p:spPr>
          <a:xfrm>
            <a:off x="1183717" y="5060765"/>
            <a:ext cx="1456232" cy="246221"/>
          </a:xfrm>
          <a:prstGeom prst="rect">
            <a:avLst/>
          </a:prstGeom>
          <a:noFill/>
        </p:spPr>
        <p:txBody>
          <a:bodyPr wrap="none" lIns="0" tIns="0" rIns="0" bIns="0" rtlCol="0">
            <a:spAutoFit/>
          </a:bodyPr>
          <a:lstStyle/>
          <a:p>
            <a:pPr algn="l"/>
            <a:r>
              <a:rPr lang="en-US" sz="1600">
                <a:solidFill>
                  <a:srgbClr val="2F2F2F"/>
                </a:solidFill>
              </a:rPr>
              <a:t>Event Streaming</a:t>
            </a:r>
          </a:p>
        </p:txBody>
      </p:sp>
      <p:pic>
        <p:nvPicPr>
          <p:cNvPr id="30" name="Picture 29" descr="Icon of box representing Models">
            <a:extLst>
              <a:ext uri="{FF2B5EF4-FFF2-40B4-BE49-F238E27FC236}">
                <a16:creationId xmlns:a16="http://schemas.microsoft.com/office/drawing/2014/main" id="{78F102E9-7CA8-FB26-CE70-98986480527F}"/>
              </a:ext>
            </a:extLst>
          </p:cNvPr>
          <p:cNvPicPr>
            <a:picLocks noChangeAspect="1"/>
          </p:cNvPicPr>
          <p:nvPr/>
        </p:nvPicPr>
        <p:blipFill>
          <a:blip r:embed="rId6"/>
          <a:stretch>
            <a:fillRect/>
          </a:stretch>
        </p:blipFill>
        <p:spPr>
          <a:xfrm>
            <a:off x="1689583" y="5741722"/>
            <a:ext cx="444500" cy="495300"/>
          </a:xfrm>
          <a:prstGeom prst="rect">
            <a:avLst/>
          </a:prstGeom>
        </p:spPr>
      </p:pic>
      <p:sp>
        <p:nvSpPr>
          <p:cNvPr id="21" name="TextBox 20">
            <a:extLst>
              <a:ext uri="{FF2B5EF4-FFF2-40B4-BE49-F238E27FC236}">
                <a16:creationId xmlns:a16="http://schemas.microsoft.com/office/drawing/2014/main" id="{08AB97A5-927E-10E2-CAB2-DE5CD9CBF770}"/>
              </a:ext>
            </a:extLst>
          </p:cNvPr>
          <p:cNvSpPr txBox="1"/>
          <p:nvPr/>
        </p:nvSpPr>
        <p:spPr>
          <a:xfrm>
            <a:off x="1452573" y="6335301"/>
            <a:ext cx="918521" cy="246221"/>
          </a:xfrm>
          <a:prstGeom prst="rect">
            <a:avLst/>
          </a:prstGeom>
          <a:noFill/>
        </p:spPr>
        <p:txBody>
          <a:bodyPr wrap="none" lIns="0" tIns="0" rIns="0" bIns="0" rtlCol="0">
            <a:spAutoFit/>
          </a:bodyPr>
          <a:lstStyle/>
          <a:p>
            <a:pPr algn="l"/>
            <a:r>
              <a:rPr lang="en-US" sz="1600">
                <a:solidFill>
                  <a:srgbClr val="2F2F2F"/>
                </a:solidFill>
              </a:rPr>
              <a:t>ML Model</a:t>
            </a:r>
          </a:p>
        </p:txBody>
      </p:sp>
      <p:sp>
        <p:nvSpPr>
          <p:cNvPr id="54" name="TextBox 53">
            <a:extLst>
              <a:ext uri="{FF2B5EF4-FFF2-40B4-BE49-F238E27FC236}">
                <a16:creationId xmlns:a16="http://schemas.microsoft.com/office/drawing/2014/main" id="{42B10CF6-14EF-7249-B2C8-701A5A3F71E8}"/>
              </a:ext>
            </a:extLst>
          </p:cNvPr>
          <p:cNvSpPr txBox="1"/>
          <p:nvPr/>
        </p:nvSpPr>
        <p:spPr>
          <a:xfrm>
            <a:off x="4171610" y="1295340"/>
            <a:ext cx="1131720" cy="307777"/>
          </a:xfrm>
          <a:prstGeom prst="rect">
            <a:avLst/>
          </a:prstGeom>
          <a:noFill/>
        </p:spPr>
        <p:txBody>
          <a:bodyPr wrap="none" lIns="0" tIns="0" rIns="0" bIns="0" rtlCol="0">
            <a:spAutoFit/>
          </a:bodyPr>
          <a:lstStyle/>
          <a:p>
            <a:pPr algn="ctr"/>
            <a:r>
              <a:rPr lang="en-US" sz="2000" b="1">
                <a:solidFill>
                  <a:srgbClr val="52C7AA"/>
                </a:solidFill>
              </a:rPr>
              <a:t>Ingestion</a:t>
            </a:r>
          </a:p>
        </p:txBody>
      </p:sp>
      <p:pic>
        <p:nvPicPr>
          <p:cNvPr id="47" name="Picture 46" descr="Icon representing connection">
            <a:extLst>
              <a:ext uri="{FF2B5EF4-FFF2-40B4-BE49-F238E27FC236}">
                <a16:creationId xmlns:a16="http://schemas.microsoft.com/office/drawing/2014/main" id="{2A3159FA-90BD-1C64-3593-AEDD8F8431B6}"/>
              </a:ext>
            </a:extLst>
          </p:cNvPr>
          <p:cNvPicPr>
            <a:picLocks noChangeAspect="1"/>
          </p:cNvPicPr>
          <p:nvPr/>
        </p:nvPicPr>
        <p:blipFill>
          <a:blip r:embed="rId7"/>
          <a:stretch>
            <a:fillRect/>
          </a:stretch>
        </p:blipFill>
        <p:spPr>
          <a:xfrm>
            <a:off x="4562141" y="1916596"/>
            <a:ext cx="393700" cy="304800"/>
          </a:xfrm>
          <a:prstGeom prst="rect">
            <a:avLst/>
          </a:prstGeom>
        </p:spPr>
      </p:pic>
      <p:sp>
        <p:nvSpPr>
          <p:cNvPr id="5" name="TextBox 4">
            <a:extLst>
              <a:ext uri="{FF2B5EF4-FFF2-40B4-BE49-F238E27FC236}">
                <a16:creationId xmlns:a16="http://schemas.microsoft.com/office/drawing/2014/main" id="{8F2D1BEB-8597-C1F6-55D1-580B3BD8A4B2}"/>
              </a:ext>
            </a:extLst>
          </p:cNvPr>
          <p:cNvSpPr txBox="1"/>
          <p:nvPr/>
        </p:nvSpPr>
        <p:spPr>
          <a:xfrm>
            <a:off x="4118591" y="2535146"/>
            <a:ext cx="1280800" cy="246221"/>
          </a:xfrm>
          <a:prstGeom prst="rect">
            <a:avLst/>
          </a:prstGeom>
          <a:noFill/>
        </p:spPr>
        <p:txBody>
          <a:bodyPr wrap="none" lIns="0" tIns="0" rIns="0" bIns="0" rtlCol="0">
            <a:spAutoFit/>
          </a:bodyPr>
          <a:lstStyle/>
          <a:p>
            <a:pPr algn="l"/>
            <a:r>
              <a:rPr lang="en-US" sz="1600">
                <a:solidFill>
                  <a:srgbClr val="2F2F2F"/>
                </a:solidFill>
              </a:rPr>
              <a:t>CI &amp; Shortcuts</a:t>
            </a:r>
          </a:p>
        </p:txBody>
      </p:sp>
      <p:pic>
        <p:nvPicPr>
          <p:cNvPr id="39" name="Picture 38" descr="Icon representing organizing data with a computer">
            <a:extLst>
              <a:ext uri="{FF2B5EF4-FFF2-40B4-BE49-F238E27FC236}">
                <a16:creationId xmlns:a16="http://schemas.microsoft.com/office/drawing/2014/main" id="{836A66F7-D5B8-8E42-6419-6E6A8943D696}"/>
              </a:ext>
            </a:extLst>
          </p:cNvPr>
          <p:cNvPicPr>
            <a:picLocks noChangeAspect="1"/>
          </p:cNvPicPr>
          <p:nvPr/>
        </p:nvPicPr>
        <p:blipFill>
          <a:blip r:embed="rId8"/>
          <a:stretch>
            <a:fillRect/>
          </a:stretch>
        </p:blipFill>
        <p:spPr>
          <a:xfrm>
            <a:off x="4561913" y="3185075"/>
            <a:ext cx="406400" cy="431800"/>
          </a:xfrm>
          <a:prstGeom prst="rect">
            <a:avLst/>
          </a:prstGeom>
        </p:spPr>
      </p:pic>
      <p:sp>
        <p:nvSpPr>
          <p:cNvPr id="27" name="TextBox 26">
            <a:extLst>
              <a:ext uri="{FF2B5EF4-FFF2-40B4-BE49-F238E27FC236}">
                <a16:creationId xmlns:a16="http://schemas.microsoft.com/office/drawing/2014/main" id="{0A0F888C-997E-C583-2792-8B93E878A0FA}"/>
              </a:ext>
            </a:extLst>
          </p:cNvPr>
          <p:cNvSpPr txBox="1"/>
          <p:nvPr/>
        </p:nvSpPr>
        <p:spPr>
          <a:xfrm>
            <a:off x="4103229" y="3764042"/>
            <a:ext cx="1323769" cy="492443"/>
          </a:xfrm>
          <a:prstGeom prst="rect">
            <a:avLst/>
          </a:prstGeom>
          <a:noFill/>
        </p:spPr>
        <p:txBody>
          <a:bodyPr wrap="square" lIns="0" tIns="0" rIns="0" bIns="0" rtlCol="0">
            <a:spAutoFit/>
          </a:bodyPr>
          <a:lstStyle/>
          <a:p>
            <a:pPr algn="ctr"/>
            <a:r>
              <a:rPr lang="en-US" sz="1600">
                <a:solidFill>
                  <a:srgbClr val="2F2F2F"/>
                </a:solidFill>
              </a:rPr>
              <a:t>Pipeline &amp; Dataflows</a:t>
            </a:r>
          </a:p>
        </p:txBody>
      </p:sp>
      <p:cxnSp>
        <p:nvCxnSpPr>
          <p:cNvPr id="89" name="Straight Arrow Connector 88" descr="A arrow connecting Lakehouses &amp; Data Warehouses to CI &amp; Shortcuts">
            <a:extLst>
              <a:ext uri="{FF2B5EF4-FFF2-40B4-BE49-F238E27FC236}">
                <a16:creationId xmlns:a16="http://schemas.microsoft.com/office/drawing/2014/main" id="{F21FBE13-5B77-8ED4-B49F-82C0A97A583D}"/>
              </a:ext>
            </a:extLst>
          </p:cNvPr>
          <p:cNvCxnSpPr/>
          <p:nvPr/>
        </p:nvCxnSpPr>
        <p:spPr>
          <a:xfrm>
            <a:off x="3030876" y="2660686"/>
            <a:ext cx="883578" cy="0"/>
          </a:xfrm>
          <a:prstGeom prst="straightConnector1">
            <a:avLst/>
          </a:prstGeom>
          <a:ln w="38100">
            <a:solidFill>
              <a:srgbClr val="117865"/>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descr="A arrow connecting Structured / Unstructured to Pipelines &amp; Dataflows">
            <a:extLst>
              <a:ext uri="{FF2B5EF4-FFF2-40B4-BE49-F238E27FC236}">
                <a16:creationId xmlns:a16="http://schemas.microsoft.com/office/drawing/2014/main" id="{991706E4-79E8-081B-23B2-95F8C76B66E2}"/>
              </a:ext>
            </a:extLst>
          </p:cNvPr>
          <p:cNvCxnSpPr>
            <a:cxnSpLocks/>
          </p:cNvCxnSpPr>
          <p:nvPr/>
        </p:nvCxnSpPr>
        <p:spPr>
          <a:xfrm>
            <a:off x="3030876" y="3989677"/>
            <a:ext cx="883578" cy="0"/>
          </a:xfrm>
          <a:prstGeom prst="straightConnector1">
            <a:avLst/>
          </a:prstGeom>
          <a:ln w="38100">
            <a:solidFill>
              <a:srgbClr val="117865"/>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F0DEFEAD-BA69-D0E8-0685-29473B7E9FAE}"/>
              </a:ext>
            </a:extLst>
          </p:cNvPr>
          <p:cNvSpPr txBox="1"/>
          <p:nvPr/>
        </p:nvSpPr>
        <p:spPr>
          <a:xfrm>
            <a:off x="7249143" y="1312207"/>
            <a:ext cx="627928" cy="307777"/>
          </a:xfrm>
          <a:prstGeom prst="rect">
            <a:avLst/>
          </a:prstGeom>
          <a:noFill/>
        </p:spPr>
        <p:txBody>
          <a:bodyPr wrap="none" lIns="0" tIns="0" rIns="0" bIns="0" rtlCol="0">
            <a:spAutoFit/>
          </a:bodyPr>
          <a:lstStyle/>
          <a:p>
            <a:pPr algn="ctr"/>
            <a:r>
              <a:rPr lang="en-US" sz="2000" b="1">
                <a:solidFill>
                  <a:srgbClr val="52C7AA"/>
                </a:solidFill>
              </a:rPr>
              <a:t>Store</a:t>
            </a:r>
          </a:p>
        </p:txBody>
      </p:sp>
      <p:sp>
        <p:nvSpPr>
          <p:cNvPr id="45" name="Database_EFC7" descr="Icon of a cylinder representing a data base">
            <a:extLst>
              <a:ext uri="{FF2B5EF4-FFF2-40B4-BE49-F238E27FC236}">
                <a16:creationId xmlns:a16="http://schemas.microsoft.com/office/drawing/2014/main" id="{3147B4C0-8D08-1476-81A6-F4529303C022}"/>
              </a:ext>
            </a:extLst>
          </p:cNvPr>
          <p:cNvSpPr>
            <a:spLocks noChangeAspect="1" noEditPoints="1"/>
          </p:cNvSpPr>
          <p:nvPr/>
        </p:nvSpPr>
        <p:spPr bwMode="auto">
          <a:xfrm>
            <a:off x="7404826" y="1916596"/>
            <a:ext cx="316562" cy="411480"/>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5875" cap="sq">
            <a:solidFill>
              <a:srgbClr val="2F2F2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TextBox 16">
            <a:extLst>
              <a:ext uri="{FF2B5EF4-FFF2-40B4-BE49-F238E27FC236}">
                <a16:creationId xmlns:a16="http://schemas.microsoft.com/office/drawing/2014/main" id="{FC71AD0A-325C-87F8-6492-28874F313711}"/>
              </a:ext>
            </a:extLst>
          </p:cNvPr>
          <p:cNvSpPr txBox="1"/>
          <p:nvPr/>
        </p:nvSpPr>
        <p:spPr>
          <a:xfrm>
            <a:off x="7152738" y="2535146"/>
            <a:ext cx="820738" cy="246221"/>
          </a:xfrm>
          <a:prstGeom prst="rect">
            <a:avLst/>
          </a:prstGeom>
          <a:noFill/>
        </p:spPr>
        <p:txBody>
          <a:bodyPr wrap="none" lIns="0" tIns="0" rIns="0" bIns="0" rtlCol="0">
            <a:spAutoFit/>
          </a:bodyPr>
          <a:lstStyle/>
          <a:p>
            <a:pPr algn="l"/>
            <a:r>
              <a:rPr lang="en-US" sz="1600">
                <a:solidFill>
                  <a:srgbClr val="2F2F2F"/>
                </a:solidFill>
              </a:rPr>
              <a:t>Kusto DB</a:t>
            </a:r>
          </a:p>
        </p:txBody>
      </p:sp>
      <p:grpSp>
        <p:nvGrpSpPr>
          <p:cNvPr id="24" name="Group 23" descr="A arrow connecting CI &amp; Shortcuts, Pipelines &amp; Dataflows, Event Streaming and ML Model to Kusto DB">
            <a:extLst>
              <a:ext uri="{FF2B5EF4-FFF2-40B4-BE49-F238E27FC236}">
                <a16:creationId xmlns:a16="http://schemas.microsoft.com/office/drawing/2014/main" id="{179C41A6-2FEB-CBB7-B736-125E94124949}"/>
              </a:ext>
            </a:extLst>
          </p:cNvPr>
          <p:cNvGrpSpPr/>
          <p:nvPr/>
        </p:nvGrpSpPr>
        <p:grpSpPr>
          <a:xfrm>
            <a:off x="3030876" y="2658256"/>
            <a:ext cx="3732369" cy="3800155"/>
            <a:chOff x="3030876" y="2658256"/>
            <a:chExt cx="3732369" cy="3800155"/>
          </a:xfrm>
        </p:grpSpPr>
        <p:cxnSp>
          <p:nvCxnSpPr>
            <p:cNvPr id="92" name="Elbow Connector 91">
              <a:extLst>
                <a:ext uri="{FF2B5EF4-FFF2-40B4-BE49-F238E27FC236}">
                  <a16:creationId xmlns:a16="http://schemas.microsoft.com/office/drawing/2014/main" id="{5D5CD409-E26E-E7D4-0682-BC9113AEDC17}"/>
                </a:ext>
              </a:extLst>
            </p:cNvPr>
            <p:cNvCxnSpPr/>
            <p:nvPr/>
          </p:nvCxnSpPr>
          <p:spPr>
            <a:xfrm flipV="1">
              <a:off x="3030876" y="2660686"/>
              <a:ext cx="3732369" cy="2523311"/>
            </a:xfrm>
            <a:prstGeom prst="bentConnector3">
              <a:avLst>
                <a:gd name="adj1" fmla="val 81670"/>
              </a:avLst>
            </a:prstGeom>
            <a:ln w="38100">
              <a:solidFill>
                <a:srgbClr val="117865"/>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14" name="Elbow Connector 113">
              <a:extLst>
                <a:ext uri="{FF2B5EF4-FFF2-40B4-BE49-F238E27FC236}">
                  <a16:creationId xmlns:a16="http://schemas.microsoft.com/office/drawing/2014/main" id="{23878148-B9DD-DAD7-251C-C88596968A0A}"/>
                </a:ext>
              </a:extLst>
            </p:cNvPr>
            <p:cNvCxnSpPr>
              <a:cxnSpLocks/>
            </p:cNvCxnSpPr>
            <p:nvPr/>
          </p:nvCxnSpPr>
          <p:spPr>
            <a:xfrm flipV="1">
              <a:off x="3030876" y="5183997"/>
              <a:ext cx="2994331" cy="1274414"/>
            </a:xfrm>
            <a:prstGeom prst="bentConnector3">
              <a:avLst>
                <a:gd name="adj1" fmla="val 101787"/>
              </a:avLst>
            </a:prstGeom>
            <a:ln w="38100">
              <a:solidFill>
                <a:srgbClr val="11786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4187FDCC-5189-D86F-88B0-38873D620C78}"/>
                </a:ext>
              </a:extLst>
            </p:cNvPr>
            <p:cNvCxnSpPr/>
            <p:nvPr/>
          </p:nvCxnSpPr>
          <p:spPr>
            <a:xfrm>
              <a:off x="5581650" y="2658256"/>
              <a:ext cx="1133475" cy="0"/>
            </a:xfrm>
            <a:prstGeom prst="line">
              <a:avLst/>
            </a:prstGeom>
            <a:ln w="38100">
              <a:solidFill>
                <a:srgbClr val="11786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0B0A882D-1BDA-05DF-1933-71DC2A8A6D0B}"/>
                </a:ext>
              </a:extLst>
            </p:cNvPr>
            <p:cNvCxnSpPr>
              <a:cxnSpLocks/>
            </p:cNvCxnSpPr>
            <p:nvPr/>
          </p:nvCxnSpPr>
          <p:spPr>
            <a:xfrm>
              <a:off x="5581650" y="3989677"/>
              <a:ext cx="492125" cy="0"/>
            </a:xfrm>
            <a:prstGeom prst="line">
              <a:avLst/>
            </a:prstGeom>
            <a:ln w="38100">
              <a:solidFill>
                <a:srgbClr val="11786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pic>
        <p:nvPicPr>
          <p:cNvPr id="41" name="Picture 40" descr="Icon of a house representing a Data Lakehouse">
            <a:extLst>
              <a:ext uri="{FF2B5EF4-FFF2-40B4-BE49-F238E27FC236}">
                <a16:creationId xmlns:a16="http://schemas.microsoft.com/office/drawing/2014/main" id="{B369BD4E-3C5A-9882-9F1B-64C45A1E65F0}"/>
              </a:ext>
            </a:extLst>
          </p:cNvPr>
          <p:cNvPicPr>
            <a:picLocks noChangeAspect="1"/>
          </p:cNvPicPr>
          <p:nvPr/>
        </p:nvPicPr>
        <p:blipFill>
          <a:blip r:embed="rId3"/>
          <a:stretch>
            <a:fillRect/>
          </a:stretch>
        </p:blipFill>
        <p:spPr>
          <a:xfrm>
            <a:off x="7014394" y="4424191"/>
            <a:ext cx="419100" cy="381000"/>
          </a:xfrm>
          <a:prstGeom prst="rect">
            <a:avLst/>
          </a:prstGeom>
        </p:spPr>
      </p:pic>
      <p:pic>
        <p:nvPicPr>
          <p:cNvPr id="40" name="Picture 39" descr="Icon of a big building representing a Data Warehouse">
            <a:extLst>
              <a:ext uri="{FF2B5EF4-FFF2-40B4-BE49-F238E27FC236}">
                <a16:creationId xmlns:a16="http://schemas.microsoft.com/office/drawing/2014/main" id="{CF6A1796-CCFB-9E6F-1A44-72E263AAF618}"/>
              </a:ext>
            </a:extLst>
          </p:cNvPr>
          <p:cNvPicPr>
            <a:picLocks noChangeAspect="1"/>
          </p:cNvPicPr>
          <p:nvPr/>
        </p:nvPicPr>
        <p:blipFill>
          <a:blip r:embed="rId4"/>
          <a:stretch>
            <a:fillRect/>
          </a:stretch>
        </p:blipFill>
        <p:spPr>
          <a:xfrm>
            <a:off x="7560096" y="4462291"/>
            <a:ext cx="533400" cy="342900"/>
          </a:xfrm>
          <a:prstGeom prst="rect">
            <a:avLst/>
          </a:prstGeom>
        </p:spPr>
      </p:pic>
      <p:sp>
        <p:nvSpPr>
          <p:cNvPr id="87" name="TextBox 86">
            <a:extLst>
              <a:ext uri="{FF2B5EF4-FFF2-40B4-BE49-F238E27FC236}">
                <a16:creationId xmlns:a16="http://schemas.microsoft.com/office/drawing/2014/main" id="{36F7FE75-BD70-D573-96AE-837721EA96F6}"/>
              </a:ext>
            </a:extLst>
          </p:cNvPr>
          <p:cNvSpPr txBox="1"/>
          <p:nvPr/>
        </p:nvSpPr>
        <p:spPr>
          <a:xfrm>
            <a:off x="6752570" y="5009332"/>
            <a:ext cx="1599723" cy="307777"/>
          </a:xfrm>
          <a:prstGeom prst="rect">
            <a:avLst/>
          </a:prstGeom>
          <a:noFill/>
        </p:spPr>
        <p:txBody>
          <a:bodyPr wrap="square" lIns="0" tIns="0" rIns="0" bIns="0" rtlCol="0">
            <a:spAutoFit/>
          </a:bodyPr>
          <a:lstStyle/>
          <a:p>
            <a:pPr algn="ctr"/>
            <a:r>
              <a:rPr lang="en-US" sz="2000" b="1">
                <a:solidFill>
                  <a:srgbClr val="52C7AA"/>
                </a:solidFill>
              </a:rPr>
              <a:t>Mirror</a:t>
            </a:r>
          </a:p>
        </p:txBody>
      </p:sp>
      <p:sp>
        <p:nvSpPr>
          <p:cNvPr id="28" name="TextBox 27">
            <a:extLst>
              <a:ext uri="{FF2B5EF4-FFF2-40B4-BE49-F238E27FC236}">
                <a16:creationId xmlns:a16="http://schemas.microsoft.com/office/drawing/2014/main" id="{0FEF4BFE-AC86-F19F-2870-7E3E8FA73EF2}"/>
              </a:ext>
            </a:extLst>
          </p:cNvPr>
          <p:cNvSpPr txBox="1"/>
          <p:nvPr/>
        </p:nvSpPr>
        <p:spPr>
          <a:xfrm>
            <a:off x="6763245" y="5322181"/>
            <a:ext cx="1599723" cy="492443"/>
          </a:xfrm>
          <a:prstGeom prst="rect">
            <a:avLst/>
          </a:prstGeom>
          <a:noFill/>
        </p:spPr>
        <p:txBody>
          <a:bodyPr wrap="square" lIns="0" tIns="0" rIns="0" bIns="0" rtlCol="0">
            <a:spAutoFit/>
          </a:bodyPr>
          <a:lstStyle/>
          <a:p>
            <a:pPr algn="ctr"/>
            <a:r>
              <a:rPr lang="en-US" sz="1600">
                <a:solidFill>
                  <a:srgbClr val="2F2F2F"/>
                </a:solidFill>
              </a:rPr>
              <a:t>Lakehouse &amp; Data Warehouse</a:t>
            </a:r>
          </a:p>
        </p:txBody>
      </p:sp>
      <p:cxnSp>
        <p:nvCxnSpPr>
          <p:cNvPr id="135" name="Straight Arrow Connector 134" descr="A arrow connecting Kusto DB to Lakehouses &amp; Data Warehouses">
            <a:extLst>
              <a:ext uri="{FF2B5EF4-FFF2-40B4-BE49-F238E27FC236}">
                <a16:creationId xmlns:a16="http://schemas.microsoft.com/office/drawing/2014/main" id="{78867A9F-8C41-D3C5-4829-F53323AA367A}"/>
              </a:ext>
            </a:extLst>
          </p:cNvPr>
          <p:cNvCxnSpPr>
            <a:cxnSpLocks/>
          </p:cNvCxnSpPr>
          <p:nvPr/>
        </p:nvCxnSpPr>
        <p:spPr>
          <a:xfrm>
            <a:off x="7560096" y="2987648"/>
            <a:ext cx="0" cy="1158844"/>
          </a:xfrm>
          <a:prstGeom prst="straightConnector1">
            <a:avLst/>
          </a:prstGeom>
          <a:ln w="38100">
            <a:solidFill>
              <a:srgbClr val="117865"/>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4637BE10-1D95-27A5-DED6-303FB30BD806}"/>
              </a:ext>
            </a:extLst>
          </p:cNvPr>
          <p:cNvSpPr txBox="1"/>
          <p:nvPr/>
        </p:nvSpPr>
        <p:spPr>
          <a:xfrm>
            <a:off x="9966353" y="1312207"/>
            <a:ext cx="844783" cy="307777"/>
          </a:xfrm>
          <a:prstGeom prst="rect">
            <a:avLst/>
          </a:prstGeom>
          <a:noFill/>
        </p:spPr>
        <p:txBody>
          <a:bodyPr wrap="none" lIns="0" tIns="0" rIns="0" bIns="0" rtlCol="0">
            <a:spAutoFit/>
          </a:bodyPr>
          <a:lstStyle/>
          <a:p>
            <a:pPr algn="ctr"/>
            <a:r>
              <a:rPr lang="en-US" sz="2000" b="1">
                <a:solidFill>
                  <a:srgbClr val="52C7AA"/>
                </a:solidFill>
              </a:rPr>
              <a:t>Expose</a:t>
            </a:r>
          </a:p>
        </p:txBody>
      </p:sp>
      <p:pic>
        <p:nvPicPr>
          <p:cNvPr id="49" name="Picture 48" descr="Power BI Logo">
            <a:extLst>
              <a:ext uri="{FF2B5EF4-FFF2-40B4-BE49-F238E27FC236}">
                <a16:creationId xmlns:a16="http://schemas.microsoft.com/office/drawing/2014/main" id="{1C54F96A-F190-FCEA-B4C3-ACF4849A4E32}"/>
              </a:ext>
            </a:extLst>
          </p:cNvPr>
          <p:cNvPicPr>
            <a:picLocks noChangeAspect="1"/>
          </p:cNvPicPr>
          <p:nvPr/>
        </p:nvPicPr>
        <p:blipFill>
          <a:blip r:embed="rId9" cstate="hqprint">
            <a:extLst>
              <a:ext uri="{28A0092B-C50C-407E-A947-70E740481C1C}">
                <a14:useLocalDpi xmlns:a14="http://schemas.microsoft.com/office/drawing/2010/main"/>
              </a:ext>
            </a:extLst>
          </a:blip>
          <a:srcRect/>
          <a:stretch/>
        </p:blipFill>
        <p:spPr>
          <a:xfrm>
            <a:off x="10122994" y="1949342"/>
            <a:ext cx="509731" cy="509731"/>
          </a:xfrm>
          <a:prstGeom prst="rect">
            <a:avLst/>
          </a:prstGeom>
        </p:spPr>
      </p:pic>
      <p:sp>
        <p:nvSpPr>
          <p:cNvPr id="50" name="TextBox 49">
            <a:extLst>
              <a:ext uri="{FF2B5EF4-FFF2-40B4-BE49-F238E27FC236}">
                <a16:creationId xmlns:a16="http://schemas.microsoft.com/office/drawing/2014/main" id="{BC899422-C7DF-EF18-4A96-F74D2163E948}"/>
              </a:ext>
            </a:extLst>
          </p:cNvPr>
          <p:cNvSpPr txBox="1"/>
          <p:nvPr/>
        </p:nvSpPr>
        <p:spPr>
          <a:xfrm>
            <a:off x="9474345" y="2535146"/>
            <a:ext cx="1828800" cy="246221"/>
          </a:xfrm>
          <a:prstGeom prst="rect">
            <a:avLst/>
          </a:prstGeom>
          <a:noFill/>
        </p:spPr>
        <p:txBody>
          <a:bodyPr wrap="none" lIns="0" tIns="0" rIns="0" bIns="0" rtlCol="0">
            <a:spAutoFit/>
          </a:bodyPr>
          <a:lstStyle/>
          <a:p>
            <a:pPr algn="ctr"/>
            <a:r>
              <a:rPr lang="en-US" sz="1600">
                <a:solidFill>
                  <a:srgbClr val="2F2F2F"/>
                </a:solidFill>
              </a:rPr>
              <a:t>PBI</a:t>
            </a:r>
          </a:p>
        </p:txBody>
      </p:sp>
      <p:sp>
        <p:nvSpPr>
          <p:cNvPr id="25" name="server" title="Icon of a server tower">
            <a:extLst>
              <a:ext uri="{FF2B5EF4-FFF2-40B4-BE49-F238E27FC236}">
                <a16:creationId xmlns:a16="http://schemas.microsoft.com/office/drawing/2014/main" id="{F7E821C8-E6D5-8287-8CCC-29BD5DF36BC9}"/>
              </a:ext>
            </a:extLst>
          </p:cNvPr>
          <p:cNvSpPr>
            <a:spLocks noChangeAspect="1" noEditPoints="1"/>
          </p:cNvSpPr>
          <p:nvPr/>
        </p:nvSpPr>
        <p:spPr bwMode="auto">
          <a:xfrm>
            <a:off x="10292459" y="3287843"/>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5875" cap="sq">
            <a:solidFill>
              <a:srgbClr val="2F2F2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29" name="TextBox 28">
            <a:extLst>
              <a:ext uri="{FF2B5EF4-FFF2-40B4-BE49-F238E27FC236}">
                <a16:creationId xmlns:a16="http://schemas.microsoft.com/office/drawing/2014/main" id="{85E59FBE-ABF6-E549-0588-22C034989C34}"/>
              </a:ext>
            </a:extLst>
          </p:cNvPr>
          <p:cNvSpPr txBox="1"/>
          <p:nvPr/>
        </p:nvSpPr>
        <p:spPr>
          <a:xfrm>
            <a:off x="9870068" y="3764042"/>
            <a:ext cx="1117485" cy="246221"/>
          </a:xfrm>
          <a:prstGeom prst="rect">
            <a:avLst/>
          </a:prstGeom>
          <a:noFill/>
        </p:spPr>
        <p:txBody>
          <a:bodyPr wrap="none" lIns="0" tIns="0" rIns="0" bIns="0" rtlCol="0">
            <a:spAutoFit/>
          </a:bodyPr>
          <a:lstStyle/>
          <a:p>
            <a:pPr algn="l"/>
            <a:r>
              <a:rPr lang="en-US" sz="1600">
                <a:solidFill>
                  <a:srgbClr val="2F2F2F"/>
                </a:solidFill>
              </a:rPr>
              <a:t>Kusto Query</a:t>
            </a:r>
          </a:p>
        </p:txBody>
      </p:sp>
      <p:pic>
        <p:nvPicPr>
          <p:cNvPr id="46" name="Picture 45" descr="Icon of a notebook">
            <a:extLst>
              <a:ext uri="{FF2B5EF4-FFF2-40B4-BE49-F238E27FC236}">
                <a16:creationId xmlns:a16="http://schemas.microsoft.com/office/drawing/2014/main" id="{39320F32-2022-9C82-9C17-35B9AAE8E5D4}"/>
              </a:ext>
            </a:extLst>
          </p:cNvPr>
          <p:cNvPicPr>
            <a:picLocks noChangeAspect="1"/>
          </p:cNvPicPr>
          <p:nvPr/>
        </p:nvPicPr>
        <p:blipFill>
          <a:blip r:embed="rId10"/>
          <a:stretch>
            <a:fillRect/>
          </a:stretch>
        </p:blipFill>
        <p:spPr>
          <a:xfrm>
            <a:off x="10249043" y="4635775"/>
            <a:ext cx="279400" cy="342900"/>
          </a:xfrm>
          <a:prstGeom prst="rect">
            <a:avLst/>
          </a:prstGeom>
        </p:spPr>
      </p:pic>
      <p:sp>
        <p:nvSpPr>
          <p:cNvPr id="23" name="TextBox 22">
            <a:extLst>
              <a:ext uri="{FF2B5EF4-FFF2-40B4-BE49-F238E27FC236}">
                <a16:creationId xmlns:a16="http://schemas.microsoft.com/office/drawing/2014/main" id="{6C6377A7-B569-777A-732F-4F426EB69B2E}"/>
              </a:ext>
            </a:extLst>
          </p:cNvPr>
          <p:cNvSpPr txBox="1"/>
          <p:nvPr/>
        </p:nvSpPr>
        <p:spPr>
          <a:xfrm>
            <a:off x="9932688" y="5060765"/>
            <a:ext cx="912109" cy="246221"/>
          </a:xfrm>
          <a:prstGeom prst="rect">
            <a:avLst/>
          </a:prstGeom>
          <a:noFill/>
        </p:spPr>
        <p:txBody>
          <a:bodyPr wrap="none" lIns="0" tIns="0" rIns="0" bIns="0" rtlCol="0">
            <a:spAutoFit/>
          </a:bodyPr>
          <a:lstStyle/>
          <a:p>
            <a:pPr algn="l"/>
            <a:r>
              <a:rPr lang="en-US" sz="1600">
                <a:solidFill>
                  <a:srgbClr val="2F2F2F"/>
                </a:solidFill>
              </a:rPr>
              <a:t>Notebook</a:t>
            </a:r>
          </a:p>
        </p:txBody>
      </p:sp>
      <p:grpSp>
        <p:nvGrpSpPr>
          <p:cNvPr id="26" name="Group 25" descr="A arrow connecting Kusto DB to PBI, Kusto Query and Notebook">
            <a:extLst>
              <a:ext uri="{FF2B5EF4-FFF2-40B4-BE49-F238E27FC236}">
                <a16:creationId xmlns:a16="http://schemas.microsoft.com/office/drawing/2014/main" id="{BB3875A1-DD9D-E658-F66A-B6A3FC082AB7}"/>
              </a:ext>
            </a:extLst>
          </p:cNvPr>
          <p:cNvGrpSpPr/>
          <p:nvPr/>
        </p:nvGrpSpPr>
        <p:grpSpPr>
          <a:xfrm>
            <a:off x="8778760" y="900256"/>
            <a:ext cx="1394234" cy="2525619"/>
            <a:chOff x="8256760" y="2658256"/>
            <a:chExt cx="1394234" cy="2525619"/>
          </a:xfrm>
        </p:grpSpPr>
        <p:cxnSp>
          <p:nvCxnSpPr>
            <p:cNvPr id="146" name="Elbow Connector 145">
              <a:extLst>
                <a:ext uri="{FF2B5EF4-FFF2-40B4-BE49-F238E27FC236}">
                  <a16:creationId xmlns:a16="http://schemas.microsoft.com/office/drawing/2014/main" id="{8C834D35-DA9B-6C0B-3A6A-1C4A6EE8B881}"/>
                </a:ext>
              </a:extLst>
            </p:cNvPr>
            <p:cNvCxnSpPr/>
            <p:nvPr/>
          </p:nvCxnSpPr>
          <p:spPr>
            <a:xfrm>
              <a:off x="8256760" y="2658256"/>
              <a:ext cx="1394234" cy="1228896"/>
            </a:xfrm>
            <a:prstGeom prst="bentConnector3">
              <a:avLst/>
            </a:prstGeom>
            <a:ln w="38100">
              <a:solidFill>
                <a:srgbClr val="117865"/>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50" name="Elbow Connector 149">
              <a:extLst>
                <a:ext uri="{FF2B5EF4-FFF2-40B4-BE49-F238E27FC236}">
                  <a16:creationId xmlns:a16="http://schemas.microsoft.com/office/drawing/2014/main" id="{E43EE60D-DED5-6DF2-4EFA-6C47F41D10BB}"/>
                </a:ext>
              </a:extLst>
            </p:cNvPr>
            <p:cNvCxnSpPr>
              <a:cxnSpLocks/>
            </p:cNvCxnSpPr>
            <p:nvPr/>
          </p:nvCxnSpPr>
          <p:spPr>
            <a:xfrm rot="16200000" flipH="1">
              <a:off x="8640160" y="4200867"/>
              <a:ext cx="1296724" cy="669292"/>
            </a:xfrm>
            <a:prstGeom prst="bentConnector3">
              <a:avLst>
                <a:gd name="adj1" fmla="val 100269"/>
              </a:avLst>
            </a:prstGeom>
            <a:ln w="38100">
              <a:solidFill>
                <a:srgbClr val="117865"/>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59" name="Straight Arrow Connector 158">
              <a:extLst>
                <a:ext uri="{FF2B5EF4-FFF2-40B4-BE49-F238E27FC236}">
                  <a16:creationId xmlns:a16="http://schemas.microsoft.com/office/drawing/2014/main" id="{ABACCE3C-6C09-C5EE-88D9-ACCA58ED7678}"/>
                </a:ext>
              </a:extLst>
            </p:cNvPr>
            <p:cNvCxnSpPr/>
            <p:nvPr/>
          </p:nvCxnSpPr>
          <p:spPr>
            <a:xfrm>
              <a:off x="8953876" y="2658256"/>
              <a:ext cx="697118" cy="0"/>
            </a:xfrm>
            <a:prstGeom prst="straightConnector1">
              <a:avLst/>
            </a:prstGeom>
            <a:ln w="38100">
              <a:solidFill>
                <a:srgbClr val="117865"/>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6145260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35"/>
                                        </p:tgtEl>
                                        <p:attrNameLst>
                                          <p:attrName>style.visibility</p:attrName>
                                        </p:attrNameLst>
                                      </p:cBhvr>
                                      <p:to>
                                        <p:strVal val="visible"/>
                                      </p:to>
                                    </p:set>
                                    <p:animEffect transition="in" filter="fade">
                                      <p:cBhvr>
                                        <p:cTn id="11" dur="500"/>
                                        <p:tgtEl>
                                          <p:spTgt spid="135"/>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6"/>
                                        </p:tgtEl>
                                        <p:attrNameLst>
                                          <p:attrName>style.visibility</p:attrName>
                                        </p:attrNameLst>
                                      </p:cBhvr>
                                      <p:to>
                                        <p:strVal val="visible"/>
                                      </p:to>
                                    </p:set>
                                    <p:animEffect transition="in" filter="fade">
                                      <p:cBhvr>
                                        <p:cTn id="15"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843759-EE3F-7C4D-A835-BA8C91A26014}"/>
              </a:ext>
            </a:extLst>
          </p:cNvPr>
          <p:cNvSpPr>
            <a:spLocks noGrp="1"/>
          </p:cNvSpPr>
          <p:nvPr>
            <p:ph type="title" idx="4294967295"/>
          </p:nvPr>
        </p:nvSpPr>
        <p:spPr>
          <a:xfrm>
            <a:off x="1174750" y="457200"/>
            <a:ext cx="11017250" cy="554038"/>
          </a:xfrm>
        </p:spPr>
        <p:txBody>
          <a:bodyPr/>
          <a:lstStyle/>
          <a:p>
            <a:r>
              <a:rPr lang="en-US">
                <a:solidFill>
                  <a:srgbClr val="117865"/>
                </a:solidFill>
              </a:rPr>
              <a:t>Data science</a:t>
            </a:r>
          </a:p>
        </p:txBody>
      </p:sp>
      <p:sp>
        <p:nvSpPr>
          <p:cNvPr id="33" name="TextBox 32">
            <a:extLst>
              <a:ext uri="{FF2B5EF4-FFF2-40B4-BE49-F238E27FC236}">
                <a16:creationId xmlns:a16="http://schemas.microsoft.com/office/drawing/2014/main" id="{74C55FDB-3B98-2F13-A7FB-0FC772BB2F1E}"/>
              </a:ext>
            </a:extLst>
          </p:cNvPr>
          <p:cNvSpPr txBox="1"/>
          <p:nvPr/>
        </p:nvSpPr>
        <p:spPr>
          <a:xfrm>
            <a:off x="1186987" y="1773926"/>
            <a:ext cx="1449691" cy="307777"/>
          </a:xfrm>
          <a:prstGeom prst="rect">
            <a:avLst/>
          </a:prstGeom>
          <a:noFill/>
        </p:spPr>
        <p:txBody>
          <a:bodyPr wrap="none" lIns="0" tIns="0" rIns="0" bIns="0" rtlCol="0">
            <a:spAutoFit/>
          </a:bodyPr>
          <a:lstStyle/>
          <a:p>
            <a:pPr algn="ctr"/>
            <a:r>
              <a:rPr lang="en-US" sz="2000" b="1">
                <a:solidFill>
                  <a:srgbClr val="52C7AA"/>
                </a:solidFill>
              </a:rPr>
              <a:t>Data Source</a:t>
            </a:r>
          </a:p>
        </p:txBody>
      </p:sp>
      <p:pic>
        <p:nvPicPr>
          <p:cNvPr id="31" name="Picture 30" descr="Icon of a house representing a Data Lakehouse">
            <a:extLst>
              <a:ext uri="{FF2B5EF4-FFF2-40B4-BE49-F238E27FC236}">
                <a16:creationId xmlns:a16="http://schemas.microsoft.com/office/drawing/2014/main" id="{3E9F5DB0-3A72-D33B-4BB6-D57142080370}"/>
              </a:ext>
            </a:extLst>
          </p:cNvPr>
          <p:cNvPicPr>
            <a:picLocks noChangeAspect="1"/>
          </p:cNvPicPr>
          <p:nvPr/>
        </p:nvPicPr>
        <p:blipFill>
          <a:blip r:embed="rId3"/>
          <a:stretch>
            <a:fillRect/>
          </a:stretch>
        </p:blipFill>
        <p:spPr>
          <a:xfrm>
            <a:off x="1372281" y="2541131"/>
            <a:ext cx="419100" cy="381000"/>
          </a:xfrm>
          <a:prstGeom prst="rect">
            <a:avLst/>
          </a:prstGeom>
        </p:spPr>
      </p:pic>
      <p:pic>
        <p:nvPicPr>
          <p:cNvPr id="30" name="Picture 29" descr="Icon of a big building representing a Data Warehouse">
            <a:extLst>
              <a:ext uri="{FF2B5EF4-FFF2-40B4-BE49-F238E27FC236}">
                <a16:creationId xmlns:a16="http://schemas.microsoft.com/office/drawing/2014/main" id="{1832DA29-82B7-4D68-58F0-CFD0842582EF}"/>
              </a:ext>
            </a:extLst>
          </p:cNvPr>
          <p:cNvPicPr>
            <a:picLocks noChangeAspect="1"/>
          </p:cNvPicPr>
          <p:nvPr/>
        </p:nvPicPr>
        <p:blipFill>
          <a:blip r:embed="rId4"/>
          <a:stretch>
            <a:fillRect/>
          </a:stretch>
        </p:blipFill>
        <p:spPr>
          <a:xfrm>
            <a:off x="1917983" y="2579231"/>
            <a:ext cx="533400" cy="342900"/>
          </a:xfrm>
          <a:prstGeom prst="rect">
            <a:avLst/>
          </a:prstGeom>
        </p:spPr>
      </p:pic>
      <p:sp>
        <p:nvSpPr>
          <p:cNvPr id="3" name="TextBox 2">
            <a:extLst>
              <a:ext uri="{FF2B5EF4-FFF2-40B4-BE49-F238E27FC236}">
                <a16:creationId xmlns:a16="http://schemas.microsoft.com/office/drawing/2014/main" id="{3CBD1326-0D30-A81D-C668-B2F6AC4E2C72}"/>
              </a:ext>
            </a:extLst>
          </p:cNvPr>
          <p:cNvSpPr txBox="1"/>
          <p:nvPr/>
        </p:nvSpPr>
        <p:spPr>
          <a:xfrm>
            <a:off x="1138548" y="3020824"/>
            <a:ext cx="1546568" cy="492443"/>
          </a:xfrm>
          <a:prstGeom prst="rect">
            <a:avLst/>
          </a:prstGeom>
          <a:noFill/>
        </p:spPr>
        <p:txBody>
          <a:bodyPr wrap="square" lIns="0" tIns="0" rIns="0" bIns="0" rtlCol="0">
            <a:spAutoFit/>
          </a:bodyPr>
          <a:lstStyle/>
          <a:p>
            <a:pPr algn="ctr"/>
            <a:r>
              <a:rPr lang="en-US" sz="1600">
                <a:solidFill>
                  <a:srgbClr val="2F2F2F"/>
                </a:solidFill>
              </a:rPr>
              <a:t>Lakehouse &amp; Data Warehouse</a:t>
            </a:r>
          </a:p>
        </p:txBody>
      </p:sp>
      <p:sp>
        <p:nvSpPr>
          <p:cNvPr id="34" name="TextBox 33">
            <a:extLst>
              <a:ext uri="{FF2B5EF4-FFF2-40B4-BE49-F238E27FC236}">
                <a16:creationId xmlns:a16="http://schemas.microsoft.com/office/drawing/2014/main" id="{7D0EC055-610B-8032-FCA7-89BCCD91A438}"/>
              </a:ext>
            </a:extLst>
          </p:cNvPr>
          <p:cNvSpPr txBox="1"/>
          <p:nvPr/>
        </p:nvSpPr>
        <p:spPr>
          <a:xfrm>
            <a:off x="3773938" y="1757059"/>
            <a:ext cx="1927066" cy="307777"/>
          </a:xfrm>
          <a:prstGeom prst="rect">
            <a:avLst/>
          </a:prstGeom>
          <a:noFill/>
        </p:spPr>
        <p:txBody>
          <a:bodyPr wrap="none" lIns="0" tIns="0" rIns="0" bIns="0" rtlCol="0">
            <a:spAutoFit/>
          </a:bodyPr>
          <a:lstStyle/>
          <a:p>
            <a:pPr algn="ctr"/>
            <a:r>
              <a:rPr lang="en-US" sz="2000" b="1">
                <a:solidFill>
                  <a:srgbClr val="52C7AA"/>
                </a:solidFill>
              </a:rPr>
              <a:t>Clean &amp; prepare</a:t>
            </a:r>
          </a:p>
        </p:txBody>
      </p:sp>
      <p:pic>
        <p:nvPicPr>
          <p:cNvPr id="39" name="Picture 38" descr="Icon of a notebook">
            <a:extLst>
              <a:ext uri="{FF2B5EF4-FFF2-40B4-BE49-F238E27FC236}">
                <a16:creationId xmlns:a16="http://schemas.microsoft.com/office/drawing/2014/main" id="{F814BCCE-491E-C875-F0DB-3FFBFEE31C8C}"/>
              </a:ext>
            </a:extLst>
          </p:cNvPr>
          <p:cNvPicPr>
            <a:picLocks noChangeAspect="1"/>
          </p:cNvPicPr>
          <p:nvPr/>
        </p:nvPicPr>
        <p:blipFill>
          <a:blip r:embed="rId5"/>
          <a:stretch>
            <a:fillRect/>
          </a:stretch>
        </p:blipFill>
        <p:spPr>
          <a:xfrm>
            <a:off x="4530087" y="2627632"/>
            <a:ext cx="279400" cy="342900"/>
          </a:xfrm>
          <a:prstGeom prst="rect">
            <a:avLst/>
          </a:prstGeom>
        </p:spPr>
      </p:pic>
      <p:sp>
        <p:nvSpPr>
          <p:cNvPr id="5" name="TextBox 4">
            <a:extLst>
              <a:ext uri="{FF2B5EF4-FFF2-40B4-BE49-F238E27FC236}">
                <a16:creationId xmlns:a16="http://schemas.microsoft.com/office/drawing/2014/main" id="{8F2D1BEB-8597-C1F6-55D1-580B3BD8A4B2}"/>
              </a:ext>
            </a:extLst>
          </p:cNvPr>
          <p:cNvSpPr txBox="1"/>
          <p:nvPr/>
        </p:nvSpPr>
        <p:spPr>
          <a:xfrm>
            <a:off x="4172856" y="3143935"/>
            <a:ext cx="993862" cy="246221"/>
          </a:xfrm>
          <a:prstGeom prst="rect">
            <a:avLst/>
          </a:prstGeom>
          <a:noFill/>
        </p:spPr>
        <p:txBody>
          <a:bodyPr wrap="none" lIns="0" tIns="0" rIns="0" bIns="0" rtlCol="0">
            <a:spAutoFit/>
          </a:bodyPr>
          <a:lstStyle/>
          <a:p>
            <a:pPr algn="l"/>
            <a:r>
              <a:rPr lang="en-US" sz="1600">
                <a:solidFill>
                  <a:srgbClr val="2F2F2F"/>
                </a:solidFill>
              </a:rPr>
              <a:t>Notebooks</a:t>
            </a:r>
          </a:p>
        </p:txBody>
      </p:sp>
      <p:cxnSp>
        <p:nvCxnSpPr>
          <p:cNvPr id="49" name="Straight Arrow Connector 48" descr="A arrow connecting Lakehouses &amp; Data Warehouses to Notebooks">
            <a:extLst>
              <a:ext uri="{FF2B5EF4-FFF2-40B4-BE49-F238E27FC236}">
                <a16:creationId xmlns:a16="http://schemas.microsoft.com/office/drawing/2014/main" id="{32045471-B8B7-B4BC-111A-ADA64B2DAB66}"/>
              </a:ext>
            </a:extLst>
          </p:cNvPr>
          <p:cNvCxnSpPr>
            <a:cxnSpLocks/>
          </p:cNvCxnSpPr>
          <p:nvPr/>
        </p:nvCxnSpPr>
        <p:spPr>
          <a:xfrm>
            <a:off x="3030876" y="3264387"/>
            <a:ext cx="883578" cy="0"/>
          </a:xfrm>
          <a:prstGeom prst="straightConnector1">
            <a:avLst/>
          </a:prstGeom>
          <a:ln w="38100">
            <a:solidFill>
              <a:srgbClr val="117865"/>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6FB3B7CA-5E00-2F12-A9A9-83C1A285102D}"/>
              </a:ext>
            </a:extLst>
          </p:cNvPr>
          <p:cNvSpPr txBox="1"/>
          <p:nvPr/>
        </p:nvSpPr>
        <p:spPr>
          <a:xfrm>
            <a:off x="7247922" y="1773926"/>
            <a:ext cx="627928" cy="307777"/>
          </a:xfrm>
          <a:prstGeom prst="rect">
            <a:avLst/>
          </a:prstGeom>
          <a:noFill/>
        </p:spPr>
        <p:txBody>
          <a:bodyPr wrap="none" lIns="0" tIns="0" rIns="0" bIns="0" rtlCol="0">
            <a:spAutoFit/>
          </a:bodyPr>
          <a:lstStyle/>
          <a:p>
            <a:pPr algn="ctr"/>
            <a:r>
              <a:rPr lang="en-US" sz="2000" b="1">
                <a:solidFill>
                  <a:srgbClr val="52C7AA"/>
                </a:solidFill>
              </a:rPr>
              <a:t>Store</a:t>
            </a:r>
          </a:p>
        </p:txBody>
      </p:sp>
      <p:pic>
        <p:nvPicPr>
          <p:cNvPr id="32" name="Picture 31" descr="Icon of two houses representing a Data Lakehouse">
            <a:extLst>
              <a:ext uri="{FF2B5EF4-FFF2-40B4-BE49-F238E27FC236}">
                <a16:creationId xmlns:a16="http://schemas.microsoft.com/office/drawing/2014/main" id="{9F9E685E-ED18-21D7-6097-A93034CBC41C}"/>
              </a:ext>
            </a:extLst>
          </p:cNvPr>
          <p:cNvPicPr>
            <a:picLocks noChangeAspect="1"/>
          </p:cNvPicPr>
          <p:nvPr/>
        </p:nvPicPr>
        <p:blipFill>
          <a:blip r:embed="rId6"/>
          <a:stretch>
            <a:fillRect/>
          </a:stretch>
        </p:blipFill>
        <p:spPr>
          <a:xfrm>
            <a:off x="7290057" y="2509381"/>
            <a:ext cx="546100" cy="444500"/>
          </a:xfrm>
          <a:prstGeom prst="rect">
            <a:avLst/>
          </a:prstGeom>
        </p:spPr>
      </p:pic>
      <p:sp>
        <p:nvSpPr>
          <p:cNvPr id="17" name="TextBox 16">
            <a:extLst>
              <a:ext uri="{FF2B5EF4-FFF2-40B4-BE49-F238E27FC236}">
                <a16:creationId xmlns:a16="http://schemas.microsoft.com/office/drawing/2014/main" id="{FC71AD0A-325C-87F8-6492-28874F313711}"/>
              </a:ext>
            </a:extLst>
          </p:cNvPr>
          <p:cNvSpPr txBox="1"/>
          <p:nvPr/>
        </p:nvSpPr>
        <p:spPr>
          <a:xfrm>
            <a:off x="7022833" y="3143935"/>
            <a:ext cx="1153264" cy="246221"/>
          </a:xfrm>
          <a:prstGeom prst="rect">
            <a:avLst/>
          </a:prstGeom>
          <a:noFill/>
        </p:spPr>
        <p:txBody>
          <a:bodyPr wrap="none" lIns="0" tIns="0" rIns="0" bIns="0" rtlCol="0">
            <a:spAutoFit/>
          </a:bodyPr>
          <a:lstStyle/>
          <a:p>
            <a:pPr algn="l"/>
            <a:r>
              <a:rPr lang="en-US" sz="1600">
                <a:solidFill>
                  <a:srgbClr val="2F2F2F"/>
                </a:solidFill>
              </a:rPr>
              <a:t>Lakehouse(s)</a:t>
            </a:r>
          </a:p>
        </p:txBody>
      </p:sp>
      <p:cxnSp>
        <p:nvCxnSpPr>
          <p:cNvPr id="50" name="Straight Arrow Connector 49" descr="A arrow connecting Notebooks to Lakehouses">
            <a:extLst>
              <a:ext uri="{FF2B5EF4-FFF2-40B4-BE49-F238E27FC236}">
                <a16:creationId xmlns:a16="http://schemas.microsoft.com/office/drawing/2014/main" id="{5A77FC27-A015-6E07-753A-2C8B11BB4C0D}"/>
              </a:ext>
            </a:extLst>
          </p:cNvPr>
          <p:cNvCxnSpPr>
            <a:cxnSpLocks/>
          </p:cNvCxnSpPr>
          <p:nvPr/>
        </p:nvCxnSpPr>
        <p:spPr>
          <a:xfrm>
            <a:off x="5556362" y="3264387"/>
            <a:ext cx="883578" cy="0"/>
          </a:xfrm>
          <a:prstGeom prst="straightConnector1">
            <a:avLst/>
          </a:prstGeom>
          <a:ln w="38100">
            <a:solidFill>
              <a:srgbClr val="117865"/>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9EDE896E-C812-925F-2A3F-2F2D313F4DDE}"/>
              </a:ext>
            </a:extLst>
          </p:cNvPr>
          <p:cNvSpPr txBox="1"/>
          <p:nvPr/>
        </p:nvSpPr>
        <p:spPr>
          <a:xfrm>
            <a:off x="6977734" y="4283436"/>
            <a:ext cx="1243465" cy="615553"/>
          </a:xfrm>
          <a:prstGeom prst="rect">
            <a:avLst/>
          </a:prstGeom>
          <a:noFill/>
        </p:spPr>
        <p:txBody>
          <a:bodyPr wrap="square" lIns="0" tIns="0" rIns="0" bIns="0" rtlCol="0">
            <a:spAutoFit/>
          </a:bodyPr>
          <a:lstStyle/>
          <a:p>
            <a:pPr algn="ctr"/>
            <a:r>
              <a:rPr lang="en-US" sz="2000" b="1">
                <a:solidFill>
                  <a:srgbClr val="52C7AA"/>
                </a:solidFill>
              </a:rPr>
              <a:t>Train test &amp; apply</a:t>
            </a:r>
          </a:p>
        </p:txBody>
      </p:sp>
      <p:pic>
        <p:nvPicPr>
          <p:cNvPr id="29" name="Picture 28" descr="Icon of box representing Models">
            <a:extLst>
              <a:ext uri="{FF2B5EF4-FFF2-40B4-BE49-F238E27FC236}">
                <a16:creationId xmlns:a16="http://schemas.microsoft.com/office/drawing/2014/main" id="{29F0FED5-C8A3-A84F-5C57-C4A7B5596E3E}"/>
              </a:ext>
            </a:extLst>
          </p:cNvPr>
          <p:cNvPicPr>
            <a:picLocks noChangeAspect="1"/>
          </p:cNvPicPr>
          <p:nvPr/>
        </p:nvPicPr>
        <p:blipFill>
          <a:blip r:embed="rId7"/>
          <a:stretch>
            <a:fillRect/>
          </a:stretch>
        </p:blipFill>
        <p:spPr>
          <a:xfrm>
            <a:off x="6479036" y="4994363"/>
            <a:ext cx="444500" cy="495300"/>
          </a:xfrm>
          <a:prstGeom prst="rect">
            <a:avLst/>
          </a:prstGeom>
        </p:spPr>
      </p:pic>
      <p:sp>
        <p:nvSpPr>
          <p:cNvPr id="26" name="TextBox 25">
            <a:extLst>
              <a:ext uri="{FF2B5EF4-FFF2-40B4-BE49-F238E27FC236}">
                <a16:creationId xmlns:a16="http://schemas.microsoft.com/office/drawing/2014/main" id="{8D04116C-237B-04D4-1D2F-71CBF9DA0F20}"/>
              </a:ext>
            </a:extLst>
          </p:cNvPr>
          <p:cNvSpPr txBox="1"/>
          <p:nvPr/>
        </p:nvSpPr>
        <p:spPr>
          <a:xfrm>
            <a:off x="6369464" y="5646301"/>
            <a:ext cx="663643" cy="246221"/>
          </a:xfrm>
          <a:prstGeom prst="rect">
            <a:avLst/>
          </a:prstGeom>
          <a:noFill/>
        </p:spPr>
        <p:txBody>
          <a:bodyPr wrap="none" lIns="0" tIns="0" rIns="0" bIns="0" rtlCol="0">
            <a:spAutoFit/>
          </a:bodyPr>
          <a:lstStyle/>
          <a:p>
            <a:pPr algn="l"/>
            <a:r>
              <a:rPr lang="en-US" sz="1600">
                <a:solidFill>
                  <a:srgbClr val="2F2F2F"/>
                </a:solidFill>
              </a:rPr>
              <a:t>Models</a:t>
            </a:r>
          </a:p>
        </p:txBody>
      </p:sp>
      <p:sp>
        <p:nvSpPr>
          <p:cNvPr id="28" name="Beaker_F196" descr="Icon of a scientific flask with liquid in it representing experiments">
            <a:extLst>
              <a:ext uri="{FF2B5EF4-FFF2-40B4-BE49-F238E27FC236}">
                <a16:creationId xmlns:a16="http://schemas.microsoft.com/office/drawing/2014/main" id="{0A70F45B-E8D2-2ACC-2A91-3BBC603E597E}"/>
              </a:ext>
            </a:extLst>
          </p:cNvPr>
          <p:cNvSpPr>
            <a:spLocks noChangeAspect="1" noEditPoints="1"/>
          </p:cNvSpPr>
          <p:nvPr/>
        </p:nvSpPr>
        <p:spPr bwMode="auto">
          <a:xfrm>
            <a:off x="8335052" y="5059133"/>
            <a:ext cx="316555" cy="365760"/>
          </a:xfrm>
          <a:custGeom>
            <a:avLst/>
            <a:gdLst>
              <a:gd name="T0" fmla="*/ 2433 w 3250"/>
              <a:gd name="T1" fmla="*/ 2127 h 3754"/>
              <a:gd name="T2" fmla="*/ 1894 w 3250"/>
              <a:gd name="T3" fmla="*/ 2002 h 3754"/>
              <a:gd name="T4" fmla="*/ 1355 w 3250"/>
              <a:gd name="T5" fmla="*/ 2252 h 3754"/>
              <a:gd name="T6" fmla="*/ 817 w 3250"/>
              <a:gd name="T7" fmla="*/ 2127 h 3754"/>
              <a:gd name="T8" fmla="*/ 874 w 3250"/>
              <a:gd name="T9" fmla="*/ 0 h 3754"/>
              <a:gd name="T10" fmla="*/ 1249 w 3250"/>
              <a:gd name="T11" fmla="*/ 0 h 3754"/>
              <a:gd name="T12" fmla="*/ 1249 w 3250"/>
              <a:gd name="T13" fmla="*/ 1306 h 3754"/>
              <a:gd name="T14" fmla="*/ 1213 w 3250"/>
              <a:gd name="T15" fmla="*/ 1437 h 3754"/>
              <a:gd name="T16" fmla="*/ 100 w 3250"/>
              <a:gd name="T17" fmla="*/ 3375 h 3754"/>
              <a:gd name="T18" fmla="*/ 315 w 3250"/>
              <a:gd name="T19" fmla="*/ 3754 h 3754"/>
              <a:gd name="T20" fmla="*/ 2936 w 3250"/>
              <a:gd name="T21" fmla="*/ 3754 h 3754"/>
              <a:gd name="T22" fmla="*/ 3150 w 3250"/>
              <a:gd name="T23" fmla="*/ 3376 h 3754"/>
              <a:gd name="T24" fmla="*/ 2037 w 3250"/>
              <a:gd name="T25" fmla="*/ 1437 h 3754"/>
              <a:gd name="T26" fmla="*/ 2000 w 3250"/>
              <a:gd name="T27" fmla="*/ 1306 h 3754"/>
              <a:gd name="T28" fmla="*/ 2000 w 3250"/>
              <a:gd name="T29" fmla="*/ 0 h 3754"/>
              <a:gd name="T30" fmla="*/ 2376 w 3250"/>
              <a:gd name="T31" fmla="*/ 0 h 3754"/>
              <a:gd name="T32" fmla="*/ 874 w 3250"/>
              <a:gd name="T33" fmla="*/ 3254 h 3754"/>
              <a:gd name="T34" fmla="*/ 1124 w 3250"/>
              <a:gd name="T35" fmla="*/ 3254 h 3754"/>
              <a:gd name="T36" fmla="*/ 1375 w 3250"/>
              <a:gd name="T37" fmla="*/ 2905 h 3754"/>
              <a:gd name="T38" fmla="*/ 1625 w 3250"/>
              <a:gd name="T39" fmla="*/ 2905 h 3754"/>
              <a:gd name="T40" fmla="*/ 874 w 3250"/>
              <a:gd name="T41" fmla="*/ 2601 h 3754"/>
              <a:gd name="T42" fmla="*/ 1124 w 3250"/>
              <a:gd name="T43" fmla="*/ 2601 h 3754"/>
              <a:gd name="T44" fmla="*/ 1875 w 3250"/>
              <a:gd name="T45" fmla="*/ 2655 h 3754"/>
              <a:gd name="T46" fmla="*/ 2125 w 3250"/>
              <a:gd name="T47" fmla="*/ 2655 h 3754"/>
              <a:gd name="T48" fmla="*/ 2376 w 3250"/>
              <a:gd name="T49" fmla="*/ 3254 h 3754"/>
              <a:gd name="T50" fmla="*/ 2626 w 3250"/>
              <a:gd name="T51" fmla="*/ 3254 h 3754"/>
              <a:gd name="T52" fmla="*/ 1625 w 3250"/>
              <a:gd name="T53" fmla="*/ 3375 h 3754"/>
              <a:gd name="T54" fmla="*/ 1875 w 3250"/>
              <a:gd name="T55" fmla="*/ 3375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0" h="3754">
                <a:moveTo>
                  <a:pt x="2433" y="2127"/>
                </a:moveTo>
                <a:cubicBezTo>
                  <a:pt x="2433" y="2127"/>
                  <a:pt x="2164" y="2002"/>
                  <a:pt x="1894" y="2002"/>
                </a:cubicBezTo>
                <a:cubicBezTo>
                  <a:pt x="1625" y="2002"/>
                  <a:pt x="1625" y="2252"/>
                  <a:pt x="1355" y="2252"/>
                </a:cubicBezTo>
                <a:cubicBezTo>
                  <a:pt x="1086" y="2252"/>
                  <a:pt x="817" y="2127"/>
                  <a:pt x="817" y="2127"/>
                </a:cubicBezTo>
                <a:moveTo>
                  <a:pt x="874" y="0"/>
                </a:moveTo>
                <a:cubicBezTo>
                  <a:pt x="1249" y="0"/>
                  <a:pt x="1249" y="0"/>
                  <a:pt x="1249" y="0"/>
                </a:cubicBezTo>
                <a:cubicBezTo>
                  <a:pt x="1249" y="1306"/>
                  <a:pt x="1249" y="1306"/>
                  <a:pt x="1249" y="1306"/>
                </a:cubicBezTo>
                <a:cubicBezTo>
                  <a:pt x="1249" y="1352"/>
                  <a:pt x="1237" y="1397"/>
                  <a:pt x="1213" y="1437"/>
                </a:cubicBezTo>
                <a:cubicBezTo>
                  <a:pt x="100" y="3375"/>
                  <a:pt x="100" y="3375"/>
                  <a:pt x="100" y="3375"/>
                </a:cubicBezTo>
                <a:cubicBezTo>
                  <a:pt x="0" y="3542"/>
                  <a:pt x="120" y="3754"/>
                  <a:pt x="315" y="3754"/>
                </a:cubicBezTo>
                <a:cubicBezTo>
                  <a:pt x="2936" y="3754"/>
                  <a:pt x="2936" y="3754"/>
                  <a:pt x="2936" y="3754"/>
                </a:cubicBezTo>
                <a:cubicBezTo>
                  <a:pt x="3130" y="3754"/>
                  <a:pt x="3250" y="3543"/>
                  <a:pt x="3150" y="3376"/>
                </a:cubicBezTo>
                <a:cubicBezTo>
                  <a:pt x="2037" y="1437"/>
                  <a:pt x="2037" y="1437"/>
                  <a:pt x="2037" y="1437"/>
                </a:cubicBezTo>
                <a:cubicBezTo>
                  <a:pt x="2013" y="1397"/>
                  <a:pt x="2000" y="1352"/>
                  <a:pt x="2000" y="1306"/>
                </a:cubicBezTo>
                <a:cubicBezTo>
                  <a:pt x="2000" y="0"/>
                  <a:pt x="2000" y="0"/>
                  <a:pt x="2000" y="0"/>
                </a:cubicBezTo>
                <a:cubicBezTo>
                  <a:pt x="2376" y="0"/>
                  <a:pt x="2376" y="0"/>
                  <a:pt x="2376" y="0"/>
                </a:cubicBezTo>
                <a:moveTo>
                  <a:pt x="874" y="3254"/>
                </a:moveTo>
                <a:cubicBezTo>
                  <a:pt x="1124" y="3254"/>
                  <a:pt x="1124" y="3254"/>
                  <a:pt x="1124" y="3254"/>
                </a:cubicBezTo>
                <a:moveTo>
                  <a:pt x="1375" y="2905"/>
                </a:moveTo>
                <a:cubicBezTo>
                  <a:pt x="1625" y="2905"/>
                  <a:pt x="1625" y="2905"/>
                  <a:pt x="1625" y="2905"/>
                </a:cubicBezTo>
                <a:moveTo>
                  <a:pt x="874" y="2601"/>
                </a:moveTo>
                <a:cubicBezTo>
                  <a:pt x="1124" y="2601"/>
                  <a:pt x="1124" y="2601"/>
                  <a:pt x="1124" y="2601"/>
                </a:cubicBezTo>
                <a:moveTo>
                  <a:pt x="1875" y="2655"/>
                </a:moveTo>
                <a:cubicBezTo>
                  <a:pt x="2125" y="2655"/>
                  <a:pt x="2125" y="2655"/>
                  <a:pt x="2125" y="2655"/>
                </a:cubicBezTo>
                <a:moveTo>
                  <a:pt x="2376" y="3254"/>
                </a:moveTo>
                <a:cubicBezTo>
                  <a:pt x="2626" y="3254"/>
                  <a:pt x="2626" y="3254"/>
                  <a:pt x="2626" y="3254"/>
                </a:cubicBezTo>
                <a:moveTo>
                  <a:pt x="1625" y="3375"/>
                </a:moveTo>
                <a:cubicBezTo>
                  <a:pt x="1875" y="3375"/>
                  <a:pt x="1875" y="3375"/>
                  <a:pt x="1875" y="3375"/>
                </a:cubicBezTo>
              </a:path>
            </a:pathLst>
          </a:custGeom>
          <a:noFill/>
          <a:ln w="15875" cap="sq">
            <a:solidFill>
              <a:srgbClr val="2F2F2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TextBox 26">
            <a:extLst>
              <a:ext uri="{FF2B5EF4-FFF2-40B4-BE49-F238E27FC236}">
                <a16:creationId xmlns:a16="http://schemas.microsoft.com/office/drawing/2014/main" id="{0A0F888C-997E-C583-2792-8B93E878A0FA}"/>
              </a:ext>
            </a:extLst>
          </p:cNvPr>
          <p:cNvSpPr txBox="1"/>
          <p:nvPr/>
        </p:nvSpPr>
        <p:spPr>
          <a:xfrm>
            <a:off x="7944300" y="5646301"/>
            <a:ext cx="1098058" cy="246221"/>
          </a:xfrm>
          <a:prstGeom prst="rect">
            <a:avLst/>
          </a:prstGeom>
          <a:noFill/>
        </p:spPr>
        <p:txBody>
          <a:bodyPr wrap="none" lIns="0" tIns="0" rIns="0" bIns="0" rtlCol="0">
            <a:spAutoFit/>
          </a:bodyPr>
          <a:lstStyle/>
          <a:p>
            <a:pPr algn="l"/>
            <a:r>
              <a:rPr lang="en-US" sz="1600">
                <a:solidFill>
                  <a:srgbClr val="2F2F2F"/>
                </a:solidFill>
              </a:rPr>
              <a:t>Experiments</a:t>
            </a:r>
          </a:p>
        </p:txBody>
      </p:sp>
      <p:grpSp>
        <p:nvGrpSpPr>
          <p:cNvPr id="11" name="Group 10" descr="A double-headed arrow connecting Lakehouses to Models and Experiments">
            <a:extLst>
              <a:ext uri="{FF2B5EF4-FFF2-40B4-BE49-F238E27FC236}">
                <a16:creationId xmlns:a16="http://schemas.microsoft.com/office/drawing/2014/main" id="{F0BA40D2-6834-53E2-5A6A-5E0E2A09784D}"/>
              </a:ext>
            </a:extLst>
          </p:cNvPr>
          <p:cNvGrpSpPr/>
          <p:nvPr/>
        </p:nvGrpSpPr>
        <p:grpSpPr>
          <a:xfrm>
            <a:off x="6705603" y="3390156"/>
            <a:ext cx="1787724" cy="1348690"/>
            <a:chOff x="6705603" y="3390156"/>
            <a:chExt cx="1787724" cy="1348690"/>
          </a:xfrm>
        </p:grpSpPr>
        <p:cxnSp>
          <p:nvCxnSpPr>
            <p:cNvPr id="54" name="Elbow Connector 53">
              <a:extLst>
                <a:ext uri="{FF2B5EF4-FFF2-40B4-BE49-F238E27FC236}">
                  <a16:creationId xmlns:a16="http://schemas.microsoft.com/office/drawing/2014/main" id="{E882A952-1759-9809-A146-6E9FC2C518BB}"/>
                </a:ext>
              </a:extLst>
            </p:cNvPr>
            <p:cNvCxnSpPr>
              <a:cxnSpLocks/>
              <a:stCxn id="17" idx="2"/>
            </p:cNvCxnSpPr>
            <p:nvPr/>
          </p:nvCxnSpPr>
          <p:spPr>
            <a:xfrm rot="5400000">
              <a:off x="6506067" y="3589692"/>
              <a:ext cx="1292935" cy="893863"/>
            </a:xfrm>
            <a:prstGeom prst="bentConnector3">
              <a:avLst>
                <a:gd name="adj1" fmla="val 51725"/>
              </a:avLst>
            </a:prstGeom>
            <a:ln w="38100">
              <a:solidFill>
                <a:srgbClr val="117865"/>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5" name="Elbow Connector 54">
              <a:extLst>
                <a:ext uri="{FF2B5EF4-FFF2-40B4-BE49-F238E27FC236}">
                  <a16:creationId xmlns:a16="http://schemas.microsoft.com/office/drawing/2014/main" id="{16A60804-D909-3DBC-009F-B8A2BADCC461}"/>
                </a:ext>
              </a:extLst>
            </p:cNvPr>
            <p:cNvCxnSpPr>
              <a:cxnSpLocks/>
              <a:stCxn id="17" idx="2"/>
            </p:cNvCxnSpPr>
            <p:nvPr/>
          </p:nvCxnSpPr>
          <p:spPr>
            <a:xfrm rot="16200000" flipH="1">
              <a:off x="7372051" y="3617570"/>
              <a:ext cx="1348690" cy="893862"/>
            </a:xfrm>
            <a:prstGeom prst="bentConnector3">
              <a:avLst/>
            </a:prstGeom>
            <a:ln w="38100">
              <a:solidFill>
                <a:srgbClr val="117865"/>
              </a:solidFill>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9CFF7A94-C46E-D031-F524-BB9286847410}"/>
              </a:ext>
            </a:extLst>
          </p:cNvPr>
          <p:cNvSpPr txBox="1"/>
          <p:nvPr/>
        </p:nvSpPr>
        <p:spPr>
          <a:xfrm>
            <a:off x="9966353" y="1773926"/>
            <a:ext cx="844783" cy="307777"/>
          </a:xfrm>
          <a:prstGeom prst="rect">
            <a:avLst/>
          </a:prstGeom>
          <a:noFill/>
        </p:spPr>
        <p:txBody>
          <a:bodyPr wrap="none" lIns="0" tIns="0" rIns="0" bIns="0" rtlCol="0">
            <a:spAutoFit/>
          </a:bodyPr>
          <a:lstStyle/>
          <a:p>
            <a:pPr algn="ctr"/>
            <a:r>
              <a:rPr lang="en-US" sz="2000" b="1">
                <a:solidFill>
                  <a:srgbClr val="52C7AA"/>
                </a:solidFill>
              </a:rPr>
              <a:t>Expose</a:t>
            </a:r>
          </a:p>
        </p:txBody>
      </p:sp>
      <p:pic>
        <p:nvPicPr>
          <p:cNvPr id="20" name="Picture 19" descr="Power BI Logo">
            <a:extLst>
              <a:ext uri="{FF2B5EF4-FFF2-40B4-BE49-F238E27FC236}">
                <a16:creationId xmlns:a16="http://schemas.microsoft.com/office/drawing/2014/main" id="{D357A05D-07F0-1E9B-1ED5-6BBD25D08063}"/>
              </a:ext>
            </a:extLst>
          </p:cNvPr>
          <p:cNvPicPr>
            <a:picLocks noChangeAspect="1"/>
          </p:cNvPicPr>
          <p:nvPr/>
        </p:nvPicPr>
        <p:blipFill>
          <a:blip r:embed="rId8" cstate="hqprint">
            <a:extLst>
              <a:ext uri="{28A0092B-C50C-407E-A947-70E740481C1C}">
                <a14:useLocalDpi xmlns:a14="http://schemas.microsoft.com/office/drawing/2010/main"/>
              </a:ext>
            </a:extLst>
          </a:blip>
          <a:srcRect/>
          <a:stretch/>
        </p:blipFill>
        <p:spPr>
          <a:xfrm>
            <a:off x="10133880" y="2561284"/>
            <a:ext cx="509731" cy="509731"/>
          </a:xfrm>
          <a:prstGeom prst="rect">
            <a:avLst/>
          </a:prstGeom>
        </p:spPr>
      </p:pic>
      <p:sp>
        <p:nvSpPr>
          <p:cNvPr id="21" name="TextBox 20">
            <a:extLst>
              <a:ext uri="{FF2B5EF4-FFF2-40B4-BE49-F238E27FC236}">
                <a16:creationId xmlns:a16="http://schemas.microsoft.com/office/drawing/2014/main" id="{41C49FC4-FFE1-9DE4-EFB3-105D7DE44045}"/>
              </a:ext>
            </a:extLst>
          </p:cNvPr>
          <p:cNvSpPr txBox="1"/>
          <p:nvPr/>
        </p:nvSpPr>
        <p:spPr>
          <a:xfrm>
            <a:off x="9474345" y="3152495"/>
            <a:ext cx="1828800" cy="246221"/>
          </a:xfrm>
          <a:prstGeom prst="rect">
            <a:avLst/>
          </a:prstGeom>
          <a:noFill/>
        </p:spPr>
        <p:txBody>
          <a:bodyPr wrap="none" lIns="0" tIns="0" rIns="0" bIns="0" rtlCol="0">
            <a:spAutoFit/>
          </a:bodyPr>
          <a:lstStyle/>
          <a:p>
            <a:pPr algn="ctr"/>
            <a:r>
              <a:rPr lang="en-US" sz="1600">
                <a:solidFill>
                  <a:srgbClr val="2F2F2F"/>
                </a:solidFill>
              </a:rPr>
              <a:t>PBI</a:t>
            </a:r>
          </a:p>
        </p:txBody>
      </p:sp>
      <p:sp>
        <p:nvSpPr>
          <p:cNvPr id="24" name="TextBox 23">
            <a:extLst>
              <a:ext uri="{FF2B5EF4-FFF2-40B4-BE49-F238E27FC236}">
                <a16:creationId xmlns:a16="http://schemas.microsoft.com/office/drawing/2014/main" id="{4BE1514C-BDC6-2CBA-1F98-99C25A1FDFD5}"/>
              </a:ext>
            </a:extLst>
          </p:cNvPr>
          <p:cNvSpPr txBox="1"/>
          <p:nvPr/>
        </p:nvSpPr>
        <p:spPr>
          <a:xfrm>
            <a:off x="9474345" y="4583973"/>
            <a:ext cx="1828800" cy="246221"/>
          </a:xfrm>
          <a:prstGeom prst="rect">
            <a:avLst/>
          </a:prstGeom>
          <a:noFill/>
        </p:spPr>
        <p:txBody>
          <a:bodyPr wrap="none" lIns="0" tIns="0" rIns="0" bIns="0" rtlCol="0">
            <a:spAutoFit/>
          </a:bodyPr>
          <a:lstStyle/>
          <a:p>
            <a:pPr algn="ctr"/>
            <a:r>
              <a:rPr lang="en-US" sz="1600">
                <a:solidFill>
                  <a:srgbClr val="2F2F2F"/>
                </a:solidFill>
              </a:rPr>
              <a:t>Lake Warehouse</a:t>
            </a:r>
          </a:p>
        </p:txBody>
      </p:sp>
      <p:grpSp>
        <p:nvGrpSpPr>
          <p:cNvPr id="12" name="Group 11" descr="A arrow connecting Lakehouses to PBI and Lake Warehouse">
            <a:extLst>
              <a:ext uri="{FF2B5EF4-FFF2-40B4-BE49-F238E27FC236}">
                <a16:creationId xmlns:a16="http://schemas.microsoft.com/office/drawing/2014/main" id="{B05334A6-DF8F-FCC7-A6B6-9A2E161C1C91}"/>
              </a:ext>
            </a:extLst>
          </p:cNvPr>
          <p:cNvGrpSpPr/>
          <p:nvPr/>
        </p:nvGrpSpPr>
        <p:grpSpPr>
          <a:xfrm>
            <a:off x="8477507" y="3199690"/>
            <a:ext cx="996838" cy="1507394"/>
            <a:chOff x="8477507" y="3199690"/>
            <a:chExt cx="996838" cy="1507394"/>
          </a:xfrm>
        </p:grpSpPr>
        <p:cxnSp>
          <p:nvCxnSpPr>
            <p:cNvPr id="60" name="Elbow Connector 59">
              <a:extLst>
                <a:ext uri="{FF2B5EF4-FFF2-40B4-BE49-F238E27FC236}">
                  <a16:creationId xmlns:a16="http://schemas.microsoft.com/office/drawing/2014/main" id="{DE51EC27-874B-9B8A-3B04-DBB77CF95C26}"/>
                </a:ext>
              </a:extLst>
            </p:cNvPr>
            <p:cNvCxnSpPr>
              <a:cxnSpLocks/>
            </p:cNvCxnSpPr>
            <p:nvPr/>
          </p:nvCxnSpPr>
          <p:spPr>
            <a:xfrm rot="16200000" flipH="1">
              <a:off x="8509256" y="3741995"/>
              <a:ext cx="1431760" cy="498417"/>
            </a:xfrm>
            <a:prstGeom prst="bentConnector2">
              <a:avLst/>
            </a:prstGeom>
            <a:ln w="38100">
              <a:solidFill>
                <a:srgbClr val="117865"/>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1" name="Elbow Connector 60">
              <a:extLst>
                <a:ext uri="{FF2B5EF4-FFF2-40B4-BE49-F238E27FC236}">
                  <a16:creationId xmlns:a16="http://schemas.microsoft.com/office/drawing/2014/main" id="{6C96D68E-D5AE-80CD-AF63-E42249C5C826}"/>
                </a:ext>
              </a:extLst>
            </p:cNvPr>
            <p:cNvCxnSpPr>
              <a:cxnSpLocks/>
            </p:cNvCxnSpPr>
            <p:nvPr/>
          </p:nvCxnSpPr>
          <p:spPr>
            <a:xfrm flipV="1">
              <a:off x="8477507" y="3199690"/>
              <a:ext cx="996838" cy="75916"/>
            </a:xfrm>
            <a:prstGeom prst="bentConnector3">
              <a:avLst>
                <a:gd name="adj1" fmla="val 50000"/>
              </a:avLst>
            </a:prstGeom>
            <a:ln w="38100">
              <a:solidFill>
                <a:srgbClr val="117865"/>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sp>
        <p:nvSpPr>
          <p:cNvPr id="4" name="server" title="Icon of a server tower">
            <a:extLst>
              <a:ext uri="{FF2B5EF4-FFF2-40B4-BE49-F238E27FC236}">
                <a16:creationId xmlns:a16="http://schemas.microsoft.com/office/drawing/2014/main" id="{42678B1A-CB8A-69AD-8C37-3A9E69C78E40}"/>
              </a:ext>
            </a:extLst>
          </p:cNvPr>
          <p:cNvSpPr>
            <a:spLocks noChangeAspect="1" noEditPoints="1"/>
          </p:cNvSpPr>
          <p:nvPr/>
        </p:nvSpPr>
        <p:spPr bwMode="auto">
          <a:xfrm>
            <a:off x="10274175" y="406450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5875" cap="sq">
            <a:solidFill>
              <a:srgbClr val="2F2F2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Tree>
    <p:extLst>
      <p:ext uri="{BB962C8B-B14F-4D97-AF65-F5344CB8AC3E}">
        <p14:creationId xmlns:p14="http://schemas.microsoft.com/office/powerpoint/2010/main" val="40401892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500"/>
                                        <p:tgtEl>
                                          <p:spTgt spid="4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0"/>
                                        </p:tgtEl>
                                        <p:attrNameLst>
                                          <p:attrName>style.visibility</p:attrName>
                                        </p:attrNameLst>
                                      </p:cBhvr>
                                      <p:to>
                                        <p:strVal val="visible"/>
                                      </p:to>
                                    </p:set>
                                    <p:animEffect transition="in" filter="fade">
                                      <p:cBhvr>
                                        <p:cTn id="11" dur="500"/>
                                        <p:tgtEl>
                                          <p:spTgt spid="50"/>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2">
            <a:extLst>
              <a:ext uri="{FF2B5EF4-FFF2-40B4-BE49-F238E27FC236}">
                <a16:creationId xmlns:a16="http://schemas.microsoft.com/office/drawing/2014/main" id="{4B551E36-B27B-38F1-A41A-505E5B30E8C1}"/>
              </a:ext>
            </a:extLst>
          </p:cNvPr>
          <p:cNvSpPr txBox="1">
            <a:spLocks/>
          </p:cNvSpPr>
          <p:nvPr/>
        </p:nvSpPr>
        <p:spPr>
          <a:xfrm>
            <a:off x="1838885" y="3248822"/>
            <a:ext cx="5201536" cy="369332"/>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400" kern="1200" spc="0" baseline="0">
                <a:solidFill>
                  <a:srgbClr val="000000"/>
                </a:solidFill>
                <a:latin typeface="+mj-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t>Other resources</a:t>
            </a:r>
          </a:p>
        </p:txBody>
      </p:sp>
      <p:sp>
        <p:nvSpPr>
          <p:cNvPr id="6" name="Oval 5">
            <a:extLst>
              <a:ext uri="{FF2B5EF4-FFF2-40B4-BE49-F238E27FC236}">
                <a16:creationId xmlns:a16="http://schemas.microsoft.com/office/drawing/2014/main" id="{7CECCC3E-5BCE-F7DE-77F1-F58F21F2B42E}"/>
              </a:ext>
            </a:extLst>
          </p:cNvPr>
          <p:cNvSpPr/>
          <p:nvPr/>
        </p:nvSpPr>
        <p:spPr bwMode="auto">
          <a:xfrm>
            <a:off x="584200" y="2954316"/>
            <a:ext cx="958377" cy="958377"/>
          </a:xfrm>
          <a:prstGeom prst="ellipse">
            <a:avLst/>
          </a:prstGeom>
          <a:gradFill>
            <a:gsLst>
              <a:gs pos="60000">
                <a:srgbClr val="038C76"/>
              </a:gs>
              <a:gs pos="0">
                <a:srgbClr val="117865">
                  <a:shade val="67500"/>
                  <a:satMod val="115000"/>
                </a:srgbClr>
              </a:gs>
              <a:gs pos="100000">
                <a:srgbClr val="00AE94"/>
              </a:gs>
            </a:gsLst>
            <a:lin ang="18900000" scaled="1"/>
          </a:gradFill>
          <a:ln w="9525" cap="flat" cmpd="sng" algn="ctr">
            <a:noFill/>
            <a:prstDash val="solid"/>
            <a:headEnd type="none" w="med" len="med"/>
            <a:tailEnd type="none" w="med" len="med"/>
          </a:ln>
          <a:effectLst>
            <a:outerShdw blurRad="203200" dist="38100" dir="2700000" algn="tl" rotWithShape="0">
              <a:prstClr val="black">
                <a:alpha val="2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7" name="Graphic 27">
            <a:extLst>
              <a:ext uri="{FF2B5EF4-FFF2-40B4-BE49-F238E27FC236}">
                <a16:creationId xmlns:a16="http://schemas.microsoft.com/office/drawing/2014/main" id="{E57B9E8A-E662-3E65-0D72-255E803971EA}"/>
              </a:ext>
            </a:extLst>
          </p:cNvPr>
          <p:cNvSpPr/>
          <p:nvPr/>
        </p:nvSpPr>
        <p:spPr>
          <a:xfrm>
            <a:off x="864978" y="3326772"/>
            <a:ext cx="411149" cy="301920"/>
          </a:xfrm>
          <a:custGeom>
            <a:avLst/>
            <a:gdLst>
              <a:gd name="connsiteX0" fmla="*/ 0 w 266700"/>
              <a:gd name="connsiteY0" fmla="*/ 28575 h 190500"/>
              <a:gd name="connsiteX1" fmla="*/ 28575 w 266700"/>
              <a:gd name="connsiteY1" fmla="*/ 0 h 190500"/>
              <a:gd name="connsiteX2" fmla="*/ 57150 w 266700"/>
              <a:gd name="connsiteY2" fmla="*/ 28575 h 190500"/>
              <a:gd name="connsiteX3" fmla="*/ 209550 w 266700"/>
              <a:gd name="connsiteY3" fmla="*/ 28575 h 190500"/>
              <a:gd name="connsiteX4" fmla="*/ 238125 w 266700"/>
              <a:gd name="connsiteY4" fmla="*/ 0 h 190500"/>
              <a:gd name="connsiteX5" fmla="*/ 266700 w 266700"/>
              <a:gd name="connsiteY5" fmla="*/ 28575 h 190500"/>
              <a:gd name="connsiteX6" fmla="*/ 266700 w 266700"/>
              <a:gd name="connsiteY6" fmla="*/ 161925 h 190500"/>
              <a:gd name="connsiteX7" fmla="*/ 238125 w 266700"/>
              <a:gd name="connsiteY7" fmla="*/ 190500 h 190500"/>
              <a:gd name="connsiteX8" fmla="*/ 209550 w 266700"/>
              <a:gd name="connsiteY8" fmla="*/ 161925 h 190500"/>
              <a:gd name="connsiteX9" fmla="*/ 57150 w 266700"/>
              <a:gd name="connsiteY9" fmla="*/ 161925 h 190500"/>
              <a:gd name="connsiteX10" fmla="*/ 28575 w 266700"/>
              <a:gd name="connsiteY10" fmla="*/ 190500 h 190500"/>
              <a:gd name="connsiteX11" fmla="*/ 0 w 266700"/>
              <a:gd name="connsiteY11" fmla="*/ 161925 h 190500"/>
              <a:gd name="connsiteX12" fmla="*/ 0 w 266700"/>
              <a:gd name="connsiteY12" fmla="*/ 28575 h 190500"/>
              <a:gd name="connsiteX13" fmla="*/ 38100 w 266700"/>
              <a:gd name="connsiteY13" fmla="*/ 28575 h 190500"/>
              <a:gd name="connsiteX14" fmla="*/ 28575 w 266700"/>
              <a:gd name="connsiteY14" fmla="*/ 19050 h 190500"/>
              <a:gd name="connsiteX15" fmla="*/ 19050 w 266700"/>
              <a:gd name="connsiteY15" fmla="*/ 28575 h 190500"/>
              <a:gd name="connsiteX16" fmla="*/ 19050 w 266700"/>
              <a:gd name="connsiteY16" fmla="*/ 161925 h 190500"/>
              <a:gd name="connsiteX17" fmla="*/ 28575 w 266700"/>
              <a:gd name="connsiteY17" fmla="*/ 171450 h 190500"/>
              <a:gd name="connsiteX18" fmla="*/ 38100 w 266700"/>
              <a:gd name="connsiteY18" fmla="*/ 161925 h 190500"/>
              <a:gd name="connsiteX19" fmla="*/ 38100 w 266700"/>
              <a:gd name="connsiteY19" fmla="*/ 28575 h 190500"/>
              <a:gd name="connsiteX20" fmla="*/ 57150 w 266700"/>
              <a:gd name="connsiteY20" fmla="*/ 142875 h 190500"/>
              <a:gd name="connsiteX21" fmla="*/ 209550 w 266700"/>
              <a:gd name="connsiteY21" fmla="*/ 142875 h 190500"/>
              <a:gd name="connsiteX22" fmla="*/ 209550 w 266700"/>
              <a:gd name="connsiteY22" fmla="*/ 47625 h 190500"/>
              <a:gd name="connsiteX23" fmla="*/ 57150 w 266700"/>
              <a:gd name="connsiteY23" fmla="*/ 47625 h 190500"/>
              <a:gd name="connsiteX24" fmla="*/ 57150 w 266700"/>
              <a:gd name="connsiteY24" fmla="*/ 142875 h 190500"/>
              <a:gd name="connsiteX25" fmla="*/ 247650 w 266700"/>
              <a:gd name="connsiteY25" fmla="*/ 28575 h 190500"/>
              <a:gd name="connsiteX26" fmla="*/ 238125 w 266700"/>
              <a:gd name="connsiteY26" fmla="*/ 19050 h 190500"/>
              <a:gd name="connsiteX27" fmla="*/ 228600 w 266700"/>
              <a:gd name="connsiteY27" fmla="*/ 28575 h 190500"/>
              <a:gd name="connsiteX28" fmla="*/ 228600 w 266700"/>
              <a:gd name="connsiteY28" fmla="*/ 161925 h 190500"/>
              <a:gd name="connsiteX29" fmla="*/ 238125 w 266700"/>
              <a:gd name="connsiteY29" fmla="*/ 171450 h 190500"/>
              <a:gd name="connsiteX30" fmla="*/ 247650 w 266700"/>
              <a:gd name="connsiteY30" fmla="*/ 161925 h 190500"/>
              <a:gd name="connsiteX31" fmla="*/ 247650 w 266700"/>
              <a:gd name="connsiteY31" fmla="*/ 28575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66700" h="190500">
                <a:moveTo>
                  <a:pt x="0" y="28575"/>
                </a:moveTo>
                <a:cubicBezTo>
                  <a:pt x="0" y="12794"/>
                  <a:pt x="12794" y="0"/>
                  <a:pt x="28575" y="0"/>
                </a:cubicBezTo>
                <a:cubicBezTo>
                  <a:pt x="44356" y="0"/>
                  <a:pt x="57150" y="12794"/>
                  <a:pt x="57150" y="28575"/>
                </a:cubicBezTo>
                <a:lnTo>
                  <a:pt x="209550" y="28575"/>
                </a:lnTo>
                <a:cubicBezTo>
                  <a:pt x="209550" y="12794"/>
                  <a:pt x="222343" y="0"/>
                  <a:pt x="238125" y="0"/>
                </a:cubicBezTo>
                <a:cubicBezTo>
                  <a:pt x="253907" y="0"/>
                  <a:pt x="266700" y="12794"/>
                  <a:pt x="266700" y="28575"/>
                </a:cubicBezTo>
                <a:lnTo>
                  <a:pt x="266700" y="161925"/>
                </a:lnTo>
                <a:cubicBezTo>
                  <a:pt x="266700" y="177707"/>
                  <a:pt x="253907" y="190500"/>
                  <a:pt x="238125" y="190500"/>
                </a:cubicBezTo>
                <a:cubicBezTo>
                  <a:pt x="222343" y="190500"/>
                  <a:pt x="209550" y="177707"/>
                  <a:pt x="209550" y="161925"/>
                </a:cubicBezTo>
                <a:lnTo>
                  <a:pt x="57150" y="161925"/>
                </a:lnTo>
                <a:cubicBezTo>
                  <a:pt x="57150" y="177707"/>
                  <a:pt x="44356" y="190500"/>
                  <a:pt x="28575" y="190500"/>
                </a:cubicBezTo>
                <a:cubicBezTo>
                  <a:pt x="12794" y="190500"/>
                  <a:pt x="0" y="177707"/>
                  <a:pt x="0" y="161925"/>
                </a:cubicBezTo>
                <a:lnTo>
                  <a:pt x="0" y="28575"/>
                </a:lnTo>
                <a:close/>
                <a:moveTo>
                  <a:pt x="38100" y="28575"/>
                </a:moveTo>
                <a:cubicBezTo>
                  <a:pt x="38100" y="23315"/>
                  <a:pt x="33835" y="19050"/>
                  <a:pt x="28575" y="19050"/>
                </a:cubicBezTo>
                <a:cubicBezTo>
                  <a:pt x="23314" y="19050"/>
                  <a:pt x="19050" y="23315"/>
                  <a:pt x="19050" y="28575"/>
                </a:cubicBezTo>
                <a:lnTo>
                  <a:pt x="19050" y="161925"/>
                </a:lnTo>
                <a:cubicBezTo>
                  <a:pt x="19050" y="167186"/>
                  <a:pt x="23315" y="171450"/>
                  <a:pt x="28575" y="171450"/>
                </a:cubicBezTo>
                <a:cubicBezTo>
                  <a:pt x="33836" y="171450"/>
                  <a:pt x="38100" y="167186"/>
                  <a:pt x="38100" y="161925"/>
                </a:cubicBezTo>
                <a:lnTo>
                  <a:pt x="38100" y="28575"/>
                </a:lnTo>
                <a:close/>
                <a:moveTo>
                  <a:pt x="57150" y="142875"/>
                </a:moveTo>
                <a:lnTo>
                  <a:pt x="209550" y="142875"/>
                </a:lnTo>
                <a:lnTo>
                  <a:pt x="209550" y="47625"/>
                </a:lnTo>
                <a:lnTo>
                  <a:pt x="57150" y="47625"/>
                </a:lnTo>
                <a:lnTo>
                  <a:pt x="57150" y="142875"/>
                </a:lnTo>
                <a:close/>
                <a:moveTo>
                  <a:pt x="247650" y="28575"/>
                </a:moveTo>
                <a:cubicBezTo>
                  <a:pt x="247650" y="23315"/>
                  <a:pt x="243386" y="19050"/>
                  <a:pt x="238125" y="19050"/>
                </a:cubicBezTo>
                <a:cubicBezTo>
                  <a:pt x="232864" y="19050"/>
                  <a:pt x="228600" y="23315"/>
                  <a:pt x="228600" y="28575"/>
                </a:cubicBezTo>
                <a:lnTo>
                  <a:pt x="228600" y="161925"/>
                </a:lnTo>
                <a:cubicBezTo>
                  <a:pt x="228600" y="167186"/>
                  <a:pt x="232864" y="171450"/>
                  <a:pt x="238125" y="171450"/>
                </a:cubicBezTo>
                <a:cubicBezTo>
                  <a:pt x="243386" y="171450"/>
                  <a:pt x="247650" y="167186"/>
                  <a:pt x="247650" y="161925"/>
                </a:cubicBezTo>
                <a:lnTo>
                  <a:pt x="247650" y="28575"/>
                </a:lnTo>
                <a:close/>
              </a:path>
            </a:pathLst>
          </a:custGeom>
          <a:solidFill>
            <a:srgbClr val="F3F3F5"/>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A446F"/>
              </a:solidFill>
              <a:effectLst/>
              <a:uLnTx/>
              <a:uFillTx/>
              <a:latin typeface="Segoe UI"/>
              <a:ea typeface="+mn-ea"/>
              <a:cs typeface="+mn-cs"/>
            </a:endParaRPr>
          </a:p>
        </p:txBody>
      </p:sp>
    </p:spTree>
    <p:extLst>
      <p:ext uri="{BB962C8B-B14F-4D97-AF65-F5344CB8AC3E}">
        <p14:creationId xmlns:p14="http://schemas.microsoft.com/office/powerpoint/2010/main" val="135869226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8CBBB6-A0BD-0801-E396-E65657268BC7}"/>
              </a:ext>
            </a:extLst>
          </p:cNvPr>
          <p:cNvSpPr txBox="1"/>
          <p:nvPr/>
        </p:nvSpPr>
        <p:spPr>
          <a:xfrm>
            <a:off x="3229427" y="2750457"/>
            <a:ext cx="6008915" cy="307777"/>
          </a:xfrm>
          <a:prstGeom prst="rect">
            <a:avLst/>
          </a:prstGeom>
          <a:noFill/>
        </p:spPr>
        <p:txBody>
          <a:bodyPr wrap="square" lIns="0" tIns="0" rIns="0" bIns="0" rtlCol="0">
            <a:spAutoFit/>
          </a:bodyPr>
          <a:lstStyle/>
          <a:p>
            <a:pPr algn="l"/>
            <a:r>
              <a:rPr lang="en-IE" sz="2000">
                <a:solidFill>
                  <a:schemeClr val="bg1"/>
                </a:solidFill>
              </a:rPr>
              <a:t>https://www.youtube.com/watch?v=wr__6tM5U6I</a:t>
            </a:r>
          </a:p>
        </p:txBody>
      </p:sp>
      <p:sp>
        <p:nvSpPr>
          <p:cNvPr id="2" name="Title 6">
            <a:extLst>
              <a:ext uri="{FF2B5EF4-FFF2-40B4-BE49-F238E27FC236}">
                <a16:creationId xmlns:a16="http://schemas.microsoft.com/office/drawing/2014/main" id="{568A8B45-C9C9-B127-DAAE-14E226E46A16}"/>
              </a:ext>
            </a:extLst>
          </p:cNvPr>
          <p:cNvSpPr txBox="1">
            <a:spLocks/>
          </p:cNvSpPr>
          <p:nvPr/>
        </p:nvSpPr>
        <p:spPr>
          <a:xfrm>
            <a:off x="582613" y="758934"/>
            <a:ext cx="11026774" cy="553998"/>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IE" sz="3600" b="0" i="0" u="none" strike="noStrike" kern="1200" cap="none" spc="-50" normalizeH="0" baseline="0" noProof="0">
                <a:ln w="3175">
                  <a:noFill/>
                </a:ln>
                <a:solidFill>
                  <a:srgbClr val="117865"/>
                </a:solidFill>
                <a:effectLst/>
                <a:uLnTx/>
                <a:uFillTx/>
                <a:latin typeface="Segoe UI Semibold"/>
                <a:ea typeface="+mn-ea"/>
                <a:cs typeface="Segoe UI" pitchFamily="34" charset="0"/>
              </a:rPr>
              <a:t>Copilot in PowerBI Video</a:t>
            </a:r>
            <a:endParaRPr kumimoji="0" lang="en-US" sz="3600" b="0" i="0" u="none" strike="noStrike" kern="1200" cap="none" spc="-50" normalizeH="0" baseline="0" noProof="0">
              <a:ln w="3175">
                <a:noFill/>
              </a:ln>
              <a:solidFill>
                <a:srgbClr val="117865"/>
              </a:solidFill>
              <a:effectLst/>
              <a:uLnTx/>
              <a:uFillTx/>
              <a:latin typeface="Segoe UI Semibold"/>
              <a:ea typeface="+mn-ea"/>
              <a:cs typeface="Segoe UI" pitchFamily="34" charset="0"/>
            </a:endParaRPr>
          </a:p>
        </p:txBody>
      </p:sp>
    </p:spTree>
    <p:extLst>
      <p:ext uri="{BB962C8B-B14F-4D97-AF65-F5344CB8AC3E}">
        <p14:creationId xmlns:p14="http://schemas.microsoft.com/office/powerpoint/2010/main" val="4292276139"/>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ABE2B9B-989D-DCDE-51F7-384B2F97D15A}"/>
              </a:ext>
            </a:extLst>
          </p:cNvPr>
          <p:cNvSpPr txBox="1"/>
          <p:nvPr/>
        </p:nvSpPr>
        <p:spPr>
          <a:xfrm>
            <a:off x="587828" y="2162628"/>
            <a:ext cx="8265886" cy="1538883"/>
          </a:xfrm>
          <a:prstGeom prst="rect">
            <a:avLst/>
          </a:prstGeom>
          <a:noFill/>
        </p:spPr>
        <p:txBody>
          <a:bodyPr wrap="square" lIns="0" tIns="0" rIns="0" bIns="0" rtlCol="0">
            <a:spAutoFit/>
          </a:bodyPr>
          <a:lstStyle/>
          <a:p>
            <a:pPr marL="342900" indent="-342900" algn="l">
              <a:buFont typeface="Arial" panose="020B0604020202020204" pitchFamily="34" charset="0"/>
              <a:buChar char="•"/>
            </a:pPr>
            <a:r>
              <a:rPr lang="en-IE" sz="2000">
                <a:solidFill>
                  <a:srgbClr val="000000"/>
                </a:solidFill>
                <a:hlinkClick r:id="rId3"/>
              </a:rPr>
              <a:t>https://Aka.ms/FabricLicensing</a:t>
            </a:r>
            <a:endParaRPr lang="en-IE" sz="2000">
              <a:solidFill>
                <a:srgbClr val="000000"/>
              </a:solidFill>
            </a:endParaRPr>
          </a:p>
          <a:p>
            <a:pPr marL="342900" indent="-342900" algn="l">
              <a:buFont typeface="Arial" panose="020B0604020202020204" pitchFamily="34" charset="0"/>
              <a:buChar char="•"/>
            </a:pPr>
            <a:r>
              <a:rPr lang="en-IE" sz="2000">
                <a:solidFill>
                  <a:srgbClr val="000000"/>
                </a:solidFill>
                <a:hlinkClick r:id="rId4"/>
              </a:rPr>
              <a:t>aka.ms/</a:t>
            </a:r>
            <a:r>
              <a:rPr lang="en-IE" sz="2000" err="1">
                <a:solidFill>
                  <a:srgbClr val="000000"/>
                </a:solidFill>
                <a:hlinkClick r:id="rId4"/>
              </a:rPr>
              <a:t>FabricRoadmap</a:t>
            </a:r>
            <a:endParaRPr lang="en-IE" sz="2000">
              <a:solidFill>
                <a:srgbClr val="000000"/>
              </a:solidFill>
            </a:endParaRPr>
          </a:p>
          <a:p>
            <a:pPr marL="342900" indent="-342900" algn="l">
              <a:buFont typeface="Arial" panose="020B0604020202020204" pitchFamily="34" charset="0"/>
              <a:buChar char="•"/>
            </a:pPr>
            <a:endParaRPr lang="en-IE" sz="2000">
              <a:solidFill>
                <a:srgbClr val="000000"/>
              </a:solidFill>
            </a:endParaRPr>
          </a:p>
          <a:p>
            <a:pPr marL="342900" indent="-342900" algn="l">
              <a:buFont typeface="Arial" panose="020B0604020202020204" pitchFamily="34" charset="0"/>
              <a:buChar char="•"/>
            </a:pPr>
            <a:endParaRPr lang="en-IE" sz="2000">
              <a:solidFill>
                <a:srgbClr val="000000"/>
              </a:solidFill>
            </a:endParaRPr>
          </a:p>
          <a:p>
            <a:pPr marL="342900" indent="-342900" algn="l">
              <a:buFont typeface="Arial" panose="020B0604020202020204" pitchFamily="34" charset="0"/>
              <a:buChar char="•"/>
            </a:pPr>
            <a:endParaRPr lang="en-IE" sz="2000">
              <a:solidFill>
                <a:srgbClr val="000000"/>
              </a:solidFill>
            </a:endParaRPr>
          </a:p>
        </p:txBody>
      </p:sp>
      <p:sp>
        <p:nvSpPr>
          <p:cNvPr id="3" name="Title 6">
            <a:extLst>
              <a:ext uri="{FF2B5EF4-FFF2-40B4-BE49-F238E27FC236}">
                <a16:creationId xmlns:a16="http://schemas.microsoft.com/office/drawing/2014/main" id="{91B7870C-6E44-C358-9E79-B6466D0E4DB8}"/>
              </a:ext>
            </a:extLst>
          </p:cNvPr>
          <p:cNvSpPr txBox="1">
            <a:spLocks/>
          </p:cNvSpPr>
          <p:nvPr/>
        </p:nvSpPr>
        <p:spPr>
          <a:xfrm>
            <a:off x="582613" y="758934"/>
            <a:ext cx="11026774" cy="553998"/>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IE" sz="3600" b="0" i="0" u="none" strike="noStrike" kern="1200" cap="none" spc="-50" normalizeH="0" baseline="0" noProof="0">
                <a:ln w="3175">
                  <a:noFill/>
                </a:ln>
                <a:solidFill>
                  <a:srgbClr val="117865"/>
                </a:solidFill>
                <a:effectLst/>
                <a:uLnTx/>
                <a:uFillTx/>
                <a:latin typeface="Segoe UI Semibold"/>
                <a:ea typeface="+mn-ea"/>
                <a:cs typeface="Segoe UI" pitchFamily="34" charset="0"/>
              </a:rPr>
              <a:t>Additional Resources</a:t>
            </a:r>
            <a:endParaRPr kumimoji="0" lang="en-US" sz="3600" b="0" i="0" u="none" strike="noStrike" kern="1200" cap="none" spc="-50" normalizeH="0" baseline="0" noProof="0">
              <a:ln w="3175">
                <a:noFill/>
              </a:ln>
              <a:solidFill>
                <a:srgbClr val="117865"/>
              </a:solidFill>
              <a:effectLst/>
              <a:uLnTx/>
              <a:uFillTx/>
              <a:latin typeface="Segoe UI Semibold"/>
              <a:ea typeface="+mn-ea"/>
              <a:cs typeface="Segoe UI" pitchFamily="34" charset="0"/>
            </a:endParaRPr>
          </a:p>
        </p:txBody>
      </p:sp>
    </p:spTree>
    <p:extLst>
      <p:ext uri="{BB962C8B-B14F-4D97-AF65-F5344CB8AC3E}">
        <p14:creationId xmlns:p14="http://schemas.microsoft.com/office/powerpoint/2010/main" val="2426667792"/>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a:extLst>
              <a:ext uri="{FF2B5EF4-FFF2-40B4-BE49-F238E27FC236}">
                <a16:creationId xmlns:a16="http://schemas.microsoft.com/office/drawing/2014/main" id="{89D125F5-F513-1626-8D58-1C940895DD35}"/>
              </a:ext>
            </a:extLst>
          </p:cNvPr>
          <p:cNvGrpSpPr/>
          <p:nvPr/>
        </p:nvGrpSpPr>
        <p:grpSpPr>
          <a:xfrm>
            <a:off x="1162174" y="211104"/>
            <a:ext cx="9999408" cy="6352106"/>
            <a:chOff x="4854859" y="2057400"/>
            <a:chExt cx="8091120" cy="5139866"/>
          </a:xfrm>
        </p:grpSpPr>
        <p:sp>
          <p:nvSpPr>
            <p:cNvPr id="29" name="TextBox 2">
              <a:extLst>
                <a:ext uri="{FF2B5EF4-FFF2-40B4-BE49-F238E27FC236}">
                  <a16:creationId xmlns:a16="http://schemas.microsoft.com/office/drawing/2014/main" id="{F75AA29E-0D27-964F-9F1F-72603B3B7ABD}"/>
                </a:ext>
              </a:extLst>
            </p:cNvPr>
            <p:cNvSpPr txBox="1"/>
            <p:nvPr/>
          </p:nvSpPr>
          <p:spPr>
            <a:xfrm>
              <a:off x="8047855" y="2624269"/>
              <a:ext cx="1714308" cy="185105"/>
            </a:xfrm>
            <a:prstGeom prst="rect">
              <a:avLst/>
            </a:prstGeom>
            <a:noFill/>
          </p:spPr>
          <p:txBody>
            <a:bodyPr wrap="square" lIns="0" tIns="0" rIns="0" bIns="0" rtlCol="0" anchor="t">
              <a:noAutofit/>
            </a:bodyPr>
            <a:lstStyle>
              <a:defPPr>
                <a:defRPr lang="en-US"/>
              </a:defPPr>
              <a:lvl1pPr marL="0" algn="l" defTabSz="914400" rtl="0" eaLnBrk="1" latinLnBrk="0" hangingPunct="1">
                <a:defRPr sz="1800" kern="1200">
                  <a:solidFill>
                    <a:srgbClr val="2E2F2E"/>
                  </a:solidFill>
                  <a:latin typeface="Calibri"/>
                </a:defRPr>
              </a:lvl1pPr>
              <a:lvl2pPr marL="457200" algn="l" defTabSz="914400" rtl="0" eaLnBrk="1" latinLnBrk="0" hangingPunct="1">
                <a:defRPr sz="1800" kern="1200">
                  <a:solidFill>
                    <a:srgbClr val="2E2F2E"/>
                  </a:solidFill>
                  <a:latin typeface="Calibri"/>
                </a:defRPr>
              </a:lvl2pPr>
              <a:lvl3pPr marL="914400" algn="l" defTabSz="914400" rtl="0" eaLnBrk="1" latinLnBrk="0" hangingPunct="1">
                <a:defRPr sz="1800" kern="1200">
                  <a:solidFill>
                    <a:srgbClr val="2E2F2E"/>
                  </a:solidFill>
                  <a:latin typeface="Calibri"/>
                </a:defRPr>
              </a:lvl3pPr>
              <a:lvl4pPr marL="1371600" algn="l" defTabSz="914400" rtl="0" eaLnBrk="1" latinLnBrk="0" hangingPunct="1">
                <a:defRPr sz="1800" kern="1200">
                  <a:solidFill>
                    <a:srgbClr val="2E2F2E"/>
                  </a:solidFill>
                  <a:latin typeface="Calibri"/>
                </a:defRPr>
              </a:lvl4pPr>
              <a:lvl5pPr marL="1828800" algn="l" defTabSz="914400" rtl="0" eaLnBrk="1" latinLnBrk="0" hangingPunct="1">
                <a:defRPr sz="1800" kern="1200">
                  <a:solidFill>
                    <a:srgbClr val="2E2F2E"/>
                  </a:solidFill>
                  <a:latin typeface="Calibri"/>
                </a:defRPr>
              </a:lvl5pPr>
              <a:lvl6pPr marL="2286000" algn="l" defTabSz="914400" rtl="0" eaLnBrk="1" latinLnBrk="0" hangingPunct="1">
                <a:defRPr sz="1800" kern="1200">
                  <a:solidFill>
                    <a:srgbClr val="2E2F2E"/>
                  </a:solidFill>
                  <a:latin typeface="Calibri"/>
                </a:defRPr>
              </a:lvl6pPr>
              <a:lvl7pPr marL="2743200" algn="l" defTabSz="914400" rtl="0" eaLnBrk="1" latinLnBrk="0" hangingPunct="1">
                <a:defRPr sz="1800" kern="1200">
                  <a:solidFill>
                    <a:srgbClr val="2E2F2E"/>
                  </a:solidFill>
                  <a:latin typeface="Calibri"/>
                </a:defRPr>
              </a:lvl7pPr>
              <a:lvl8pPr marL="3200400" algn="l" defTabSz="914400" rtl="0" eaLnBrk="1" latinLnBrk="0" hangingPunct="1">
                <a:defRPr sz="1800" kern="1200">
                  <a:solidFill>
                    <a:srgbClr val="2E2F2E"/>
                  </a:solidFill>
                  <a:latin typeface="Calibri"/>
                </a:defRPr>
              </a:lvl8pPr>
              <a:lvl9pPr marL="3657600" algn="l" defTabSz="914400" rtl="0" eaLnBrk="1" latinLnBrk="0" hangingPunct="1">
                <a:defRPr sz="1800" kern="1200">
                  <a:solidFill>
                    <a:srgbClr val="2E2F2E"/>
                  </a:solidFill>
                  <a:latin typeface="Calibri"/>
                </a:defRPr>
              </a:lvl9pPr>
            </a:lstStyle>
            <a:p>
              <a:pPr marL="0" marR="0" lvl="1" indent="0" algn="ctr" defTabSz="914400" rtl="0" eaLnBrk="1" fontAlgn="auto" latinLnBrk="0" hangingPunct="1">
                <a:lnSpc>
                  <a:spcPct val="100000"/>
                </a:lnSpc>
                <a:spcBef>
                  <a:spcPts val="0"/>
                </a:spcBef>
                <a:spcAft>
                  <a:spcPts val="0"/>
                </a:spcAft>
                <a:buClrTx/>
                <a:buSzTx/>
                <a:buFontTx/>
                <a:buNone/>
                <a:tabLst/>
                <a:defRPr/>
              </a:pPr>
              <a:r>
                <a:rPr kumimoji="1" lang="en-US" sz="1600" b="0" i="0" u="none" strike="noStrike" kern="1200" cap="none" spc="0" normalizeH="0" baseline="0" noProof="0">
                  <a:ln>
                    <a:noFill/>
                  </a:ln>
                  <a:solidFill>
                    <a:srgbClr val="2E2F2E">
                      <a:lumMod val="85000"/>
                      <a:lumOff val="15000"/>
                    </a:srgbClr>
                  </a:solidFill>
                  <a:effectLst/>
                  <a:uLnTx/>
                  <a:uFillTx/>
                  <a:latin typeface="Yu Gothic UI" panose="020B0500000000000000" pitchFamily="34" charset="-128"/>
                  <a:ea typeface="Yu Gothic UI" panose="020B0500000000000000" pitchFamily="34" charset="-128"/>
                  <a:cs typeface="Segoe UI" panose="020B0502040204020203" pitchFamily="34" charset="0"/>
                </a:rPr>
                <a:t>Microsoft Fabric</a:t>
              </a:r>
            </a:p>
          </p:txBody>
        </p:sp>
        <p:sp>
          <p:nvSpPr>
            <p:cNvPr id="30" name="Right Brace 29">
              <a:extLst>
                <a:ext uri="{FF2B5EF4-FFF2-40B4-BE49-F238E27FC236}">
                  <a16:creationId xmlns:a16="http://schemas.microsoft.com/office/drawing/2014/main" id="{C0E50B0B-5D45-FD3A-9FCF-37834CF3C99B}"/>
                </a:ext>
              </a:extLst>
            </p:cNvPr>
            <p:cNvSpPr/>
            <p:nvPr/>
          </p:nvSpPr>
          <p:spPr>
            <a:xfrm rot="16200000">
              <a:off x="8763338" y="-1008969"/>
              <a:ext cx="274163" cy="8091119"/>
            </a:xfrm>
            <a:prstGeom prst="rightBrace">
              <a:avLst>
                <a:gd name="adj1" fmla="val 53200"/>
                <a:gd name="adj2" fmla="val 50032"/>
              </a:avLst>
            </a:prstGeom>
            <a:noFill/>
            <a:ln w="6350" cap="flat" cmpd="sng" algn="ctr">
              <a:solidFill>
                <a:srgbClr val="2E2F2E"/>
              </a:solidFill>
              <a:prstDash val="solid"/>
              <a:headEnd type="none" w="lg" len="med"/>
              <a:tailEnd type="none" w="lg" len="med"/>
            </a:ln>
            <a:effectLst/>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400" rtl="0" eaLnBrk="1" latinLnBrk="0" hangingPunct="1">
                <a:defRPr sz="1800" kern="1200">
                  <a:solidFill>
                    <a:srgbClr val="2E2F2E"/>
                  </a:solidFill>
                  <a:latin typeface="Calibri"/>
                </a:defRPr>
              </a:lvl1pPr>
              <a:lvl2pPr marL="457200" algn="l" defTabSz="914400" rtl="0" eaLnBrk="1" latinLnBrk="0" hangingPunct="1">
                <a:defRPr sz="1800" kern="1200">
                  <a:solidFill>
                    <a:srgbClr val="2E2F2E"/>
                  </a:solidFill>
                  <a:latin typeface="Calibri"/>
                </a:defRPr>
              </a:lvl2pPr>
              <a:lvl3pPr marL="914400" algn="l" defTabSz="914400" rtl="0" eaLnBrk="1" latinLnBrk="0" hangingPunct="1">
                <a:defRPr sz="1800" kern="1200">
                  <a:solidFill>
                    <a:srgbClr val="2E2F2E"/>
                  </a:solidFill>
                  <a:latin typeface="Calibri"/>
                </a:defRPr>
              </a:lvl3pPr>
              <a:lvl4pPr marL="1371600" algn="l" defTabSz="914400" rtl="0" eaLnBrk="1" latinLnBrk="0" hangingPunct="1">
                <a:defRPr sz="1800" kern="1200">
                  <a:solidFill>
                    <a:srgbClr val="2E2F2E"/>
                  </a:solidFill>
                  <a:latin typeface="Calibri"/>
                </a:defRPr>
              </a:lvl4pPr>
              <a:lvl5pPr marL="1828800" algn="l" defTabSz="914400" rtl="0" eaLnBrk="1" latinLnBrk="0" hangingPunct="1">
                <a:defRPr sz="1800" kern="1200">
                  <a:solidFill>
                    <a:srgbClr val="2E2F2E"/>
                  </a:solidFill>
                  <a:latin typeface="Calibri"/>
                </a:defRPr>
              </a:lvl5pPr>
              <a:lvl6pPr marL="2286000" algn="l" defTabSz="914400" rtl="0" eaLnBrk="1" latinLnBrk="0" hangingPunct="1">
                <a:defRPr sz="1800" kern="1200">
                  <a:solidFill>
                    <a:srgbClr val="2E2F2E"/>
                  </a:solidFill>
                  <a:latin typeface="Calibri"/>
                </a:defRPr>
              </a:lvl6pPr>
              <a:lvl7pPr marL="2743200" algn="l" defTabSz="914400" rtl="0" eaLnBrk="1" latinLnBrk="0" hangingPunct="1">
                <a:defRPr sz="1800" kern="1200">
                  <a:solidFill>
                    <a:srgbClr val="2E2F2E"/>
                  </a:solidFill>
                  <a:latin typeface="Calibri"/>
                </a:defRPr>
              </a:lvl7pPr>
              <a:lvl8pPr marL="3200400" algn="l" defTabSz="914400" rtl="0" eaLnBrk="1" latinLnBrk="0" hangingPunct="1">
                <a:defRPr sz="1800" kern="1200">
                  <a:solidFill>
                    <a:srgbClr val="2E2F2E"/>
                  </a:solidFill>
                  <a:latin typeface="Calibri"/>
                </a:defRPr>
              </a:lvl8pPr>
              <a:lvl9pPr marL="3657600" algn="l" defTabSz="914400" rtl="0" eaLnBrk="1" latinLnBrk="0" hangingPunct="1">
                <a:defRPr sz="1800" kern="1200">
                  <a:solidFill>
                    <a:srgbClr val="2E2F2E"/>
                  </a:solidFill>
                  <a:latin typeface="Calibri"/>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600" b="0" i="0" u="none" strike="noStrike" kern="1200" cap="none" spc="0" normalizeH="0" baseline="0" noProof="0">
                <a:ln>
                  <a:noFill/>
                </a:ln>
                <a:solidFill>
                  <a:srgbClr val="2E2F2E"/>
                </a:solidFill>
                <a:effectLst/>
                <a:uLnTx/>
                <a:uFillTx/>
                <a:latin typeface="Yu Gothic UI" panose="020B0500000000000000" pitchFamily="34" charset="-128"/>
                <a:ea typeface="Yu Gothic UI" panose="020B0500000000000000" pitchFamily="34" charset="-128"/>
                <a:cs typeface="+mn-cs"/>
              </a:endParaRPr>
            </a:p>
          </p:txBody>
        </p:sp>
        <p:pic>
          <p:nvPicPr>
            <p:cNvPr id="31" name="Graphic 4">
              <a:extLst>
                <a:ext uri="{FF2B5EF4-FFF2-40B4-BE49-F238E27FC236}">
                  <a16:creationId xmlns:a16="http://schemas.microsoft.com/office/drawing/2014/main" id="{AB1D14BC-3AE1-66F4-C6F9-8844BB48223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671799" y="2057400"/>
              <a:ext cx="471982" cy="471983"/>
            </a:xfrm>
            <a:prstGeom prst="rect">
              <a:avLst/>
            </a:prstGeom>
          </p:spPr>
        </p:pic>
        <p:pic>
          <p:nvPicPr>
            <p:cNvPr id="32" name="Graphic 5">
              <a:extLst>
                <a:ext uri="{FF2B5EF4-FFF2-40B4-BE49-F238E27FC236}">
                  <a16:creationId xmlns:a16="http://schemas.microsoft.com/office/drawing/2014/main" id="{9890D220-CBB2-0DC9-A0E3-425E067F578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509098" y="3360922"/>
              <a:ext cx="471981" cy="471981"/>
            </a:xfrm>
            <a:prstGeom prst="rect">
              <a:avLst/>
            </a:prstGeom>
          </p:spPr>
        </p:pic>
        <p:sp>
          <p:nvSpPr>
            <p:cNvPr id="33" name="TextBox 6">
              <a:extLst>
                <a:ext uri="{FF2B5EF4-FFF2-40B4-BE49-F238E27FC236}">
                  <a16:creationId xmlns:a16="http://schemas.microsoft.com/office/drawing/2014/main" id="{46DA250A-81D6-412A-01BE-22D36DB1E079}"/>
                </a:ext>
              </a:extLst>
            </p:cNvPr>
            <p:cNvSpPr txBox="1"/>
            <p:nvPr/>
          </p:nvSpPr>
          <p:spPr>
            <a:xfrm>
              <a:off x="10853236" y="5327316"/>
              <a:ext cx="895175" cy="274164"/>
            </a:xfrm>
            <a:prstGeom prst="rect">
              <a:avLst/>
            </a:prstGeom>
            <a:noFill/>
          </p:spPr>
          <p:txBody>
            <a:bodyPr wrap="square" lIns="0" tIns="0" rIns="0" bIns="0" rtlCol="0" anchor="t">
              <a:noAutofit/>
            </a:bodyPr>
            <a:lstStyle>
              <a:defPPr>
                <a:defRPr lang="en-US"/>
              </a:defPPr>
              <a:lvl1pPr marL="0" algn="l" defTabSz="914400" rtl="0" eaLnBrk="1" latinLnBrk="0" hangingPunct="1">
                <a:defRPr sz="1800" kern="1200">
                  <a:solidFill>
                    <a:srgbClr val="2E2F2E"/>
                  </a:solidFill>
                  <a:latin typeface="Calibri"/>
                </a:defRPr>
              </a:lvl1pPr>
              <a:lvl2pPr marL="457200" algn="l" defTabSz="914400" rtl="0" eaLnBrk="1" latinLnBrk="0" hangingPunct="1">
                <a:defRPr sz="1800" kern="1200">
                  <a:solidFill>
                    <a:srgbClr val="2E2F2E"/>
                  </a:solidFill>
                  <a:latin typeface="Calibri"/>
                </a:defRPr>
              </a:lvl2pPr>
              <a:lvl3pPr marL="914400" algn="l" defTabSz="914400" rtl="0" eaLnBrk="1" latinLnBrk="0" hangingPunct="1">
                <a:defRPr sz="1800" kern="1200">
                  <a:solidFill>
                    <a:srgbClr val="2E2F2E"/>
                  </a:solidFill>
                  <a:latin typeface="Calibri"/>
                </a:defRPr>
              </a:lvl3pPr>
              <a:lvl4pPr marL="1371600" algn="l" defTabSz="914400" rtl="0" eaLnBrk="1" latinLnBrk="0" hangingPunct="1">
                <a:defRPr sz="1800" kern="1200">
                  <a:solidFill>
                    <a:srgbClr val="2E2F2E"/>
                  </a:solidFill>
                  <a:latin typeface="Calibri"/>
                </a:defRPr>
              </a:lvl4pPr>
              <a:lvl5pPr marL="1828800" algn="l" defTabSz="914400" rtl="0" eaLnBrk="1" latinLnBrk="0" hangingPunct="1">
                <a:defRPr sz="1800" kern="1200">
                  <a:solidFill>
                    <a:srgbClr val="2E2F2E"/>
                  </a:solidFill>
                  <a:latin typeface="Calibri"/>
                </a:defRPr>
              </a:lvl5pPr>
              <a:lvl6pPr marL="2286000" algn="l" defTabSz="914400" rtl="0" eaLnBrk="1" latinLnBrk="0" hangingPunct="1">
                <a:defRPr sz="1800" kern="1200">
                  <a:solidFill>
                    <a:srgbClr val="2E2F2E"/>
                  </a:solidFill>
                  <a:latin typeface="Calibri"/>
                </a:defRPr>
              </a:lvl6pPr>
              <a:lvl7pPr marL="2743200" algn="l" defTabSz="914400" rtl="0" eaLnBrk="1" latinLnBrk="0" hangingPunct="1">
                <a:defRPr sz="1800" kern="1200">
                  <a:solidFill>
                    <a:srgbClr val="2E2F2E"/>
                  </a:solidFill>
                  <a:latin typeface="Calibri"/>
                </a:defRPr>
              </a:lvl7pPr>
              <a:lvl8pPr marL="3200400" algn="l" defTabSz="914400" rtl="0" eaLnBrk="1" latinLnBrk="0" hangingPunct="1">
                <a:defRPr sz="1800" kern="1200">
                  <a:solidFill>
                    <a:srgbClr val="2E2F2E"/>
                  </a:solidFill>
                  <a:latin typeface="Calibri"/>
                </a:defRPr>
              </a:lvl8pPr>
              <a:lvl9pPr marL="3657600" algn="l" defTabSz="914400" rtl="0" eaLnBrk="1" latinLnBrk="0" hangingPunct="1">
                <a:defRPr sz="1800" kern="1200">
                  <a:solidFill>
                    <a:srgbClr val="2E2F2E"/>
                  </a:solidFill>
                  <a:latin typeface="Calibri"/>
                </a:defRPr>
              </a:lvl9pPr>
            </a:lstStyle>
            <a:p>
              <a:pPr marL="0" marR="0" lvl="1" indent="0" algn="ctr" defTabSz="914400" rtl="0" eaLnBrk="1" fontAlgn="auto" latinLnBrk="0" hangingPunct="1">
                <a:lnSpc>
                  <a:spcPct val="100000"/>
                </a:lnSpc>
                <a:spcBef>
                  <a:spcPts val="0"/>
                </a:spcBef>
                <a:spcAft>
                  <a:spcPts val="0"/>
                </a:spcAft>
                <a:buClrTx/>
                <a:buSzTx/>
                <a:buFontTx/>
                <a:buNone/>
                <a:tabLst/>
                <a:defRPr/>
              </a:pPr>
              <a:r>
                <a:rPr kumimoji="1" lang="en-US" sz="1600" b="0" i="0" u="none" strike="noStrike" kern="1200" cap="none" spc="0" normalizeH="0" baseline="0" noProof="0">
                  <a:ln>
                    <a:noFill/>
                  </a:ln>
                  <a:solidFill>
                    <a:srgbClr val="2E2F2E">
                      <a:lumMod val="85000"/>
                      <a:lumOff val="15000"/>
                    </a:srgbClr>
                  </a:solidFill>
                  <a:effectLst/>
                  <a:uLnTx/>
                  <a:uFillTx/>
                  <a:latin typeface="Yu Gothic UI" panose="020B0500000000000000" pitchFamily="34" charset="-128"/>
                  <a:ea typeface="Yu Gothic UI" panose="020B0500000000000000" pitchFamily="34" charset="-128"/>
                  <a:cs typeface="Segoe UI" panose="020B0502040204020203" pitchFamily="34" charset="0"/>
                </a:rPr>
                <a:t>Power BI</a:t>
              </a:r>
            </a:p>
          </p:txBody>
        </p:sp>
        <p:pic>
          <p:nvPicPr>
            <p:cNvPr id="34" name="Graphic 7">
              <a:extLst>
                <a:ext uri="{FF2B5EF4-FFF2-40B4-BE49-F238E27FC236}">
                  <a16:creationId xmlns:a16="http://schemas.microsoft.com/office/drawing/2014/main" id="{DF6BF4A2-62AC-07F5-69C9-9046D33C103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069239" y="4709408"/>
              <a:ext cx="471981" cy="471981"/>
            </a:xfrm>
            <a:prstGeom prst="rect">
              <a:avLst/>
            </a:prstGeom>
          </p:spPr>
        </p:pic>
        <p:pic>
          <p:nvPicPr>
            <p:cNvPr id="35" name="Graphic 8">
              <a:extLst>
                <a:ext uri="{FF2B5EF4-FFF2-40B4-BE49-F238E27FC236}">
                  <a16:creationId xmlns:a16="http://schemas.microsoft.com/office/drawing/2014/main" id="{55300117-FEB6-FCBD-7101-63B5B1A12439}"/>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1067615" y="4721133"/>
              <a:ext cx="471981" cy="471981"/>
            </a:xfrm>
            <a:prstGeom prst="rect">
              <a:avLst/>
            </a:prstGeom>
          </p:spPr>
        </p:pic>
        <p:pic>
          <p:nvPicPr>
            <p:cNvPr id="36" name="Graphic 9">
              <a:extLst>
                <a:ext uri="{FF2B5EF4-FFF2-40B4-BE49-F238E27FC236}">
                  <a16:creationId xmlns:a16="http://schemas.microsoft.com/office/drawing/2014/main" id="{DEE3403D-550D-DD93-96A1-F4852CFD0975}"/>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870049" y="4721135"/>
              <a:ext cx="471981" cy="471981"/>
            </a:xfrm>
            <a:prstGeom prst="rect">
              <a:avLst/>
            </a:prstGeom>
          </p:spPr>
        </p:pic>
        <p:pic>
          <p:nvPicPr>
            <p:cNvPr id="37" name="Graphic 10">
              <a:extLst>
                <a:ext uri="{FF2B5EF4-FFF2-40B4-BE49-F238E27FC236}">
                  <a16:creationId xmlns:a16="http://schemas.microsoft.com/office/drawing/2014/main" id="{87059228-FD06-F486-B298-F94E45B6356C}"/>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474914" y="4721135"/>
              <a:ext cx="471981" cy="471981"/>
            </a:xfrm>
            <a:prstGeom prst="rect">
              <a:avLst/>
            </a:prstGeom>
          </p:spPr>
        </p:pic>
        <p:pic>
          <p:nvPicPr>
            <p:cNvPr id="38" name="Graphic 11">
              <a:extLst>
                <a:ext uri="{FF2B5EF4-FFF2-40B4-BE49-F238E27FC236}">
                  <a16:creationId xmlns:a16="http://schemas.microsoft.com/office/drawing/2014/main" id="{E01C3FDD-5428-77DE-D8BF-B87F84159F26}"/>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8672482" y="4721135"/>
              <a:ext cx="471980" cy="471980"/>
            </a:xfrm>
            <a:prstGeom prst="rect">
              <a:avLst/>
            </a:prstGeom>
          </p:spPr>
        </p:pic>
        <p:pic>
          <p:nvPicPr>
            <p:cNvPr id="39" name="Graphic 12">
              <a:extLst>
                <a:ext uri="{FF2B5EF4-FFF2-40B4-BE49-F238E27FC236}">
                  <a16:creationId xmlns:a16="http://schemas.microsoft.com/office/drawing/2014/main" id="{062139B8-11BA-F12C-392E-0279FB310E58}"/>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6272078" y="4721133"/>
              <a:ext cx="471980" cy="471980"/>
            </a:xfrm>
            <a:prstGeom prst="rect">
              <a:avLst/>
            </a:prstGeom>
          </p:spPr>
        </p:pic>
        <p:sp>
          <p:nvSpPr>
            <p:cNvPr id="40" name="TextBox 13">
              <a:extLst>
                <a:ext uri="{FF2B5EF4-FFF2-40B4-BE49-F238E27FC236}">
                  <a16:creationId xmlns:a16="http://schemas.microsoft.com/office/drawing/2014/main" id="{A934D10B-1591-E41B-8CD4-B5059124BBC5}"/>
                </a:ext>
              </a:extLst>
            </p:cNvPr>
            <p:cNvSpPr txBox="1"/>
            <p:nvPr/>
          </p:nvSpPr>
          <p:spPr>
            <a:xfrm>
              <a:off x="4854859" y="5327316"/>
              <a:ext cx="895175" cy="274164"/>
            </a:xfrm>
            <a:prstGeom prst="rect">
              <a:avLst/>
            </a:prstGeom>
            <a:noFill/>
          </p:spPr>
          <p:txBody>
            <a:bodyPr wrap="square" lIns="0" tIns="0" rIns="0" bIns="0" rtlCol="0" anchor="t">
              <a:noAutofit/>
            </a:bodyPr>
            <a:lstStyle>
              <a:defPPr>
                <a:defRPr lang="en-US"/>
              </a:defPPr>
              <a:lvl1pPr marL="0" algn="l" defTabSz="914400" rtl="0" eaLnBrk="1" latinLnBrk="0" hangingPunct="1">
                <a:defRPr sz="1800" kern="1200">
                  <a:solidFill>
                    <a:srgbClr val="2E2F2E"/>
                  </a:solidFill>
                  <a:latin typeface="Calibri"/>
                </a:defRPr>
              </a:lvl1pPr>
              <a:lvl2pPr marL="457200" algn="l" defTabSz="914400" rtl="0" eaLnBrk="1" latinLnBrk="0" hangingPunct="1">
                <a:defRPr sz="1800" kern="1200">
                  <a:solidFill>
                    <a:srgbClr val="2E2F2E"/>
                  </a:solidFill>
                  <a:latin typeface="Calibri"/>
                </a:defRPr>
              </a:lvl2pPr>
              <a:lvl3pPr marL="914400" algn="l" defTabSz="914400" rtl="0" eaLnBrk="1" latinLnBrk="0" hangingPunct="1">
                <a:defRPr sz="1800" kern="1200">
                  <a:solidFill>
                    <a:srgbClr val="2E2F2E"/>
                  </a:solidFill>
                  <a:latin typeface="Calibri"/>
                </a:defRPr>
              </a:lvl3pPr>
              <a:lvl4pPr marL="1371600" algn="l" defTabSz="914400" rtl="0" eaLnBrk="1" latinLnBrk="0" hangingPunct="1">
                <a:defRPr sz="1800" kern="1200">
                  <a:solidFill>
                    <a:srgbClr val="2E2F2E"/>
                  </a:solidFill>
                  <a:latin typeface="Calibri"/>
                </a:defRPr>
              </a:lvl4pPr>
              <a:lvl5pPr marL="1828800" algn="l" defTabSz="914400" rtl="0" eaLnBrk="1" latinLnBrk="0" hangingPunct="1">
                <a:defRPr sz="1800" kern="1200">
                  <a:solidFill>
                    <a:srgbClr val="2E2F2E"/>
                  </a:solidFill>
                  <a:latin typeface="Calibri"/>
                </a:defRPr>
              </a:lvl5pPr>
              <a:lvl6pPr marL="2286000" algn="l" defTabSz="914400" rtl="0" eaLnBrk="1" latinLnBrk="0" hangingPunct="1">
                <a:defRPr sz="1800" kern="1200">
                  <a:solidFill>
                    <a:srgbClr val="2E2F2E"/>
                  </a:solidFill>
                  <a:latin typeface="Calibri"/>
                </a:defRPr>
              </a:lvl6pPr>
              <a:lvl7pPr marL="2743200" algn="l" defTabSz="914400" rtl="0" eaLnBrk="1" latinLnBrk="0" hangingPunct="1">
                <a:defRPr sz="1800" kern="1200">
                  <a:solidFill>
                    <a:srgbClr val="2E2F2E"/>
                  </a:solidFill>
                  <a:latin typeface="Calibri"/>
                </a:defRPr>
              </a:lvl7pPr>
              <a:lvl8pPr marL="3200400" algn="l" defTabSz="914400" rtl="0" eaLnBrk="1" latinLnBrk="0" hangingPunct="1">
                <a:defRPr sz="1800" kern="1200">
                  <a:solidFill>
                    <a:srgbClr val="2E2F2E"/>
                  </a:solidFill>
                  <a:latin typeface="Calibri"/>
                </a:defRPr>
              </a:lvl8pPr>
              <a:lvl9pPr marL="3657600" algn="l" defTabSz="914400" rtl="0" eaLnBrk="1" latinLnBrk="0" hangingPunct="1">
                <a:defRPr sz="1800" kern="1200">
                  <a:solidFill>
                    <a:srgbClr val="2E2F2E"/>
                  </a:solidFill>
                  <a:latin typeface="Calibri"/>
                </a:defRPr>
              </a:lvl9pPr>
            </a:lstStyle>
            <a:p>
              <a:pPr marL="0" marR="0" lvl="1" indent="0" algn="ctr" defTabSz="914400" rtl="0" eaLnBrk="1" fontAlgn="auto" latinLnBrk="0" hangingPunct="1">
                <a:lnSpc>
                  <a:spcPct val="100000"/>
                </a:lnSpc>
                <a:spcBef>
                  <a:spcPts val="0"/>
                </a:spcBef>
                <a:spcAft>
                  <a:spcPts val="0"/>
                </a:spcAft>
                <a:buClrTx/>
                <a:buSzTx/>
                <a:buFontTx/>
                <a:buNone/>
                <a:tabLst/>
                <a:defRPr/>
              </a:pPr>
              <a:r>
                <a:rPr kumimoji="1" lang="en-US" sz="1600" b="0" i="0" u="none" strike="noStrike" kern="1200" cap="none" spc="0" normalizeH="0" baseline="0" noProof="0">
                  <a:ln>
                    <a:noFill/>
                  </a:ln>
                  <a:solidFill>
                    <a:srgbClr val="2E2F2E">
                      <a:lumMod val="85000"/>
                      <a:lumOff val="15000"/>
                    </a:srgbClr>
                  </a:solidFill>
                  <a:effectLst/>
                  <a:uLnTx/>
                  <a:uFillTx/>
                  <a:latin typeface="Yu Gothic UI" panose="020B0500000000000000" pitchFamily="34" charset="-128"/>
                  <a:ea typeface="Yu Gothic UI" panose="020B0500000000000000" pitchFamily="34" charset="-128"/>
                  <a:cs typeface="Segoe UI" panose="020B0502040204020203" pitchFamily="34" charset="0"/>
                </a:rPr>
                <a:t>Data Factory</a:t>
              </a:r>
            </a:p>
          </p:txBody>
        </p:sp>
        <p:sp>
          <p:nvSpPr>
            <p:cNvPr id="41" name="TextBox 14">
              <a:extLst>
                <a:ext uri="{FF2B5EF4-FFF2-40B4-BE49-F238E27FC236}">
                  <a16:creationId xmlns:a16="http://schemas.microsoft.com/office/drawing/2014/main" id="{CB2A3D1C-DBFD-9A7B-976D-A72E56CE7D25}"/>
                </a:ext>
              </a:extLst>
            </p:cNvPr>
            <p:cNvSpPr txBox="1"/>
            <p:nvPr/>
          </p:nvSpPr>
          <p:spPr>
            <a:xfrm>
              <a:off x="6041498" y="5327316"/>
              <a:ext cx="895175" cy="274164"/>
            </a:xfrm>
            <a:prstGeom prst="rect">
              <a:avLst/>
            </a:prstGeom>
            <a:noFill/>
          </p:spPr>
          <p:txBody>
            <a:bodyPr wrap="square" lIns="0" tIns="0" rIns="0" bIns="0" rtlCol="0" anchor="t">
              <a:noAutofit/>
            </a:bodyPr>
            <a:lstStyle>
              <a:defPPr>
                <a:defRPr lang="en-US"/>
              </a:defPPr>
              <a:lvl1pPr marL="0" algn="l" defTabSz="914400" rtl="0" eaLnBrk="1" latinLnBrk="0" hangingPunct="1">
                <a:defRPr sz="1800" kern="1200">
                  <a:solidFill>
                    <a:srgbClr val="2E2F2E"/>
                  </a:solidFill>
                  <a:latin typeface="Calibri"/>
                </a:defRPr>
              </a:lvl1pPr>
              <a:lvl2pPr marL="457200" algn="l" defTabSz="914400" rtl="0" eaLnBrk="1" latinLnBrk="0" hangingPunct="1">
                <a:defRPr sz="1800" kern="1200">
                  <a:solidFill>
                    <a:srgbClr val="2E2F2E"/>
                  </a:solidFill>
                  <a:latin typeface="Calibri"/>
                </a:defRPr>
              </a:lvl2pPr>
              <a:lvl3pPr marL="914400" algn="l" defTabSz="914400" rtl="0" eaLnBrk="1" latinLnBrk="0" hangingPunct="1">
                <a:defRPr sz="1800" kern="1200">
                  <a:solidFill>
                    <a:srgbClr val="2E2F2E"/>
                  </a:solidFill>
                  <a:latin typeface="Calibri"/>
                </a:defRPr>
              </a:lvl3pPr>
              <a:lvl4pPr marL="1371600" algn="l" defTabSz="914400" rtl="0" eaLnBrk="1" latinLnBrk="0" hangingPunct="1">
                <a:defRPr sz="1800" kern="1200">
                  <a:solidFill>
                    <a:srgbClr val="2E2F2E"/>
                  </a:solidFill>
                  <a:latin typeface="Calibri"/>
                </a:defRPr>
              </a:lvl4pPr>
              <a:lvl5pPr marL="1828800" algn="l" defTabSz="914400" rtl="0" eaLnBrk="1" latinLnBrk="0" hangingPunct="1">
                <a:defRPr sz="1800" kern="1200">
                  <a:solidFill>
                    <a:srgbClr val="2E2F2E"/>
                  </a:solidFill>
                  <a:latin typeface="Calibri"/>
                </a:defRPr>
              </a:lvl5pPr>
              <a:lvl6pPr marL="2286000" algn="l" defTabSz="914400" rtl="0" eaLnBrk="1" latinLnBrk="0" hangingPunct="1">
                <a:defRPr sz="1800" kern="1200">
                  <a:solidFill>
                    <a:srgbClr val="2E2F2E"/>
                  </a:solidFill>
                  <a:latin typeface="Calibri"/>
                </a:defRPr>
              </a:lvl6pPr>
              <a:lvl7pPr marL="2743200" algn="l" defTabSz="914400" rtl="0" eaLnBrk="1" latinLnBrk="0" hangingPunct="1">
                <a:defRPr sz="1800" kern="1200">
                  <a:solidFill>
                    <a:srgbClr val="2E2F2E"/>
                  </a:solidFill>
                  <a:latin typeface="Calibri"/>
                </a:defRPr>
              </a:lvl7pPr>
              <a:lvl8pPr marL="3200400" algn="l" defTabSz="914400" rtl="0" eaLnBrk="1" latinLnBrk="0" hangingPunct="1">
                <a:defRPr sz="1800" kern="1200">
                  <a:solidFill>
                    <a:srgbClr val="2E2F2E"/>
                  </a:solidFill>
                  <a:latin typeface="Calibri"/>
                </a:defRPr>
              </a:lvl8pPr>
              <a:lvl9pPr marL="3657600" algn="l" defTabSz="914400" rtl="0" eaLnBrk="1" latinLnBrk="0" hangingPunct="1">
                <a:defRPr sz="1800" kern="1200">
                  <a:solidFill>
                    <a:srgbClr val="2E2F2E"/>
                  </a:solidFill>
                  <a:latin typeface="Calibri"/>
                </a:defRPr>
              </a:lvl9pPr>
            </a:lstStyle>
            <a:p>
              <a:pPr marL="0" marR="0" lvl="1" indent="0" algn="ctr" defTabSz="914400" rtl="0" eaLnBrk="1" fontAlgn="auto" latinLnBrk="0" hangingPunct="1">
                <a:lnSpc>
                  <a:spcPct val="100000"/>
                </a:lnSpc>
                <a:spcBef>
                  <a:spcPts val="0"/>
                </a:spcBef>
                <a:spcAft>
                  <a:spcPts val="0"/>
                </a:spcAft>
                <a:buClrTx/>
                <a:buSzTx/>
                <a:buFontTx/>
                <a:buNone/>
                <a:tabLst/>
                <a:defRPr/>
              </a:pPr>
              <a:r>
                <a:rPr kumimoji="1" lang="en-US" sz="1600" b="0" i="0" u="none" strike="noStrike" kern="1200" cap="none" spc="0" normalizeH="0" baseline="0" noProof="0">
                  <a:ln>
                    <a:noFill/>
                  </a:ln>
                  <a:solidFill>
                    <a:srgbClr val="2E2F2E">
                      <a:lumMod val="85000"/>
                      <a:lumOff val="15000"/>
                    </a:srgbClr>
                  </a:solidFill>
                  <a:effectLst/>
                  <a:uLnTx/>
                  <a:uFillTx/>
                  <a:latin typeface="Yu Gothic UI" panose="020B0500000000000000" pitchFamily="34" charset="-128"/>
                  <a:ea typeface="Yu Gothic UI" panose="020B0500000000000000" pitchFamily="34" charset="-128"/>
                  <a:cs typeface="Segoe UI" panose="020B0502040204020203" pitchFamily="34" charset="0"/>
                </a:rPr>
                <a:t>Synapse</a:t>
              </a:r>
            </a:p>
            <a:p>
              <a:pPr marL="0" marR="0" lvl="1" indent="0" algn="ctr" defTabSz="914400" rtl="0" eaLnBrk="1" fontAlgn="auto" latinLnBrk="0" hangingPunct="1">
                <a:lnSpc>
                  <a:spcPct val="100000"/>
                </a:lnSpc>
                <a:spcBef>
                  <a:spcPts val="0"/>
                </a:spcBef>
                <a:spcAft>
                  <a:spcPts val="0"/>
                </a:spcAft>
                <a:buClrTx/>
                <a:buSzTx/>
                <a:buFontTx/>
                <a:buNone/>
                <a:tabLst/>
                <a:defRPr/>
              </a:pPr>
              <a:r>
                <a:rPr kumimoji="1" lang="en-US" sz="1600" b="0" i="0" u="none" strike="noStrike" kern="1200" cap="none" spc="0" normalizeH="0" baseline="0" noProof="0">
                  <a:ln>
                    <a:noFill/>
                  </a:ln>
                  <a:solidFill>
                    <a:srgbClr val="2E2F2E">
                      <a:lumMod val="85000"/>
                      <a:lumOff val="15000"/>
                    </a:srgbClr>
                  </a:solidFill>
                  <a:effectLst/>
                  <a:uLnTx/>
                  <a:uFillTx/>
                  <a:latin typeface="Yu Gothic UI" panose="020B0500000000000000" pitchFamily="34" charset="-128"/>
                  <a:ea typeface="Yu Gothic UI" panose="020B0500000000000000" pitchFamily="34" charset="-128"/>
                  <a:cs typeface="Segoe UI" panose="020B0502040204020203" pitchFamily="34" charset="0"/>
                </a:rPr>
                <a:t>Data Engineering</a:t>
              </a:r>
            </a:p>
          </p:txBody>
        </p:sp>
        <p:sp>
          <p:nvSpPr>
            <p:cNvPr id="42" name="TextBox 15">
              <a:extLst>
                <a:ext uri="{FF2B5EF4-FFF2-40B4-BE49-F238E27FC236}">
                  <a16:creationId xmlns:a16="http://schemas.microsoft.com/office/drawing/2014/main" id="{18E848C6-77AA-3286-A913-76125431B74D}"/>
                </a:ext>
              </a:extLst>
            </p:cNvPr>
            <p:cNvSpPr txBox="1"/>
            <p:nvPr/>
          </p:nvSpPr>
          <p:spPr>
            <a:xfrm>
              <a:off x="7260534" y="5327316"/>
              <a:ext cx="895175" cy="274164"/>
            </a:xfrm>
            <a:prstGeom prst="rect">
              <a:avLst/>
            </a:prstGeom>
            <a:noFill/>
          </p:spPr>
          <p:txBody>
            <a:bodyPr wrap="square" lIns="0" tIns="0" rIns="0" bIns="0" rtlCol="0" anchor="t">
              <a:noAutofit/>
            </a:bodyPr>
            <a:lstStyle>
              <a:defPPr>
                <a:defRPr lang="en-US"/>
              </a:defPPr>
              <a:lvl1pPr marL="0" algn="l" defTabSz="914400" rtl="0" eaLnBrk="1" latinLnBrk="0" hangingPunct="1">
                <a:defRPr sz="1800" kern="1200">
                  <a:solidFill>
                    <a:srgbClr val="2E2F2E"/>
                  </a:solidFill>
                  <a:latin typeface="Calibri"/>
                </a:defRPr>
              </a:lvl1pPr>
              <a:lvl2pPr marL="457200" algn="l" defTabSz="914400" rtl="0" eaLnBrk="1" latinLnBrk="0" hangingPunct="1">
                <a:defRPr sz="1800" kern="1200">
                  <a:solidFill>
                    <a:srgbClr val="2E2F2E"/>
                  </a:solidFill>
                  <a:latin typeface="Calibri"/>
                </a:defRPr>
              </a:lvl2pPr>
              <a:lvl3pPr marL="914400" algn="l" defTabSz="914400" rtl="0" eaLnBrk="1" latinLnBrk="0" hangingPunct="1">
                <a:defRPr sz="1800" kern="1200">
                  <a:solidFill>
                    <a:srgbClr val="2E2F2E"/>
                  </a:solidFill>
                  <a:latin typeface="Calibri"/>
                </a:defRPr>
              </a:lvl3pPr>
              <a:lvl4pPr marL="1371600" algn="l" defTabSz="914400" rtl="0" eaLnBrk="1" latinLnBrk="0" hangingPunct="1">
                <a:defRPr sz="1800" kern="1200">
                  <a:solidFill>
                    <a:srgbClr val="2E2F2E"/>
                  </a:solidFill>
                  <a:latin typeface="Calibri"/>
                </a:defRPr>
              </a:lvl4pPr>
              <a:lvl5pPr marL="1828800" algn="l" defTabSz="914400" rtl="0" eaLnBrk="1" latinLnBrk="0" hangingPunct="1">
                <a:defRPr sz="1800" kern="1200">
                  <a:solidFill>
                    <a:srgbClr val="2E2F2E"/>
                  </a:solidFill>
                  <a:latin typeface="Calibri"/>
                </a:defRPr>
              </a:lvl5pPr>
              <a:lvl6pPr marL="2286000" algn="l" defTabSz="914400" rtl="0" eaLnBrk="1" latinLnBrk="0" hangingPunct="1">
                <a:defRPr sz="1800" kern="1200">
                  <a:solidFill>
                    <a:srgbClr val="2E2F2E"/>
                  </a:solidFill>
                  <a:latin typeface="Calibri"/>
                </a:defRPr>
              </a:lvl6pPr>
              <a:lvl7pPr marL="2743200" algn="l" defTabSz="914400" rtl="0" eaLnBrk="1" latinLnBrk="0" hangingPunct="1">
                <a:defRPr sz="1800" kern="1200">
                  <a:solidFill>
                    <a:srgbClr val="2E2F2E"/>
                  </a:solidFill>
                  <a:latin typeface="Calibri"/>
                </a:defRPr>
              </a:lvl7pPr>
              <a:lvl8pPr marL="3200400" algn="l" defTabSz="914400" rtl="0" eaLnBrk="1" latinLnBrk="0" hangingPunct="1">
                <a:defRPr sz="1800" kern="1200">
                  <a:solidFill>
                    <a:srgbClr val="2E2F2E"/>
                  </a:solidFill>
                  <a:latin typeface="Calibri"/>
                </a:defRPr>
              </a:lvl8pPr>
              <a:lvl9pPr marL="3657600" algn="l" defTabSz="914400" rtl="0" eaLnBrk="1" latinLnBrk="0" hangingPunct="1">
                <a:defRPr sz="1800" kern="1200">
                  <a:solidFill>
                    <a:srgbClr val="2E2F2E"/>
                  </a:solidFill>
                  <a:latin typeface="Calibri"/>
                </a:defRPr>
              </a:lvl9pPr>
            </a:lstStyle>
            <a:p>
              <a:pPr marL="0" marR="0" lvl="1" indent="0" algn="ctr" defTabSz="914400" rtl="0" eaLnBrk="1" fontAlgn="auto" latinLnBrk="0" hangingPunct="1">
                <a:lnSpc>
                  <a:spcPct val="100000"/>
                </a:lnSpc>
                <a:spcBef>
                  <a:spcPts val="0"/>
                </a:spcBef>
                <a:spcAft>
                  <a:spcPts val="0"/>
                </a:spcAft>
                <a:buClrTx/>
                <a:buSzTx/>
                <a:buFontTx/>
                <a:buNone/>
                <a:tabLst/>
                <a:defRPr/>
              </a:pPr>
              <a:r>
                <a:rPr kumimoji="1" lang="en-US" sz="1600" b="0" i="0" u="none" strike="noStrike" kern="1200" cap="none" spc="0" normalizeH="0" baseline="0" noProof="0">
                  <a:ln>
                    <a:noFill/>
                  </a:ln>
                  <a:solidFill>
                    <a:srgbClr val="2E2F2E">
                      <a:lumMod val="85000"/>
                      <a:lumOff val="15000"/>
                    </a:srgbClr>
                  </a:solidFill>
                  <a:effectLst/>
                  <a:uLnTx/>
                  <a:uFillTx/>
                  <a:latin typeface="Yu Gothic UI" panose="020B0500000000000000" pitchFamily="34" charset="-128"/>
                  <a:ea typeface="Yu Gothic UI" panose="020B0500000000000000" pitchFamily="34" charset="-128"/>
                  <a:cs typeface="Segoe UI" panose="020B0502040204020203" pitchFamily="34" charset="0"/>
                </a:rPr>
                <a:t>Synapse</a:t>
              </a:r>
            </a:p>
            <a:p>
              <a:pPr marL="0" marR="0" lvl="1" indent="0" algn="ctr" defTabSz="914400" rtl="0" eaLnBrk="1" fontAlgn="auto" latinLnBrk="0" hangingPunct="1">
                <a:lnSpc>
                  <a:spcPct val="100000"/>
                </a:lnSpc>
                <a:spcBef>
                  <a:spcPts val="0"/>
                </a:spcBef>
                <a:spcAft>
                  <a:spcPts val="0"/>
                </a:spcAft>
                <a:buClrTx/>
                <a:buSzTx/>
                <a:buFontTx/>
                <a:buNone/>
                <a:tabLst/>
                <a:defRPr/>
              </a:pPr>
              <a:r>
                <a:rPr kumimoji="1" lang="en-US" sz="1600" b="0" i="0" u="none" strike="noStrike" kern="1200" cap="none" spc="0" normalizeH="0" baseline="0" noProof="0">
                  <a:ln>
                    <a:noFill/>
                  </a:ln>
                  <a:solidFill>
                    <a:srgbClr val="2E2F2E">
                      <a:lumMod val="85000"/>
                      <a:lumOff val="15000"/>
                    </a:srgbClr>
                  </a:solidFill>
                  <a:effectLst/>
                  <a:uLnTx/>
                  <a:uFillTx/>
                  <a:latin typeface="Yu Gothic UI" panose="020B0500000000000000" pitchFamily="34" charset="-128"/>
                  <a:ea typeface="Yu Gothic UI" panose="020B0500000000000000" pitchFamily="34" charset="-128"/>
                  <a:cs typeface="Segoe UI" panose="020B0502040204020203" pitchFamily="34" charset="0"/>
                </a:rPr>
                <a:t>Data Science</a:t>
              </a:r>
            </a:p>
          </p:txBody>
        </p:sp>
        <p:sp>
          <p:nvSpPr>
            <p:cNvPr id="43" name="TextBox 16">
              <a:extLst>
                <a:ext uri="{FF2B5EF4-FFF2-40B4-BE49-F238E27FC236}">
                  <a16:creationId xmlns:a16="http://schemas.microsoft.com/office/drawing/2014/main" id="{8531A902-FAF8-FEF5-7889-95632C269274}"/>
                </a:ext>
              </a:extLst>
            </p:cNvPr>
            <p:cNvSpPr txBox="1"/>
            <p:nvPr/>
          </p:nvSpPr>
          <p:spPr>
            <a:xfrm>
              <a:off x="8458100" y="5327316"/>
              <a:ext cx="895175" cy="274164"/>
            </a:xfrm>
            <a:prstGeom prst="rect">
              <a:avLst/>
            </a:prstGeom>
            <a:noFill/>
          </p:spPr>
          <p:txBody>
            <a:bodyPr wrap="square" lIns="0" tIns="0" rIns="0" bIns="0" rtlCol="0" anchor="t">
              <a:noAutofit/>
            </a:bodyPr>
            <a:lstStyle>
              <a:defPPr>
                <a:defRPr lang="en-US"/>
              </a:defPPr>
              <a:lvl1pPr marL="0" algn="l" defTabSz="914400" rtl="0" eaLnBrk="1" latinLnBrk="0" hangingPunct="1">
                <a:defRPr sz="1800" kern="1200">
                  <a:solidFill>
                    <a:srgbClr val="2E2F2E"/>
                  </a:solidFill>
                  <a:latin typeface="Calibri"/>
                </a:defRPr>
              </a:lvl1pPr>
              <a:lvl2pPr marL="457200" algn="l" defTabSz="914400" rtl="0" eaLnBrk="1" latinLnBrk="0" hangingPunct="1">
                <a:defRPr sz="1800" kern="1200">
                  <a:solidFill>
                    <a:srgbClr val="2E2F2E"/>
                  </a:solidFill>
                  <a:latin typeface="Calibri"/>
                </a:defRPr>
              </a:lvl2pPr>
              <a:lvl3pPr marL="914400" algn="l" defTabSz="914400" rtl="0" eaLnBrk="1" latinLnBrk="0" hangingPunct="1">
                <a:defRPr sz="1800" kern="1200">
                  <a:solidFill>
                    <a:srgbClr val="2E2F2E"/>
                  </a:solidFill>
                  <a:latin typeface="Calibri"/>
                </a:defRPr>
              </a:lvl3pPr>
              <a:lvl4pPr marL="1371600" algn="l" defTabSz="914400" rtl="0" eaLnBrk="1" latinLnBrk="0" hangingPunct="1">
                <a:defRPr sz="1800" kern="1200">
                  <a:solidFill>
                    <a:srgbClr val="2E2F2E"/>
                  </a:solidFill>
                  <a:latin typeface="Calibri"/>
                </a:defRPr>
              </a:lvl4pPr>
              <a:lvl5pPr marL="1828800" algn="l" defTabSz="914400" rtl="0" eaLnBrk="1" latinLnBrk="0" hangingPunct="1">
                <a:defRPr sz="1800" kern="1200">
                  <a:solidFill>
                    <a:srgbClr val="2E2F2E"/>
                  </a:solidFill>
                  <a:latin typeface="Calibri"/>
                </a:defRPr>
              </a:lvl5pPr>
              <a:lvl6pPr marL="2286000" algn="l" defTabSz="914400" rtl="0" eaLnBrk="1" latinLnBrk="0" hangingPunct="1">
                <a:defRPr sz="1800" kern="1200">
                  <a:solidFill>
                    <a:srgbClr val="2E2F2E"/>
                  </a:solidFill>
                  <a:latin typeface="Calibri"/>
                </a:defRPr>
              </a:lvl6pPr>
              <a:lvl7pPr marL="2743200" algn="l" defTabSz="914400" rtl="0" eaLnBrk="1" latinLnBrk="0" hangingPunct="1">
                <a:defRPr sz="1800" kern="1200">
                  <a:solidFill>
                    <a:srgbClr val="2E2F2E"/>
                  </a:solidFill>
                  <a:latin typeface="Calibri"/>
                </a:defRPr>
              </a:lvl7pPr>
              <a:lvl8pPr marL="3200400" algn="l" defTabSz="914400" rtl="0" eaLnBrk="1" latinLnBrk="0" hangingPunct="1">
                <a:defRPr sz="1800" kern="1200">
                  <a:solidFill>
                    <a:srgbClr val="2E2F2E"/>
                  </a:solidFill>
                  <a:latin typeface="Calibri"/>
                </a:defRPr>
              </a:lvl8pPr>
              <a:lvl9pPr marL="3657600" algn="l" defTabSz="914400" rtl="0" eaLnBrk="1" latinLnBrk="0" hangingPunct="1">
                <a:defRPr sz="1800" kern="1200">
                  <a:solidFill>
                    <a:srgbClr val="2E2F2E"/>
                  </a:solidFill>
                  <a:latin typeface="Calibri"/>
                </a:defRPr>
              </a:lvl9pPr>
            </a:lstStyle>
            <a:p>
              <a:pPr marL="0" marR="0" lvl="1" indent="0" algn="ctr" defTabSz="914400" rtl="0" eaLnBrk="1" fontAlgn="auto" latinLnBrk="0" hangingPunct="1">
                <a:lnSpc>
                  <a:spcPct val="100000"/>
                </a:lnSpc>
                <a:spcBef>
                  <a:spcPts val="0"/>
                </a:spcBef>
                <a:spcAft>
                  <a:spcPts val="0"/>
                </a:spcAft>
                <a:buClrTx/>
                <a:buSzTx/>
                <a:buFontTx/>
                <a:buNone/>
                <a:tabLst/>
                <a:defRPr/>
              </a:pPr>
              <a:r>
                <a:rPr kumimoji="1" lang="en-US" sz="1600" b="0" i="0" u="none" strike="noStrike" kern="1200" cap="none" spc="0" normalizeH="0" baseline="0" noProof="0">
                  <a:ln>
                    <a:noFill/>
                  </a:ln>
                  <a:solidFill>
                    <a:srgbClr val="2E2F2E">
                      <a:lumMod val="85000"/>
                      <a:lumOff val="15000"/>
                    </a:srgbClr>
                  </a:solidFill>
                  <a:effectLst/>
                  <a:uLnTx/>
                  <a:uFillTx/>
                  <a:latin typeface="Yu Gothic UI" panose="020B0500000000000000" pitchFamily="34" charset="-128"/>
                  <a:ea typeface="Yu Gothic UI" panose="020B0500000000000000" pitchFamily="34" charset="-128"/>
                  <a:cs typeface="Segoe UI" panose="020B0502040204020203" pitchFamily="34" charset="0"/>
                </a:rPr>
                <a:t>Synapse</a:t>
              </a:r>
            </a:p>
            <a:p>
              <a:pPr marL="0" marR="0" lvl="1" indent="0" algn="ctr" defTabSz="914400" rtl="0" eaLnBrk="1" fontAlgn="auto" latinLnBrk="0" hangingPunct="1">
                <a:lnSpc>
                  <a:spcPct val="100000"/>
                </a:lnSpc>
                <a:spcBef>
                  <a:spcPts val="0"/>
                </a:spcBef>
                <a:spcAft>
                  <a:spcPts val="0"/>
                </a:spcAft>
                <a:buClrTx/>
                <a:buSzTx/>
                <a:buFontTx/>
                <a:buNone/>
                <a:tabLst/>
                <a:defRPr/>
              </a:pPr>
              <a:r>
                <a:rPr kumimoji="1" lang="en-US" sz="1600" b="0" i="0" u="none" strike="noStrike" kern="1200" cap="none" spc="0" normalizeH="0" baseline="0" noProof="0">
                  <a:ln>
                    <a:noFill/>
                  </a:ln>
                  <a:solidFill>
                    <a:srgbClr val="2E2F2E">
                      <a:lumMod val="85000"/>
                      <a:lumOff val="15000"/>
                    </a:srgbClr>
                  </a:solidFill>
                  <a:effectLst/>
                  <a:uLnTx/>
                  <a:uFillTx/>
                  <a:latin typeface="Yu Gothic UI" panose="020B0500000000000000" pitchFamily="34" charset="-128"/>
                  <a:ea typeface="Yu Gothic UI" panose="020B0500000000000000" pitchFamily="34" charset="-128"/>
                  <a:cs typeface="Segoe UI" panose="020B0502040204020203" pitchFamily="34" charset="0"/>
                </a:rPr>
                <a:t>Data Warehouse</a:t>
              </a:r>
            </a:p>
          </p:txBody>
        </p:sp>
        <p:sp>
          <p:nvSpPr>
            <p:cNvPr id="44" name="TextBox 17">
              <a:extLst>
                <a:ext uri="{FF2B5EF4-FFF2-40B4-BE49-F238E27FC236}">
                  <a16:creationId xmlns:a16="http://schemas.microsoft.com/office/drawing/2014/main" id="{BF78D8AC-46E3-A5BF-0811-AE6CB73B9A24}"/>
                </a:ext>
              </a:extLst>
            </p:cNvPr>
            <p:cNvSpPr txBox="1"/>
            <p:nvPr/>
          </p:nvSpPr>
          <p:spPr>
            <a:xfrm>
              <a:off x="9556126" y="5327316"/>
              <a:ext cx="1092540" cy="274164"/>
            </a:xfrm>
            <a:prstGeom prst="rect">
              <a:avLst/>
            </a:prstGeom>
            <a:noFill/>
          </p:spPr>
          <p:txBody>
            <a:bodyPr wrap="square" lIns="0" tIns="0" rIns="0" bIns="0" rtlCol="0" anchor="t">
              <a:noAutofit/>
            </a:bodyPr>
            <a:lstStyle>
              <a:defPPr>
                <a:defRPr lang="en-US"/>
              </a:defPPr>
              <a:lvl1pPr marL="0" algn="l" defTabSz="914400" rtl="0" eaLnBrk="1" latinLnBrk="0" hangingPunct="1">
                <a:defRPr sz="1800" kern="1200">
                  <a:solidFill>
                    <a:srgbClr val="2E2F2E"/>
                  </a:solidFill>
                  <a:latin typeface="Calibri"/>
                </a:defRPr>
              </a:lvl1pPr>
              <a:lvl2pPr marL="457200" algn="l" defTabSz="914400" rtl="0" eaLnBrk="1" latinLnBrk="0" hangingPunct="1">
                <a:defRPr sz="1800" kern="1200">
                  <a:solidFill>
                    <a:srgbClr val="2E2F2E"/>
                  </a:solidFill>
                  <a:latin typeface="Calibri"/>
                </a:defRPr>
              </a:lvl2pPr>
              <a:lvl3pPr marL="914400" algn="l" defTabSz="914400" rtl="0" eaLnBrk="1" latinLnBrk="0" hangingPunct="1">
                <a:defRPr sz="1800" kern="1200">
                  <a:solidFill>
                    <a:srgbClr val="2E2F2E"/>
                  </a:solidFill>
                  <a:latin typeface="Calibri"/>
                </a:defRPr>
              </a:lvl3pPr>
              <a:lvl4pPr marL="1371600" algn="l" defTabSz="914400" rtl="0" eaLnBrk="1" latinLnBrk="0" hangingPunct="1">
                <a:defRPr sz="1800" kern="1200">
                  <a:solidFill>
                    <a:srgbClr val="2E2F2E"/>
                  </a:solidFill>
                  <a:latin typeface="Calibri"/>
                </a:defRPr>
              </a:lvl4pPr>
              <a:lvl5pPr marL="1828800" algn="l" defTabSz="914400" rtl="0" eaLnBrk="1" latinLnBrk="0" hangingPunct="1">
                <a:defRPr sz="1800" kern="1200">
                  <a:solidFill>
                    <a:srgbClr val="2E2F2E"/>
                  </a:solidFill>
                  <a:latin typeface="Calibri"/>
                </a:defRPr>
              </a:lvl5pPr>
              <a:lvl6pPr marL="2286000" algn="l" defTabSz="914400" rtl="0" eaLnBrk="1" latinLnBrk="0" hangingPunct="1">
                <a:defRPr sz="1800" kern="1200">
                  <a:solidFill>
                    <a:srgbClr val="2E2F2E"/>
                  </a:solidFill>
                  <a:latin typeface="Calibri"/>
                </a:defRPr>
              </a:lvl6pPr>
              <a:lvl7pPr marL="2743200" algn="l" defTabSz="914400" rtl="0" eaLnBrk="1" latinLnBrk="0" hangingPunct="1">
                <a:defRPr sz="1800" kern="1200">
                  <a:solidFill>
                    <a:srgbClr val="2E2F2E"/>
                  </a:solidFill>
                  <a:latin typeface="Calibri"/>
                </a:defRPr>
              </a:lvl7pPr>
              <a:lvl8pPr marL="3200400" algn="l" defTabSz="914400" rtl="0" eaLnBrk="1" latinLnBrk="0" hangingPunct="1">
                <a:defRPr sz="1800" kern="1200">
                  <a:solidFill>
                    <a:srgbClr val="2E2F2E"/>
                  </a:solidFill>
                  <a:latin typeface="Calibri"/>
                </a:defRPr>
              </a:lvl8pPr>
              <a:lvl9pPr marL="3657600" algn="l" defTabSz="914400" rtl="0" eaLnBrk="1" latinLnBrk="0" hangingPunct="1">
                <a:defRPr sz="1800" kern="1200">
                  <a:solidFill>
                    <a:srgbClr val="2E2F2E"/>
                  </a:solidFill>
                  <a:latin typeface="Calibri"/>
                </a:defRPr>
              </a:lvl9pPr>
            </a:lstStyle>
            <a:p>
              <a:pPr marL="0" marR="0" lvl="1" indent="0" algn="ctr" defTabSz="914400" rtl="0" eaLnBrk="1" fontAlgn="auto" latinLnBrk="0" hangingPunct="1">
                <a:lnSpc>
                  <a:spcPct val="100000"/>
                </a:lnSpc>
                <a:spcBef>
                  <a:spcPts val="0"/>
                </a:spcBef>
                <a:spcAft>
                  <a:spcPts val="0"/>
                </a:spcAft>
                <a:buClrTx/>
                <a:buSzTx/>
                <a:buFontTx/>
                <a:buNone/>
                <a:tabLst/>
                <a:defRPr/>
              </a:pPr>
              <a:r>
                <a:rPr kumimoji="1" lang="en-US" sz="1600" b="0" i="0" u="none" strike="noStrike" kern="1200" cap="none" spc="0" normalizeH="0" baseline="0" noProof="0">
                  <a:ln>
                    <a:noFill/>
                  </a:ln>
                  <a:solidFill>
                    <a:srgbClr val="2E2F2E">
                      <a:lumMod val="85000"/>
                      <a:lumOff val="15000"/>
                    </a:srgbClr>
                  </a:solidFill>
                  <a:effectLst/>
                  <a:uLnTx/>
                  <a:uFillTx/>
                  <a:latin typeface="Yu Gothic UI" panose="020B0500000000000000" pitchFamily="34" charset="-128"/>
                  <a:ea typeface="Yu Gothic UI" panose="020B0500000000000000" pitchFamily="34" charset="-128"/>
                  <a:cs typeface="Segoe UI" panose="020B0502040204020203" pitchFamily="34" charset="0"/>
                </a:rPr>
                <a:t>Synapse</a:t>
              </a:r>
            </a:p>
            <a:p>
              <a:pPr marL="0" marR="0" lvl="1" indent="0" algn="ctr" defTabSz="914400" rtl="0" eaLnBrk="1" fontAlgn="auto" latinLnBrk="0" hangingPunct="1">
                <a:lnSpc>
                  <a:spcPct val="100000"/>
                </a:lnSpc>
                <a:spcBef>
                  <a:spcPts val="0"/>
                </a:spcBef>
                <a:spcAft>
                  <a:spcPts val="0"/>
                </a:spcAft>
                <a:buClrTx/>
                <a:buSzTx/>
                <a:buFontTx/>
                <a:buNone/>
                <a:tabLst/>
                <a:defRPr/>
              </a:pPr>
              <a:r>
                <a:rPr kumimoji="1" lang="en-US" sz="1600" b="0" i="0" u="none" strike="noStrike" kern="1200" cap="none" spc="0" normalizeH="0" baseline="0" noProof="0">
                  <a:ln>
                    <a:noFill/>
                  </a:ln>
                  <a:solidFill>
                    <a:srgbClr val="2E2F2E">
                      <a:lumMod val="85000"/>
                      <a:lumOff val="15000"/>
                    </a:srgbClr>
                  </a:solidFill>
                  <a:effectLst/>
                  <a:uLnTx/>
                  <a:uFillTx/>
                  <a:latin typeface="Yu Gothic UI" panose="020B0500000000000000" pitchFamily="34" charset="-128"/>
                  <a:ea typeface="Yu Gothic UI" panose="020B0500000000000000" pitchFamily="34" charset="-128"/>
                  <a:cs typeface="Segoe UI" panose="020B0502040204020203" pitchFamily="34" charset="0"/>
                </a:rPr>
                <a:t>Real-Time Analytics</a:t>
              </a:r>
            </a:p>
          </p:txBody>
        </p:sp>
        <p:pic>
          <p:nvPicPr>
            <p:cNvPr id="45" name="Graphic 18">
              <a:extLst>
                <a:ext uri="{FF2B5EF4-FFF2-40B4-BE49-F238E27FC236}">
                  <a16:creationId xmlns:a16="http://schemas.microsoft.com/office/drawing/2014/main" id="{468C3A8C-604F-B202-52A1-9210A2E1BDCA}"/>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12265182" y="4721134"/>
              <a:ext cx="471980" cy="471980"/>
            </a:xfrm>
            <a:prstGeom prst="rect">
              <a:avLst/>
            </a:prstGeom>
          </p:spPr>
        </p:pic>
        <p:sp>
          <p:nvSpPr>
            <p:cNvPr id="46" name="TextBox 19">
              <a:extLst>
                <a:ext uri="{FF2B5EF4-FFF2-40B4-BE49-F238E27FC236}">
                  <a16:creationId xmlns:a16="http://schemas.microsoft.com/office/drawing/2014/main" id="{4140B697-C838-2884-98B1-12B20F9D7137}"/>
                </a:ext>
              </a:extLst>
            </p:cNvPr>
            <p:cNvSpPr txBox="1"/>
            <p:nvPr/>
          </p:nvSpPr>
          <p:spPr>
            <a:xfrm>
              <a:off x="12050801" y="5327316"/>
              <a:ext cx="895175" cy="274164"/>
            </a:xfrm>
            <a:prstGeom prst="rect">
              <a:avLst/>
            </a:prstGeom>
            <a:noFill/>
          </p:spPr>
          <p:txBody>
            <a:bodyPr wrap="square" lIns="0" tIns="0" rIns="0" bIns="0" rtlCol="0" anchor="t">
              <a:noAutofit/>
            </a:bodyPr>
            <a:lstStyle>
              <a:defPPr>
                <a:defRPr lang="en-US"/>
              </a:defPPr>
              <a:lvl1pPr marL="0" algn="l" defTabSz="914400" rtl="0" eaLnBrk="1" latinLnBrk="0" hangingPunct="1">
                <a:defRPr sz="1800" kern="1200">
                  <a:solidFill>
                    <a:srgbClr val="2E2F2E"/>
                  </a:solidFill>
                  <a:latin typeface="Calibri"/>
                </a:defRPr>
              </a:lvl1pPr>
              <a:lvl2pPr marL="457200" algn="l" defTabSz="914400" rtl="0" eaLnBrk="1" latinLnBrk="0" hangingPunct="1">
                <a:defRPr sz="1800" kern="1200">
                  <a:solidFill>
                    <a:srgbClr val="2E2F2E"/>
                  </a:solidFill>
                  <a:latin typeface="Calibri"/>
                </a:defRPr>
              </a:lvl2pPr>
              <a:lvl3pPr marL="914400" algn="l" defTabSz="914400" rtl="0" eaLnBrk="1" latinLnBrk="0" hangingPunct="1">
                <a:defRPr sz="1800" kern="1200">
                  <a:solidFill>
                    <a:srgbClr val="2E2F2E"/>
                  </a:solidFill>
                  <a:latin typeface="Calibri"/>
                </a:defRPr>
              </a:lvl3pPr>
              <a:lvl4pPr marL="1371600" algn="l" defTabSz="914400" rtl="0" eaLnBrk="1" latinLnBrk="0" hangingPunct="1">
                <a:defRPr sz="1800" kern="1200">
                  <a:solidFill>
                    <a:srgbClr val="2E2F2E"/>
                  </a:solidFill>
                  <a:latin typeface="Calibri"/>
                </a:defRPr>
              </a:lvl4pPr>
              <a:lvl5pPr marL="1828800" algn="l" defTabSz="914400" rtl="0" eaLnBrk="1" latinLnBrk="0" hangingPunct="1">
                <a:defRPr sz="1800" kern="1200">
                  <a:solidFill>
                    <a:srgbClr val="2E2F2E"/>
                  </a:solidFill>
                  <a:latin typeface="Calibri"/>
                </a:defRPr>
              </a:lvl5pPr>
              <a:lvl6pPr marL="2286000" algn="l" defTabSz="914400" rtl="0" eaLnBrk="1" latinLnBrk="0" hangingPunct="1">
                <a:defRPr sz="1800" kern="1200">
                  <a:solidFill>
                    <a:srgbClr val="2E2F2E"/>
                  </a:solidFill>
                  <a:latin typeface="Calibri"/>
                </a:defRPr>
              </a:lvl6pPr>
              <a:lvl7pPr marL="2743200" algn="l" defTabSz="914400" rtl="0" eaLnBrk="1" latinLnBrk="0" hangingPunct="1">
                <a:defRPr sz="1800" kern="1200">
                  <a:solidFill>
                    <a:srgbClr val="2E2F2E"/>
                  </a:solidFill>
                  <a:latin typeface="Calibri"/>
                </a:defRPr>
              </a:lvl7pPr>
              <a:lvl8pPr marL="3200400" algn="l" defTabSz="914400" rtl="0" eaLnBrk="1" latinLnBrk="0" hangingPunct="1">
                <a:defRPr sz="1800" kern="1200">
                  <a:solidFill>
                    <a:srgbClr val="2E2F2E"/>
                  </a:solidFill>
                  <a:latin typeface="Calibri"/>
                </a:defRPr>
              </a:lvl8pPr>
              <a:lvl9pPr marL="3657600" algn="l" defTabSz="914400" rtl="0" eaLnBrk="1" latinLnBrk="0" hangingPunct="1">
                <a:defRPr sz="1800" kern="1200">
                  <a:solidFill>
                    <a:srgbClr val="2E2F2E"/>
                  </a:solidFill>
                  <a:latin typeface="Calibri"/>
                </a:defRPr>
              </a:lvl9pPr>
            </a:lstStyle>
            <a:p>
              <a:pPr marL="0" marR="0" lvl="1" indent="0" algn="ctr" defTabSz="914400" rtl="0" eaLnBrk="1" fontAlgn="auto" latinLnBrk="0" hangingPunct="1">
                <a:lnSpc>
                  <a:spcPct val="100000"/>
                </a:lnSpc>
                <a:spcBef>
                  <a:spcPts val="0"/>
                </a:spcBef>
                <a:spcAft>
                  <a:spcPts val="0"/>
                </a:spcAft>
                <a:buClrTx/>
                <a:buSzTx/>
                <a:buFontTx/>
                <a:buNone/>
                <a:tabLst/>
                <a:defRPr/>
              </a:pPr>
              <a:r>
                <a:rPr kumimoji="1" lang="en-US" sz="1600" b="0" i="0" u="none" strike="noStrike" kern="1200" cap="none" spc="0" normalizeH="0" baseline="0" noProof="0">
                  <a:ln>
                    <a:noFill/>
                  </a:ln>
                  <a:solidFill>
                    <a:srgbClr val="2E2F2E">
                      <a:lumMod val="85000"/>
                      <a:lumOff val="15000"/>
                    </a:srgbClr>
                  </a:solidFill>
                  <a:effectLst/>
                  <a:uLnTx/>
                  <a:uFillTx/>
                  <a:latin typeface="Yu Gothic UI" panose="020B0500000000000000" pitchFamily="34" charset="-128"/>
                  <a:ea typeface="Yu Gothic UI" panose="020B0500000000000000" pitchFamily="34" charset="-128"/>
                  <a:cs typeface="Segoe UI" panose="020B0502040204020203" pitchFamily="34" charset="0"/>
                </a:rPr>
                <a:t>Data Activator</a:t>
              </a:r>
            </a:p>
          </p:txBody>
        </p:sp>
        <p:sp>
          <p:nvSpPr>
            <p:cNvPr id="47" name="Right Brace 46">
              <a:extLst>
                <a:ext uri="{FF2B5EF4-FFF2-40B4-BE49-F238E27FC236}">
                  <a16:creationId xmlns:a16="http://schemas.microsoft.com/office/drawing/2014/main" id="{F4AAA2A7-D0C5-AB34-4DDA-6F1FD7762593}"/>
                </a:ext>
              </a:extLst>
            </p:cNvPr>
            <p:cNvSpPr/>
            <p:nvPr/>
          </p:nvSpPr>
          <p:spPr>
            <a:xfrm rot="16200000">
              <a:off x="8208003" y="2070008"/>
              <a:ext cx="274163" cy="4607168"/>
            </a:xfrm>
            <a:prstGeom prst="rightBrace">
              <a:avLst>
                <a:gd name="adj1" fmla="val 53200"/>
                <a:gd name="adj2" fmla="val 36739"/>
              </a:avLst>
            </a:prstGeom>
            <a:noFill/>
            <a:ln w="6350" cap="flat" cmpd="sng" algn="ctr">
              <a:solidFill>
                <a:srgbClr val="2E2F2E"/>
              </a:solidFill>
              <a:prstDash val="solid"/>
              <a:headEnd type="none" w="lg" len="med"/>
              <a:tailEnd type="none" w="lg" len="med"/>
            </a:ln>
            <a:effectLst/>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400" rtl="0" eaLnBrk="1" latinLnBrk="0" hangingPunct="1">
                <a:defRPr sz="1800" kern="1200">
                  <a:solidFill>
                    <a:srgbClr val="2E2F2E"/>
                  </a:solidFill>
                  <a:latin typeface="Calibri"/>
                </a:defRPr>
              </a:lvl1pPr>
              <a:lvl2pPr marL="457200" algn="l" defTabSz="914400" rtl="0" eaLnBrk="1" latinLnBrk="0" hangingPunct="1">
                <a:defRPr sz="1800" kern="1200">
                  <a:solidFill>
                    <a:srgbClr val="2E2F2E"/>
                  </a:solidFill>
                  <a:latin typeface="Calibri"/>
                </a:defRPr>
              </a:lvl2pPr>
              <a:lvl3pPr marL="914400" algn="l" defTabSz="914400" rtl="0" eaLnBrk="1" latinLnBrk="0" hangingPunct="1">
                <a:defRPr sz="1800" kern="1200">
                  <a:solidFill>
                    <a:srgbClr val="2E2F2E"/>
                  </a:solidFill>
                  <a:latin typeface="Calibri"/>
                </a:defRPr>
              </a:lvl3pPr>
              <a:lvl4pPr marL="1371600" algn="l" defTabSz="914400" rtl="0" eaLnBrk="1" latinLnBrk="0" hangingPunct="1">
                <a:defRPr sz="1800" kern="1200">
                  <a:solidFill>
                    <a:srgbClr val="2E2F2E"/>
                  </a:solidFill>
                  <a:latin typeface="Calibri"/>
                </a:defRPr>
              </a:lvl4pPr>
              <a:lvl5pPr marL="1828800" algn="l" defTabSz="914400" rtl="0" eaLnBrk="1" latinLnBrk="0" hangingPunct="1">
                <a:defRPr sz="1800" kern="1200">
                  <a:solidFill>
                    <a:srgbClr val="2E2F2E"/>
                  </a:solidFill>
                  <a:latin typeface="Calibri"/>
                </a:defRPr>
              </a:lvl5pPr>
              <a:lvl6pPr marL="2286000" algn="l" defTabSz="914400" rtl="0" eaLnBrk="1" latinLnBrk="0" hangingPunct="1">
                <a:defRPr sz="1800" kern="1200">
                  <a:solidFill>
                    <a:srgbClr val="2E2F2E"/>
                  </a:solidFill>
                  <a:latin typeface="Calibri"/>
                </a:defRPr>
              </a:lvl6pPr>
              <a:lvl7pPr marL="2743200" algn="l" defTabSz="914400" rtl="0" eaLnBrk="1" latinLnBrk="0" hangingPunct="1">
                <a:defRPr sz="1800" kern="1200">
                  <a:solidFill>
                    <a:srgbClr val="2E2F2E"/>
                  </a:solidFill>
                  <a:latin typeface="Calibri"/>
                </a:defRPr>
              </a:lvl7pPr>
              <a:lvl8pPr marL="3200400" algn="l" defTabSz="914400" rtl="0" eaLnBrk="1" latinLnBrk="0" hangingPunct="1">
                <a:defRPr sz="1800" kern="1200">
                  <a:solidFill>
                    <a:srgbClr val="2E2F2E"/>
                  </a:solidFill>
                  <a:latin typeface="Calibri"/>
                </a:defRPr>
              </a:lvl8pPr>
              <a:lvl9pPr marL="3657600" algn="l" defTabSz="914400" rtl="0" eaLnBrk="1" latinLnBrk="0" hangingPunct="1">
                <a:defRPr sz="1800" kern="1200">
                  <a:solidFill>
                    <a:srgbClr val="2E2F2E"/>
                  </a:solidFill>
                  <a:latin typeface="Calibri"/>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600" b="0" i="0" u="none" strike="noStrike" kern="1200" cap="none" spc="0" normalizeH="0" baseline="0" noProof="0">
                <a:ln>
                  <a:noFill/>
                </a:ln>
                <a:solidFill>
                  <a:srgbClr val="2E2F2E"/>
                </a:solidFill>
                <a:effectLst/>
                <a:uLnTx/>
                <a:uFillTx/>
                <a:latin typeface="Yu Gothic UI" panose="020B0500000000000000" pitchFamily="34" charset="-128"/>
                <a:ea typeface="Yu Gothic UI" panose="020B0500000000000000" pitchFamily="34" charset="-128"/>
                <a:cs typeface="+mn-cs"/>
              </a:endParaRPr>
            </a:p>
          </p:txBody>
        </p:sp>
        <p:sp>
          <p:nvSpPr>
            <p:cNvPr id="48" name="TextBox 21">
              <a:extLst>
                <a:ext uri="{FF2B5EF4-FFF2-40B4-BE49-F238E27FC236}">
                  <a16:creationId xmlns:a16="http://schemas.microsoft.com/office/drawing/2014/main" id="{81813CF1-7A32-9630-A3A3-8EFFBEE6FAB9}"/>
                </a:ext>
              </a:extLst>
            </p:cNvPr>
            <p:cNvSpPr txBox="1"/>
            <p:nvPr/>
          </p:nvSpPr>
          <p:spPr>
            <a:xfrm>
              <a:off x="6885150" y="3928554"/>
              <a:ext cx="1714308" cy="207940"/>
            </a:xfrm>
            <a:prstGeom prst="rect">
              <a:avLst/>
            </a:prstGeom>
            <a:noFill/>
          </p:spPr>
          <p:txBody>
            <a:bodyPr wrap="square" lIns="0" tIns="0" rIns="0" bIns="0" rtlCol="0" anchor="t">
              <a:noAutofit/>
            </a:bodyPr>
            <a:lstStyle>
              <a:defPPr>
                <a:defRPr lang="en-US"/>
              </a:defPPr>
              <a:lvl1pPr marL="0" algn="l" defTabSz="914400" rtl="0" eaLnBrk="1" latinLnBrk="0" hangingPunct="1">
                <a:defRPr sz="1800" kern="1200">
                  <a:solidFill>
                    <a:srgbClr val="2E2F2E"/>
                  </a:solidFill>
                  <a:latin typeface="Calibri"/>
                </a:defRPr>
              </a:lvl1pPr>
              <a:lvl2pPr marL="457200" algn="l" defTabSz="914400" rtl="0" eaLnBrk="1" latinLnBrk="0" hangingPunct="1">
                <a:defRPr sz="1800" kern="1200">
                  <a:solidFill>
                    <a:srgbClr val="2E2F2E"/>
                  </a:solidFill>
                  <a:latin typeface="Calibri"/>
                </a:defRPr>
              </a:lvl2pPr>
              <a:lvl3pPr marL="914400" algn="l" defTabSz="914400" rtl="0" eaLnBrk="1" latinLnBrk="0" hangingPunct="1">
                <a:defRPr sz="1800" kern="1200">
                  <a:solidFill>
                    <a:srgbClr val="2E2F2E"/>
                  </a:solidFill>
                  <a:latin typeface="Calibri"/>
                </a:defRPr>
              </a:lvl3pPr>
              <a:lvl4pPr marL="1371600" algn="l" defTabSz="914400" rtl="0" eaLnBrk="1" latinLnBrk="0" hangingPunct="1">
                <a:defRPr sz="1800" kern="1200">
                  <a:solidFill>
                    <a:srgbClr val="2E2F2E"/>
                  </a:solidFill>
                  <a:latin typeface="Calibri"/>
                </a:defRPr>
              </a:lvl4pPr>
              <a:lvl5pPr marL="1828800" algn="l" defTabSz="914400" rtl="0" eaLnBrk="1" latinLnBrk="0" hangingPunct="1">
                <a:defRPr sz="1800" kern="1200">
                  <a:solidFill>
                    <a:srgbClr val="2E2F2E"/>
                  </a:solidFill>
                  <a:latin typeface="Calibri"/>
                </a:defRPr>
              </a:lvl5pPr>
              <a:lvl6pPr marL="2286000" algn="l" defTabSz="914400" rtl="0" eaLnBrk="1" latinLnBrk="0" hangingPunct="1">
                <a:defRPr sz="1800" kern="1200">
                  <a:solidFill>
                    <a:srgbClr val="2E2F2E"/>
                  </a:solidFill>
                  <a:latin typeface="Calibri"/>
                </a:defRPr>
              </a:lvl6pPr>
              <a:lvl7pPr marL="2743200" algn="l" defTabSz="914400" rtl="0" eaLnBrk="1" latinLnBrk="0" hangingPunct="1">
                <a:defRPr sz="1800" kern="1200">
                  <a:solidFill>
                    <a:srgbClr val="2E2F2E"/>
                  </a:solidFill>
                  <a:latin typeface="Calibri"/>
                </a:defRPr>
              </a:lvl7pPr>
              <a:lvl8pPr marL="3200400" algn="l" defTabSz="914400" rtl="0" eaLnBrk="1" latinLnBrk="0" hangingPunct="1">
                <a:defRPr sz="1800" kern="1200">
                  <a:solidFill>
                    <a:srgbClr val="2E2F2E"/>
                  </a:solidFill>
                  <a:latin typeface="Calibri"/>
                </a:defRPr>
              </a:lvl8pPr>
              <a:lvl9pPr marL="3657600" algn="l" defTabSz="914400" rtl="0" eaLnBrk="1" latinLnBrk="0" hangingPunct="1">
                <a:defRPr sz="1800" kern="1200">
                  <a:solidFill>
                    <a:srgbClr val="2E2F2E"/>
                  </a:solidFill>
                  <a:latin typeface="Calibri"/>
                </a:defRPr>
              </a:lvl9pPr>
            </a:lstStyle>
            <a:p>
              <a:pPr marL="0" marR="0" lvl="1" indent="0" algn="ctr" defTabSz="914400" rtl="0" eaLnBrk="1" fontAlgn="auto" latinLnBrk="0" hangingPunct="1">
                <a:lnSpc>
                  <a:spcPct val="100000"/>
                </a:lnSpc>
                <a:spcBef>
                  <a:spcPts val="0"/>
                </a:spcBef>
                <a:spcAft>
                  <a:spcPts val="0"/>
                </a:spcAft>
                <a:buClrTx/>
                <a:buSzTx/>
                <a:buFontTx/>
                <a:buNone/>
                <a:tabLst/>
                <a:defRPr/>
              </a:pPr>
              <a:r>
                <a:rPr kumimoji="1" lang="en-US" sz="1600" b="0" i="0" u="none" strike="noStrike" kern="1200" cap="none" spc="0" normalizeH="0" baseline="0" noProof="0">
                  <a:ln>
                    <a:noFill/>
                  </a:ln>
                  <a:solidFill>
                    <a:srgbClr val="2E2F2E">
                      <a:lumMod val="85000"/>
                      <a:lumOff val="15000"/>
                    </a:srgbClr>
                  </a:solidFill>
                  <a:effectLst/>
                  <a:uLnTx/>
                  <a:uFillTx/>
                  <a:latin typeface="Yu Gothic UI" panose="020B0500000000000000" pitchFamily="34" charset="-128"/>
                  <a:ea typeface="Yu Gothic UI" panose="020B0500000000000000" pitchFamily="34" charset="-128"/>
                  <a:cs typeface="Segoe UI" panose="020B0502040204020203" pitchFamily="34" charset="0"/>
                </a:rPr>
                <a:t>Microsoft Synapse</a:t>
              </a:r>
            </a:p>
          </p:txBody>
        </p:sp>
        <p:sp>
          <p:nvSpPr>
            <p:cNvPr id="49" name="Right Brace 48">
              <a:extLst>
                <a:ext uri="{FF2B5EF4-FFF2-40B4-BE49-F238E27FC236}">
                  <a16:creationId xmlns:a16="http://schemas.microsoft.com/office/drawing/2014/main" id="{DA5D2F24-054A-0DDE-5774-EAC2C4198F1C}"/>
                </a:ext>
              </a:extLst>
            </p:cNvPr>
            <p:cNvSpPr/>
            <p:nvPr/>
          </p:nvSpPr>
          <p:spPr>
            <a:xfrm rot="5400000">
              <a:off x="8763338" y="1932021"/>
              <a:ext cx="274163" cy="8091119"/>
            </a:xfrm>
            <a:prstGeom prst="rightBrace">
              <a:avLst>
                <a:gd name="adj1" fmla="val 53200"/>
                <a:gd name="adj2" fmla="val 50032"/>
              </a:avLst>
            </a:prstGeom>
            <a:noFill/>
            <a:ln w="6350" cap="flat" cmpd="sng" algn="ctr">
              <a:solidFill>
                <a:srgbClr val="2E2F2E"/>
              </a:solidFill>
              <a:prstDash val="solid"/>
              <a:headEnd type="none" w="lg" len="med"/>
              <a:tailEnd type="none" w="lg" len="med"/>
            </a:ln>
            <a:effectLst/>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400" rtl="0" eaLnBrk="1" latinLnBrk="0" hangingPunct="1">
                <a:defRPr sz="1800" kern="1200">
                  <a:solidFill>
                    <a:srgbClr val="2E2F2E"/>
                  </a:solidFill>
                  <a:latin typeface="Calibri"/>
                </a:defRPr>
              </a:lvl1pPr>
              <a:lvl2pPr marL="457200" algn="l" defTabSz="914400" rtl="0" eaLnBrk="1" latinLnBrk="0" hangingPunct="1">
                <a:defRPr sz="1800" kern="1200">
                  <a:solidFill>
                    <a:srgbClr val="2E2F2E"/>
                  </a:solidFill>
                  <a:latin typeface="Calibri"/>
                </a:defRPr>
              </a:lvl2pPr>
              <a:lvl3pPr marL="914400" algn="l" defTabSz="914400" rtl="0" eaLnBrk="1" latinLnBrk="0" hangingPunct="1">
                <a:defRPr sz="1800" kern="1200">
                  <a:solidFill>
                    <a:srgbClr val="2E2F2E"/>
                  </a:solidFill>
                  <a:latin typeface="Calibri"/>
                </a:defRPr>
              </a:lvl3pPr>
              <a:lvl4pPr marL="1371600" algn="l" defTabSz="914400" rtl="0" eaLnBrk="1" latinLnBrk="0" hangingPunct="1">
                <a:defRPr sz="1800" kern="1200">
                  <a:solidFill>
                    <a:srgbClr val="2E2F2E"/>
                  </a:solidFill>
                  <a:latin typeface="Calibri"/>
                </a:defRPr>
              </a:lvl4pPr>
              <a:lvl5pPr marL="1828800" algn="l" defTabSz="914400" rtl="0" eaLnBrk="1" latinLnBrk="0" hangingPunct="1">
                <a:defRPr sz="1800" kern="1200">
                  <a:solidFill>
                    <a:srgbClr val="2E2F2E"/>
                  </a:solidFill>
                  <a:latin typeface="Calibri"/>
                </a:defRPr>
              </a:lvl5pPr>
              <a:lvl6pPr marL="2286000" algn="l" defTabSz="914400" rtl="0" eaLnBrk="1" latinLnBrk="0" hangingPunct="1">
                <a:defRPr sz="1800" kern="1200">
                  <a:solidFill>
                    <a:srgbClr val="2E2F2E"/>
                  </a:solidFill>
                  <a:latin typeface="Calibri"/>
                </a:defRPr>
              </a:lvl6pPr>
              <a:lvl7pPr marL="2743200" algn="l" defTabSz="914400" rtl="0" eaLnBrk="1" latinLnBrk="0" hangingPunct="1">
                <a:defRPr sz="1800" kern="1200">
                  <a:solidFill>
                    <a:srgbClr val="2E2F2E"/>
                  </a:solidFill>
                  <a:latin typeface="Calibri"/>
                </a:defRPr>
              </a:lvl7pPr>
              <a:lvl8pPr marL="3200400" algn="l" defTabSz="914400" rtl="0" eaLnBrk="1" latinLnBrk="0" hangingPunct="1">
                <a:defRPr sz="1800" kern="1200">
                  <a:solidFill>
                    <a:srgbClr val="2E2F2E"/>
                  </a:solidFill>
                  <a:latin typeface="Calibri"/>
                </a:defRPr>
              </a:lvl8pPr>
              <a:lvl9pPr marL="3657600" algn="l" defTabSz="914400" rtl="0" eaLnBrk="1" latinLnBrk="0" hangingPunct="1">
                <a:defRPr sz="1800" kern="1200">
                  <a:solidFill>
                    <a:srgbClr val="2E2F2E"/>
                  </a:solidFill>
                  <a:latin typeface="Calibri"/>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600" b="0" i="0" u="none" strike="noStrike" kern="1200" cap="none" spc="0" normalizeH="0" baseline="0" noProof="0">
                <a:ln>
                  <a:noFill/>
                </a:ln>
                <a:solidFill>
                  <a:srgbClr val="2E2F2E"/>
                </a:solidFill>
                <a:effectLst/>
                <a:uLnTx/>
                <a:uFillTx/>
                <a:latin typeface="Yu Gothic UI" panose="020B0500000000000000" pitchFamily="34" charset="-128"/>
                <a:ea typeface="Yu Gothic UI" panose="020B0500000000000000" pitchFamily="34" charset="-128"/>
                <a:cs typeface="+mn-cs"/>
              </a:endParaRPr>
            </a:p>
          </p:txBody>
        </p:sp>
        <p:pic>
          <p:nvPicPr>
            <p:cNvPr id="50" name="Graphic 23">
              <a:extLst>
                <a:ext uri="{FF2B5EF4-FFF2-40B4-BE49-F238E27FC236}">
                  <a16:creationId xmlns:a16="http://schemas.microsoft.com/office/drawing/2014/main" id="{D33024B2-68BE-5C54-5032-AA8152DBBC58}"/>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8664428" y="6319385"/>
              <a:ext cx="471981" cy="471981"/>
            </a:xfrm>
            <a:prstGeom prst="rect">
              <a:avLst/>
            </a:prstGeom>
          </p:spPr>
        </p:pic>
        <p:sp>
          <p:nvSpPr>
            <p:cNvPr id="51" name="TextBox 24">
              <a:extLst>
                <a:ext uri="{FF2B5EF4-FFF2-40B4-BE49-F238E27FC236}">
                  <a16:creationId xmlns:a16="http://schemas.microsoft.com/office/drawing/2014/main" id="{94D63762-42AE-201D-575A-8BFB944D485C}"/>
                </a:ext>
              </a:extLst>
            </p:cNvPr>
            <p:cNvSpPr txBox="1"/>
            <p:nvPr/>
          </p:nvSpPr>
          <p:spPr>
            <a:xfrm>
              <a:off x="8458100" y="6923102"/>
              <a:ext cx="895175" cy="274164"/>
            </a:xfrm>
            <a:prstGeom prst="rect">
              <a:avLst/>
            </a:prstGeom>
            <a:noFill/>
          </p:spPr>
          <p:txBody>
            <a:bodyPr wrap="square" lIns="0" tIns="0" rIns="0" bIns="0" rtlCol="0" anchor="t">
              <a:noAutofit/>
            </a:bodyPr>
            <a:lstStyle>
              <a:defPPr>
                <a:defRPr lang="en-US"/>
              </a:defPPr>
              <a:lvl1pPr marL="0" algn="l" defTabSz="914400" rtl="0" eaLnBrk="1" latinLnBrk="0" hangingPunct="1">
                <a:defRPr sz="1800" kern="1200">
                  <a:solidFill>
                    <a:srgbClr val="2E2F2E"/>
                  </a:solidFill>
                  <a:latin typeface="Calibri"/>
                </a:defRPr>
              </a:lvl1pPr>
              <a:lvl2pPr marL="457200" algn="l" defTabSz="914400" rtl="0" eaLnBrk="1" latinLnBrk="0" hangingPunct="1">
                <a:defRPr sz="1800" kern="1200">
                  <a:solidFill>
                    <a:srgbClr val="2E2F2E"/>
                  </a:solidFill>
                  <a:latin typeface="Calibri"/>
                </a:defRPr>
              </a:lvl2pPr>
              <a:lvl3pPr marL="914400" algn="l" defTabSz="914400" rtl="0" eaLnBrk="1" latinLnBrk="0" hangingPunct="1">
                <a:defRPr sz="1800" kern="1200">
                  <a:solidFill>
                    <a:srgbClr val="2E2F2E"/>
                  </a:solidFill>
                  <a:latin typeface="Calibri"/>
                </a:defRPr>
              </a:lvl3pPr>
              <a:lvl4pPr marL="1371600" algn="l" defTabSz="914400" rtl="0" eaLnBrk="1" latinLnBrk="0" hangingPunct="1">
                <a:defRPr sz="1800" kern="1200">
                  <a:solidFill>
                    <a:srgbClr val="2E2F2E"/>
                  </a:solidFill>
                  <a:latin typeface="Calibri"/>
                </a:defRPr>
              </a:lvl4pPr>
              <a:lvl5pPr marL="1828800" algn="l" defTabSz="914400" rtl="0" eaLnBrk="1" latinLnBrk="0" hangingPunct="1">
                <a:defRPr sz="1800" kern="1200">
                  <a:solidFill>
                    <a:srgbClr val="2E2F2E"/>
                  </a:solidFill>
                  <a:latin typeface="Calibri"/>
                </a:defRPr>
              </a:lvl5pPr>
              <a:lvl6pPr marL="2286000" algn="l" defTabSz="914400" rtl="0" eaLnBrk="1" latinLnBrk="0" hangingPunct="1">
                <a:defRPr sz="1800" kern="1200">
                  <a:solidFill>
                    <a:srgbClr val="2E2F2E"/>
                  </a:solidFill>
                  <a:latin typeface="Calibri"/>
                </a:defRPr>
              </a:lvl6pPr>
              <a:lvl7pPr marL="2743200" algn="l" defTabSz="914400" rtl="0" eaLnBrk="1" latinLnBrk="0" hangingPunct="1">
                <a:defRPr sz="1800" kern="1200">
                  <a:solidFill>
                    <a:srgbClr val="2E2F2E"/>
                  </a:solidFill>
                  <a:latin typeface="Calibri"/>
                </a:defRPr>
              </a:lvl7pPr>
              <a:lvl8pPr marL="3200400" algn="l" defTabSz="914400" rtl="0" eaLnBrk="1" latinLnBrk="0" hangingPunct="1">
                <a:defRPr sz="1800" kern="1200">
                  <a:solidFill>
                    <a:srgbClr val="2E2F2E"/>
                  </a:solidFill>
                  <a:latin typeface="Calibri"/>
                </a:defRPr>
              </a:lvl8pPr>
              <a:lvl9pPr marL="3657600" algn="l" defTabSz="914400" rtl="0" eaLnBrk="1" latinLnBrk="0" hangingPunct="1">
                <a:defRPr sz="1800" kern="1200">
                  <a:solidFill>
                    <a:srgbClr val="2E2F2E"/>
                  </a:solidFill>
                  <a:latin typeface="Calibri"/>
                </a:defRPr>
              </a:lvl9pPr>
            </a:lstStyle>
            <a:p>
              <a:pPr marL="0" marR="0" lvl="1" indent="0" algn="ctr" defTabSz="914400" rtl="0" eaLnBrk="1" fontAlgn="auto" latinLnBrk="0" hangingPunct="1">
                <a:lnSpc>
                  <a:spcPct val="100000"/>
                </a:lnSpc>
                <a:spcBef>
                  <a:spcPts val="0"/>
                </a:spcBef>
                <a:spcAft>
                  <a:spcPts val="0"/>
                </a:spcAft>
                <a:buClrTx/>
                <a:buSzTx/>
                <a:buFontTx/>
                <a:buNone/>
                <a:tabLst/>
                <a:defRPr/>
              </a:pPr>
              <a:r>
                <a:rPr kumimoji="1" lang="en-US" sz="1600" b="0" i="0" u="none" strike="noStrike" kern="1200" cap="none" spc="0" normalizeH="0" baseline="0" noProof="0">
                  <a:ln>
                    <a:noFill/>
                  </a:ln>
                  <a:solidFill>
                    <a:srgbClr val="2E2F2E">
                      <a:lumMod val="85000"/>
                      <a:lumOff val="15000"/>
                    </a:srgbClr>
                  </a:solidFill>
                  <a:effectLst/>
                  <a:uLnTx/>
                  <a:uFillTx/>
                  <a:latin typeface="Yu Gothic UI" panose="020B0500000000000000" pitchFamily="34" charset="-128"/>
                  <a:ea typeface="Yu Gothic UI" panose="020B0500000000000000" pitchFamily="34" charset="-128"/>
                  <a:cs typeface="Segoe UI" panose="020B0502040204020203" pitchFamily="34" charset="0"/>
                </a:rPr>
                <a:t>OneLake</a:t>
              </a:r>
            </a:p>
          </p:txBody>
        </p:sp>
      </p:grpSp>
    </p:spTree>
    <p:extLst>
      <p:ext uri="{BB962C8B-B14F-4D97-AF65-F5344CB8AC3E}">
        <p14:creationId xmlns:p14="http://schemas.microsoft.com/office/powerpoint/2010/main" val="2598990331"/>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A21FE26-EB4D-E8DF-B7A7-3AA4923AD665}"/>
              </a:ext>
            </a:extLst>
          </p:cNvPr>
          <p:cNvPicPr>
            <a:picLocks noChangeAspect="1"/>
          </p:cNvPicPr>
          <p:nvPr/>
        </p:nvPicPr>
        <p:blipFill>
          <a:blip r:embed="rId3"/>
          <a:stretch>
            <a:fillRect/>
          </a:stretch>
        </p:blipFill>
        <p:spPr>
          <a:xfrm>
            <a:off x="6286889" y="2447232"/>
            <a:ext cx="415636" cy="415636"/>
          </a:xfrm>
          <a:prstGeom prst="rect">
            <a:avLst/>
          </a:prstGeom>
        </p:spPr>
      </p:pic>
      <p:pic>
        <p:nvPicPr>
          <p:cNvPr id="3" name="Graphic 2">
            <a:extLst>
              <a:ext uri="{FF2B5EF4-FFF2-40B4-BE49-F238E27FC236}">
                <a16:creationId xmlns:a16="http://schemas.microsoft.com/office/drawing/2014/main" id="{C1A38F74-F339-CC92-8860-01BA36559F3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380692" y="2447232"/>
            <a:ext cx="415636" cy="415636"/>
          </a:xfrm>
          <a:prstGeom prst="rect">
            <a:avLst/>
          </a:prstGeom>
        </p:spPr>
      </p:pic>
      <p:pic>
        <p:nvPicPr>
          <p:cNvPr id="4" name="Graphic 3">
            <a:extLst>
              <a:ext uri="{FF2B5EF4-FFF2-40B4-BE49-F238E27FC236}">
                <a16:creationId xmlns:a16="http://schemas.microsoft.com/office/drawing/2014/main" id="{99A59EE9-5369-B06D-3B71-7C4125224B4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838972" y="2428339"/>
            <a:ext cx="453422" cy="453422"/>
          </a:xfrm>
          <a:prstGeom prst="rect">
            <a:avLst/>
          </a:prstGeom>
        </p:spPr>
      </p:pic>
      <p:pic>
        <p:nvPicPr>
          <p:cNvPr id="5" name="chart" descr="chart">
            <a:extLst>
              <a:ext uri="{FF2B5EF4-FFF2-40B4-BE49-F238E27FC236}">
                <a16:creationId xmlns:a16="http://schemas.microsoft.com/office/drawing/2014/main" id="{09F95A76-CE27-5926-F0E1-076753795CE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813778" y="2428340"/>
            <a:ext cx="453422" cy="453420"/>
          </a:xfrm>
          <a:prstGeom prst="rect">
            <a:avLst/>
          </a:prstGeom>
        </p:spPr>
      </p:pic>
      <p:pic>
        <p:nvPicPr>
          <p:cNvPr id="6" name="Graphic 5">
            <a:extLst>
              <a:ext uri="{FF2B5EF4-FFF2-40B4-BE49-F238E27FC236}">
                <a16:creationId xmlns:a16="http://schemas.microsoft.com/office/drawing/2014/main" id="{18EB978B-5AFC-72CA-064E-DB66D049C9F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0303759" y="2395972"/>
            <a:ext cx="518156" cy="518156"/>
          </a:xfrm>
          <a:prstGeom prst="rect">
            <a:avLst/>
          </a:prstGeom>
        </p:spPr>
      </p:pic>
      <p:pic>
        <p:nvPicPr>
          <p:cNvPr id="7" name="!!datascienceicon">
            <a:extLst>
              <a:ext uri="{FF2B5EF4-FFF2-40B4-BE49-F238E27FC236}">
                <a16:creationId xmlns:a16="http://schemas.microsoft.com/office/drawing/2014/main" id="{6927D8C8-231C-F063-9E36-8B62B2F6CDB4}"/>
              </a:ext>
            </a:extLst>
          </p:cNvPr>
          <p:cNvPicPr>
            <a:picLocks noChangeAspect="1"/>
          </p:cNvPicPr>
          <p:nvPr/>
        </p:nvPicPr>
        <p:blipFill rotWithShape="1">
          <a:blip r:embed="rId12">
            <a:extLst>
              <a:ext uri="{28A0092B-C50C-407E-A947-70E740481C1C}">
                <a14:useLocalDpi xmlns:a14="http://schemas.microsoft.com/office/drawing/2010/main" val="0"/>
              </a:ext>
            </a:extLst>
          </a:blip>
          <a:srcRect l="-6889" b="-12271"/>
          <a:stretch/>
        </p:blipFill>
        <p:spPr>
          <a:xfrm>
            <a:off x="7506034" y="2401699"/>
            <a:ext cx="463239" cy="506703"/>
          </a:xfrm>
          <a:prstGeom prst="rect">
            <a:avLst/>
          </a:prstGeom>
          <a:ln w="10108" cap="flat">
            <a:noFill/>
            <a:prstDash val="solid"/>
            <a:miter/>
          </a:ln>
        </p:spPr>
      </p:pic>
      <p:pic>
        <p:nvPicPr>
          <p:cNvPr id="8" name="Picture 7">
            <a:extLst>
              <a:ext uri="{FF2B5EF4-FFF2-40B4-BE49-F238E27FC236}">
                <a16:creationId xmlns:a16="http://schemas.microsoft.com/office/drawing/2014/main" id="{102ADCC1-99E5-615E-0A03-A0DBA322C640}"/>
              </a:ext>
            </a:extLst>
          </p:cNvPr>
          <p:cNvPicPr>
            <a:picLocks noChangeAspect="1"/>
          </p:cNvPicPr>
          <p:nvPr/>
        </p:nvPicPr>
        <p:blipFill>
          <a:blip r:embed="rId13">
            <a:extLst>
              <a:ext uri="{28A0092B-C50C-407E-A947-70E740481C1C}">
                <a14:useLocalDpi xmlns:a14="http://schemas.microsoft.com/office/drawing/2010/main" val="0"/>
              </a:ext>
            </a:extLst>
          </a:blip>
          <a:srcRect/>
          <a:stretch/>
        </p:blipFill>
        <p:spPr>
          <a:xfrm>
            <a:off x="2498611" y="2430024"/>
            <a:ext cx="547890" cy="450053"/>
          </a:xfrm>
          <a:prstGeom prst="rect">
            <a:avLst/>
          </a:prstGeom>
        </p:spPr>
      </p:pic>
      <p:sp>
        <p:nvSpPr>
          <p:cNvPr id="9" name="TextBox 8">
            <a:extLst>
              <a:ext uri="{FF2B5EF4-FFF2-40B4-BE49-F238E27FC236}">
                <a16:creationId xmlns:a16="http://schemas.microsoft.com/office/drawing/2014/main" id="{077C4CF5-978D-EC08-05FF-9CD6CF1C7F0F}"/>
              </a:ext>
            </a:extLst>
          </p:cNvPr>
          <p:cNvSpPr txBox="1"/>
          <p:nvPr/>
        </p:nvSpPr>
        <p:spPr>
          <a:xfrm>
            <a:off x="1039354" y="3063971"/>
            <a:ext cx="1098313" cy="553998"/>
          </a:xfrm>
          <a:prstGeom prst="rect">
            <a:avLst/>
          </a:prstGeom>
          <a:noFill/>
        </p:spPr>
        <p:txBody>
          <a:bodyPr wrap="non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000" cap="none" spc="-50" normalizeH="0" baseline="0" noProof="0">
                <a:ln>
                  <a:noFill/>
                </a:ln>
                <a:solidFill>
                  <a:srgbClr val="000000"/>
                </a:solidFill>
                <a:effectLst/>
                <a:uLnTx/>
                <a:uFillTx/>
                <a:latin typeface="Segoe UI Semibold"/>
                <a:ea typeface="+mn-ea"/>
                <a:cs typeface="+mn-cs"/>
              </a:rPr>
              <a:t>Data</a:t>
            </a:r>
            <a:br>
              <a:rPr kumimoji="0" lang="en-US" sz="1800" b="1" i="0" u="none" strike="noStrike" kern="1000" cap="none" spc="-50" normalizeH="0" baseline="0" noProof="0">
                <a:ln>
                  <a:noFill/>
                </a:ln>
                <a:solidFill>
                  <a:srgbClr val="000000"/>
                </a:solidFill>
                <a:effectLst/>
                <a:uLnTx/>
                <a:uFillTx/>
                <a:latin typeface="Segoe UI Semibold"/>
                <a:ea typeface="+mn-ea"/>
                <a:cs typeface="+mn-cs"/>
              </a:rPr>
            </a:br>
            <a:r>
              <a:rPr kumimoji="0" lang="en-US" sz="1800" b="1" i="0" u="none" strike="noStrike" kern="1000" cap="none" spc="-50" normalizeH="0" baseline="0" noProof="0">
                <a:ln>
                  <a:noFill/>
                </a:ln>
                <a:solidFill>
                  <a:srgbClr val="000000"/>
                </a:solidFill>
                <a:effectLst/>
                <a:uLnTx/>
                <a:uFillTx/>
                <a:latin typeface="Segoe UI Semibold"/>
                <a:ea typeface="+mn-ea"/>
                <a:cs typeface="+mn-cs"/>
              </a:rPr>
              <a:t>Integration</a:t>
            </a:r>
          </a:p>
        </p:txBody>
      </p:sp>
      <p:sp>
        <p:nvSpPr>
          <p:cNvPr id="10" name="TextBox 9">
            <a:extLst>
              <a:ext uri="{FF2B5EF4-FFF2-40B4-BE49-F238E27FC236}">
                <a16:creationId xmlns:a16="http://schemas.microsoft.com/office/drawing/2014/main" id="{6BC76538-743E-0B21-2492-745FFF2ABD54}"/>
              </a:ext>
            </a:extLst>
          </p:cNvPr>
          <p:cNvSpPr txBox="1"/>
          <p:nvPr/>
        </p:nvSpPr>
        <p:spPr>
          <a:xfrm>
            <a:off x="4509313" y="3063971"/>
            <a:ext cx="1112741" cy="553998"/>
          </a:xfrm>
          <a:prstGeom prst="rect">
            <a:avLst/>
          </a:prstGeom>
          <a:noFill/>
        </p:spPr>
        <p:txBody>
          <a:bodyPr wrap="non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000" cap="none" spc="-50" normalizeH="0" baseline="0" noProof="0">
                <a:ln>
                  <a:noFill/>
                </a:ln>
                <a:solidFill>
                  <a:srgbClr val="000000"/>
                </a:solidFill>
                <a:effectLst/>
                <a:uLnTx/>
                <a:uFillTx/>
                <a:latin typeface="Segoe UI Semibold"/>
                <a:ea typeface="+mn-ea"/>
                <a:cs typeface="+mn-cs"/>
              </a:rPr>
              <a:t>Data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000" cap="none" spc="-50" normalizeH="0" baseline="0" noProof="0">
                <a:ln>
                  <a:noFill/>
                </a:ln>
                <a:solidFill>
                  <a:srgbClr val="000000"/>
                </a:solidFill>
                <a:effectLst/>
                <a:uLnTx/>
                <a:uFillTx/>
                <a:latin typeface="Segoe UI Semibold"/>
                <a:ea typeface="+mn-ea"/>
                <a:cs typeface="+mn-cs"/>
              </a:rPr>
              <a:t>Warehouse</a:t>
            </a:r>
          </a:p>
        </p:txBody>
      </p:sp>
      <p:sp>
        <p:nvSpPr>
          <p:cNvPr id="11" name="TextBox 10">
            <a:extLst>
              <a:ext uri="{FF2B5EF4-FFF2-40B4-BE49-F238E27FC236}">
                <a16:creationId xmlns:a16="http://schemas.microsoft.com/office/drawing/2014/main" id="{EFC7E14E-C871-2ACA-B818-68885BB9D460}"/>
              </a:ext>
            </a:extLst>
          </p:cNvPr>
          <p:cNvSpPr txBox="1"/>
          <p:nvPr/>
        </p:nvSpPr>
        <p:spPr>
          <a:xfrm>
            <a:off x="5982998" y="3063971"/>
            <a:ext cx="1023418" cy="553998"/>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000" cap="none" spc="-50" normalizeH="0" baseline="0" noProof="0">
                <a:ln>
                  <a:noFill/>
                </a:ln>
                <a:solidFill>
                  <a:srgbClr val="000000"/>
                </a:solidFill>
                <a:effectLst/>
                <a:uLnTx/>
                <a:uFillTx/>
                <a:latin typeface="Segoe UI Semibold"/>
                <a:ea typeface="+mn-ea"/>
                <a:cs typeface="+mn-cs"/>
              </a:rPr>
              <a:t>Real Time Analytics</a:t>
            </a:r>
          </a:p>
        </p:txBody>
      </p:sp>
      <p:sp>
        <p:nvSpPr>
          <p:cNvPr id="12" name="TextBox 11">
            <a:extLst>
              <a:ext uri="{FF2B5EF4-FFF2-40B4-BE49-F238E27FC236}">
                <a16:creationId xmlns:a16="http://schemas.microsoft.com/office/drawing/2014/main" id="{35C1B70A-B827-2F93-F49F-F27479EC3AC6}"/>
              </a:ext>
            </a:extLst>
          </p:cNvPr>
          <p:cNvSpPr txBox="1"/>
          <p:nvPr/>
        </p:nvSpPr>
        <p:spPr>
          <a:xfrm>
            <a:off x="8468891" y="3063971"/>
            <a:ext cx="1143197" cy="553998"/>
          </a:xfrm>
          <a:prstGeom prst="rect">
            <a:avLst/>
          </a:prstGeom>
          <a:noFill/>
        </p:spPr>
        <p:txBody>
          <a:bodyPr wrap="non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000" cap="none" spc="-50" normalizeH="0" baseline="0" noProof="0">
                <a:ln>
                  <a:noFill/>
                </a:ln>
                <a:solidFill>
                  <a:srgbClr val="000000"/>
                </a:solidFill>
                <a:effectLst/>
                <a:uLnTx/>
                <a:uFillTx/>
                <a:latin typeface="Segoe UI Semibold"/>
                <a:ea typeface="+mn-ea"/>
                <a:cs typeface="+mn-cs"/>
              </a:rPr>
              <a:t>Business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000" cap="none" spc="-50" normalizeH="0" baseline="0" noProof="0">
                <a:ln>
                  <a:noFill/>
                </a:ln>
                <a:solidFill>
                  <a:srgbClr val="000000"/>
                </a:solidFill>
                <a:effectLst/>
                <a:uLnTx/>
                <a:uFillTx/>
                <a:latin typeface="Segoe UI Semibold"/>
                <a:ea typeface="+mn-ea"/>
                <a:cs typeface="+mn-cs"/>
              </a:rPr>
              <a:t>Intelligence</a:t>
            </a:r>
          </a:p>
        </p:txBody>
      </p:sp>
      <p:sp>
        <p:nvSpPr>
          <p:cNvPr id="13" name="TextBox 12">
            <a:extLst>
              <a:ext uri="{FF2B5EF4-FFF2-40B4-BE49-F238E27FC236}">
                <a16:creationId xmlns:a16="http://schemas.microsoft.com/office/drawing/2014/main" id="{209E9101-E85F-4604-84AC-DD95DBC18A56}"/>
              </a:ext>
            </a:extLst>
          </p:cNvPr>
          <p:cNvSpPr txBox="1"/>
          <p:nvPr/>
        </p:nvSpPr>
        <p:spPr>
          <a:xfrm>
            <a:off x="7367360" y="3063971"/>
            <a:ext cx="740587" cy="553998"/>
          </a:xfrm>
          <a:prstGeom prst="rect">
            <a:avLst/>
          </a:prstGeom>
          <a:noFill/>
        </p:spPr>
        <p:txBody>
          <a:bodyPr wrap="non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000" cap="none" spc="-50" normalizeH="0" baseline="0" noProof="0">
                <a:ln>
                  <a:noFill/>
                </a:ln>
                <a:solidFill>
                  <a:srgbClr val="000000"/>
                </a:solidFill>
                <a:effectLst/>
                <a:uLnTx/>
                <a:uFillTx/>
                <a:latin typeface="Segoe UI Semibold"/>
                <a:ea typeface="+mn-ea"/>
                <a:cs typeface="+mn-cs"/>
              </a:rPr>
              <a:t>Data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000" cap="none" spc="-50" normalizeH="0" baseline="0" noProof="0">
                <a:ln>
                  <a:noFill/>
                </a:ln>
                <a:solidFill>
                  <a:srgbClr val="000000"/>
                </a:solidFill>
                <a:effectLst/>
                <a:uLnTx/>
                <a:uFillTx/>
                <a:latin typeface="Segoe UI Semibold"/>
                <a:ea typeface="+mn-ea"/>
                <a:cs typeface="+mn-cs"/>
              </a:rPr>
              <a:t>Science</a:t>
            </a:r>
          </a:p>
        </p:txBody>
      </p:sp>
      <p:sp>
        <p:nvSpPr>
          <p:cNvPr id="14" name="!!datalake">
            <a:extLst>
              <a:ext uri="{FF2B5EF4-FFF2-40B4-BE49-F238E27FC236}">
                <a16:creationId xmlns:a16="http://schemas.microsoft.com/office/drawing/2014/main" id="{3D8905DC-5510-BB61-CAC4-AAF9F6428754}"/>
              </a:ext>
            </a:extLst>
          </p:cNvPr>
          <p:cNvSpPr txBox="1"/>
          <p:nvPr/>
        </p:nvSpPr>
        <p:spPr>
          <a:xfrm>
            <a:off x="2512069" y="3063971"/>
            <a:ext cx="520975" cy="553998"/>
          </a:xfrm>
          <a:prstGeom prst="rect">
            <a:avLst/>
          </a:prstGeom>
          <a:noFill/>
        </p:spPr>
        <p:txBody>
          <a:bodyPr wrap="none" lIns="0" tIns="0" rIns="0" bIns="0">
            <a:spAutoFit/>
          </a:bodyPr>
          <a:lstStyle>
            <a:defPPr>
              <a:defRPr lang="en-US"/>
            </a:defPPr>
            <a:lvl1pPr algn="ctr">
              <a:defRPr sz="2400" b="1" kern="1000" spc="-50">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000" cap="none" spc="-50" normalizeH="0" baseline="0" noProof="0">
                <a:ln>
                  <a:noFill/>
                </a:ln>
                <a:solidFill>
                  <a:srgbClr val="000000"/>
                </a:solidFill>
                <a:effectLst/>
                <a:uLnTx/>
                <a:uFillTx/>
                <a:latin typeface="Segoe UI Semibold"/>
                <a:ea typeface="+mn-ea"/>
                <a:cs typeface="+mn-cs"/>
              </a:rPr>
              <a:t>Data </a:t>
            </a:r>
            <a:br>
              <a:rPr kumimoji="0" lang="en-US" sz="1800" b="1" i="0" u="none" strike="noStrike" kern="1000" cap="none" spc="-50" normalizeH="0" baseline="0" noProof="0">
                <a:ln>
                  <a:noFill/>
                </a:ln>
                <a:solidFill>
                  <a:srgbClr val="000000"/>
                </a:solidFill>
                <a:effectLst/>
                <a:uLnTx/>
                <a:uFillTx/>
                <a:latin typeface="Segoe UI Semibold"/>
                <a:ea typeface="+mn-ea"/>
                <a:cs typeface="+mn-cs"/>
              </a:rPr>
            </a:br>
            <a:r>
              <a:rPr kumimoji="0" lang="en-US" sz="1800" b="1" i="0" u="none" strike="noStrike" kern="1000" cap="none" spc="-50" normalizeH="0" baseline="0" noProof="0">
                <a:ln>
                  <a:noFill/>
                </a:ln>
                <a:solidFill>
                  <a:srgbClr val="000000"/>
                </a:solidFill>
                <a:effectLst/>
                <a:uLnTx/>
                <a:uFillTx/>
                <a:latin typeface="Segoe UI Semibold"/>
                <a:ea typeface="+mn-ea"/>
                <a:cs typeface="+mn-cs"/>
              </a:rPr>
              <a:t>Lake</a:t>
            </a:r>
          </a:p>
        </p:txBody>
      </p:sp>
      <p:sp>
        <p:nvSpPr>
          <p:cNvPr id="15" name="TextBox 14">
            <a:extLst>
              <a:ext uri="{FF2B5EF4-FFF2-40B4-BE49-F238E27FC236}">
                <a16:creationId xmlns:a16="http://schemas.microsoft.com/office/drawing/2014/main" id="{C5A8A612-722A-8F08-7435-5F5D764AC181}"/>
              </a:ext>
            </a:extLst>
          </p:cNvPr>
          <p:cNvSpPr txBox="1"/>
          <p:nvPr/>
        </p:nvSpPr>
        <p:spPr>
          <a:xfrm>
            <a:off x="9973029" y="3063971"/>
            <a:ext cx="1179617" cy="276999"/>
          </a:xfrm>
          <a:prstGeom prst="rect">
            <a:avLst/>
          </a:prstGeom>
          <a:noFill/>
        </p:spPr>
        <p:txBody>
          <a:bodyPr wrap="non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000" cap="none" spc="-50" normalizeH="0" baseline="0" noProof="0">
                <a:ln>
                  <a:noFill/>
                </a:ln>
                <a:solidFill>
                  <a:srgbClr val="000000"/>
                </a:solidFill>
                <a:effectLst/>
                <a:uLnTx/>
                <a:uFillTx/>
                <a:latin typeface="Segoe UI Semibold"/>
                <a:ea typeface="+mn-ea"/>
                <a:cs typeface="+mn-cs"/>
              </a:rPr>
              <a:t>Governance</a:t>
            </a:r>
          </a:p>
        </p:txBody>
      </p:sp>
      <p:sp>
        <p:nvSpPr>
          <p:cNvPr id="16" name="TextBox 15">
            <a:extLst>
              <a:ext uri="{FF2B5EF4-FFF2-40B4-BE49-F238E27FC236}">
                <a16:creationId xmlns:a16="http://schemas.microsoft.com/office/drawing/2014/main" id="{038F87D6-A6CD-A896-9CC1-BF3AED6E41FB}"/>
              </a:ext>
            </a:extLst>
          </p:cNvPr>
          <p:cNvSpPr txBox="1"/>
          <p:nvPr/>
        </p:nvSpPr>
        <p:spPr>
          <a:xfrm>
            <a:off x="3380530" y="3063971"/>
            <a:ext cx="767839" cy="553998"/>
          </a:xfrm>
          <a:prstGeom prst="rect">
            <a:avLst/>
          </a:prstGeom>
          <a:noFill/>
        </p:spPr>
        <p:txBody>
          <a:bodyPr wrap="none" lIns="0" tIns="0" rIns="0" bIns="0">
            <a:spAutoFit/>
          </a:bodyPr>
          <a:lstStyle>
            <a:defPPr>
              <a:defRPr lang="en-US"/>
            </a:defPPr>
            <a:lvl1pPr algn="ctr">
              <a:defRPr sz="2400" b="1" kern="1000" spc="-50">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000" cap="none" spc="-50" normalizeH="0" baseline="0" noProof="0">
                <a:ln>
                  <a:noFill/>
                </a:ln>
                <a:solidFill>
                  <a:srgbClr val="000000"/>
                </a:solidFill>
                <a:effectLst/>
                <a:uLnTx/>
                <a:uFillTx/>
                <a:latin typeface="Segoe UI Semibold"/>
                <a:ea typeface="+mn-ea"/>
                <a:cs typeface="+mn-cs"/>
              </a:rPr>
              <a:t>Spark</a:t>
            </a:r>
            <a:br>
              <a:rPr kumimoji="0" lang="en-US" sz="1800" b="1" i="0" u="none" strike="noStrike" kern="1000" cap="none" spc="-50" normalizeH="0" baseline="0" noProof="0">
                <a:ln>
                  <a:noFill/>
                </a:ln>
                <a:solidFill>
                  <a:srgbClr val="000000"/>
                </a:solidFill>
                <a:effectLst/>
                <a:uLnTx/>
                <a:uFillTx/>
                <a:latin typeface="Segoe UI Semibold"/>
                <a:ea typeface="+mn-ea"/>
                <a:cs typeface="+mn-cs"/>
              </a:rPr>
            </a:br>
            <a:r>
              <a:rPr kumimoji="0" lang="en-US" sz="1800" b="1" i="0" u="none" strike="noStrike" kern="1000" cap="none" spc="-50" normalizeH="0" baseline="0" noProof="0">
                <a:ln>
                  <a:noFill/>
                </a:ln>
                <a:solidFill>
                  <a:srgbClr val="000000"/>
                </a:solidFill>
                <a:effectLst/>
                <a:uLnTx/>
                <a:uFillTx/>
                <a:latin typeface="Segoe UI Semibold"/>
                <a:ea typeface="+mn-ea"/>
                <a:cs typeface="+mn-cs"/>
              </a:rPr>
              <a:t>Engines</a:t>
            </a:r>
          </a:p>
        </p:txBody>
      </p:sp>
      <p:pic>
        <p:nvPicPr>
          <p:cNvPr id="17" name="Picture 16">
            <a:extLst>
              <a:ext uri="{FF2B5EF4-FFF2-40B4-BE49-F238E27FC236}">
                <a16:creationId xmlns:a16="http://schemas.microsoft.com/office/drawing/2014/main" id="{A5C4A91F-C4D1-E7CD-0DF3-CD74778CB476}"/>
              </a:ext>
            </a:extLst>
          </p:cNvPr>
          <p:cNvPicPr>
            <a:picLocks noChangeAspect="1"/>
          </p:cNvPicPr>
          <p:nvPr/>
        </p:nvPicPr>
        <p:blipFill>
          <a:blip r:embed="rId14"/>
          <a:stretch>
            <a:fillRect/>
          </a:stretch>
        </p:blipFill>
        <p:spPr>
          <a:xfrm>
            <a:off x="3400072" y="2465371"/>
            <a:ext cx="730124" cy="379359"/>
          </a:xfrm>
          <a:prstGeom prst="rect">
            <a:avLst/>
          </a:prstGeom>
        </p:spPr>
      </p:pic>
      <p:sp>
        <p:nvSpPr>
          <p:cNvPr id="32" name="Title 6">
            <a:extLst>
              <a:ext uri="{FF2B5EF4-FFF2-40B4-BE49-F238E27FC236}">
                <a16:creationId xmlns:a16="http://schemas.microsoft.com/office/drawing/2014/main" id="{B8A5D919-2D60-FEA2-70C0-0EBA807805B1}"/>
              </a:ext>
            </a:extLst>
          </p:cNvPr>
          <p:cNvSpPr txBox="1">
            <a:spLocks/>
          </p:cNvSpPr>
          <p:nvPr/>
        </p:nvSpPr>
        <p:spPr>
          <a:xfrm>
            <a:off x="582614" y="1100020"/>
            <a:ext cx="11026774" cy="553998"/>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a:ln w="3175">
                  <a:noFill/>
                </a:ln>
                <a:solidFill>
                  <a:srgbClr val="117865"/>
                </a:solidFill>
                <a:effectLst/>
                <a:uLnTx/>
                <a:uFillTx/>
                <a:latin typeface="Segoe UI Semibold"/>
                <a:ea typeface="+mn-ea"/>
                <a:cs typeface="Segoe UI" pitchFamily="34" charset="0"/>
              </a:rPr>
              <a:t>Microsoft Fabric</a:t>
            </a:r>
          </a:p>
        </p:txBody>
      </p:sp>
      <p:grpSp>
        <p:nvGrpSpPr>
          <p:cNvPr id="33" name="Group 32">
            <a:extLst>
              <a:ext uri="{FF2B5EF4-FFF2-40B4-BE49-F238E27FC236}">
                <a16:creationId xmlns:a16="http://schemas.microsoft.com/office/drawing/2014/main" id="{DC227AC3-6165-B38C-F9F6-77C6CCA65C3E}"/>
              </a:ext>
            </a:extLst>
          </p:cNvPr>
          <p:cNvGrpSpPr/>
          <p:nvPr/>
        </p:nvGrpSpPr>
        <p:grpSpPr>
          <a:xfrm>
            <a:off x="0" y="0"/>
            <a:ext cx="12191999" cy="6858000"/>
            <a:chOff x="0" y="0"/>
            <a:chExt cx="12191999" cy="6858000"/>
          </a:xfrm>
        </p:grpSpPr>
        <p:sp>
          <p:nvSpPr>
            <p:cNvPr id="34" name="Rectangle 33">
              <a:extLst>
                <a:ext uri="{FF2B5EF4-FFF2-40B4-BE49-F238E27FC236}">
                  <a16:creationId xmlns:a16="http://schemas.microsoft.com/office/drawing/2014/main" id="{9F54BF00-A2C9-0653-8536-74015A6D90F4}"/>
                </a:ext>
              </a:extLst>
            </p:cNvPr>
            <p:cNvSpPr/>
            <p:nvPr/>
          </p:nvSpPr>
          <p:spPr bwMode="auto">
            <a:xfrm>
              <a:off x="0" y="0"/>
              <a:ext cx="975430" cy="6858000"/>
            </a:xfrm>
            <a:prstGeom prst="rect">
              <a:avLst/>
            </a:prstGeom>
            <a:gradFill flip="none" rotWithShape="1">
              <a:gsLst>
                <a:gs pos="51000">
                  <a:srgbClr val="FFFFFF"/>
                </a:gs>
                <a:gs pos="100000">
                  <a:srgbClr val="FFFFFF">
                    <a:alpha val="0"/>
                  </a:srgbClr>
                </a:gs>
              </a:gsLst>
              <a:lin ang="0" scaled="1"/>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rm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mn-ea"/>
                <a:cs typeface="Segoe UI" pitchFamily="34" charset="0"/>
              </a:endParaRPr>
            </a:p>
          </p:txBody>
        </p:sp>
        <p:sp>
          <p:nvSpPr>
            <p:cNvPr id="35" name="Rectangle 34">
              <a:extLst>
                <a:ext uri="{FF2B5EF4-FFF2-40B4-BE49-F238E27FC236}">
                  <a16:creationId xmlns:a16="http://schemas.microsoft.com/office/drawing/2014/main" id="{40DA91E7-FCAA-B79B-612A-0D16782BBDAD}"/>
                </a:ext>
              </a:extLst>
            </p:cNvPr>
            <p:cNvSpPr/>
            <p:nvPr/>
          </p:nvSpPr>
          <p:spPr bwMode="auto">
            <a:xfrm flipH="1">
              <a:off x="11216569" y="0"/>
              <a:ext cx="975430" cy="6858000"/>
            </a:xfrm>
            <a:prstGeom prst="rect">
              <a:avLst/>
            </a:prstGeom>
            <a:gradFill flip="none" rotWithShape="1">
              <a:gsLst>
                <a:gs pos="51000">
                  <a:srgbClr val="FFFFFF"/>
                </a:gs>
                <a:gs pos="100000">
                  <a:srgbClr val="FFFFFF">
                    <a:alpha val="0"/>
                  </a:srgbClr>
                </a:gs>
              </a:gsLst>
              <a:lin ang="0" scaled="1"/>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rm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mn-ea"/>
                <a:cs typeface="Segoe UI" pitchFamily="34" charset="0"/>
              </a:endParaRPr>
            </a:p>
          </p:txBody>
        </p:sp>
      </p:grpSp>
      <p:sp>
        <p:nvSpPr>
          <p:cNvPr id="36" name="!!Line1">
            <a:extLst>
              <a:ext uri="{FF2B5EF4-FFF2-40B4-BE49-F238E27FC236}">
                <a16:creationId xmlns:a16="http://schemas.microsoft.com/office/drawing/2014/main" id="{9BAEE831-3918-6FD8-9825-D6CDA8CF457F}"/>
              </a:ext>
            </a:extLst>
          </p:cNvPr>
          <p:cNvSpPr/>
          <p:nvPr/>
        </p:nvSpPr>
        <p:spPr bwMode="auto">
          <a:xfrm rot="16200000">
            <a:off x="4916776" y="-2109122"/>
            <a:ext cx="2358448" cy="11026772"/>
          </a:xfrm>
          <a:prstGeom prst="roundRect">
            <a:avLst>
              <a:gd name="adj" fmla="val 23291"/>
            </a:avLst>
          </a:prstGeom>
          <a:noFill/>
          <a:ln w="9525" cap="flat" cmpd="sng" algn="ctr">
            <a:gradFill flip="none" rotWithShape="1">
              <a:gsLst>
                <a:gs pos="0">
                  <a:srgbClr val="0078D4"/>
                </a:gs>
                <a:gs pos="100000">
                  <a:srgbClr val="FFFFFF">
                    <a:alpha val="0"/>
                  </a:srgbClr>
                </a:gs>
                <a:gs pos="76000">
                  <a:srgbClr val="FFFFFF">
                    <a:alpha val="0"/>
                  </a:srgbClr>
                </a:gs>
              </a:gsLst>
              <a:lin ang="0" scaled="1"/>
              <a:tileRect/>
            </a:gra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7" name="TextBox 36">
            <a:extLst>
              <a:ext uri="{FF2B5EF4-FFF2-40B4-BE49-F238E27FC236}">
                <a16:creationId xmlns:a16="http://schemas.microsoft.com/office/drawing/2014/main" id="{345CF893-8573-E6A8-8A0A-9A2C33B921F2}"/>
              </a:ext>
            </a:extLst>
          </p:cNvPr>
          <p:cNvSpPr txBox="1"/>
          <p:nvPr/>
        </p:nvSpPr>
        <p:spPr>
          <a:xfrm>
            <a:off x="3649816" y="4240446"/>
            <a:ext cx="4892365" cy="553998"/>
          </a:xfrm>
          <a:prstGeom prst="rect">
            <a:avLst/>
          </a:prstGeom>
          <a:solidFill>
            <a:srgbClr val="FFFFFF"/>
          </a:solid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0" cap="none" spc="0" normalizeH="0" baseline="0" noProof="0">
                <a:ln>
                  <a:noFill/>
                </a:ln>
                <a:solidFill>
                  <a:srgbClr val="0078D4"/>
                </a:solidFill>
                <a:effectLst/>
                <a:uLnTx/>
                <a:uFillTx/>
                <a:latin typeface="Segoe UI Semibold"/>
                <a:ea typeface="+mn-ea"/>
                <a:cs typeface="Segoe UI" panose="020B0502040204020203" pitchFamily="34" charset="0"/>
              </a:rPr>
              <a:t>Unified analytics fabric</a:t>
            </a:r>
          </a:p>
        </p:txBody>
      </p:sp>
      <p:sp>
        <p:nvSpPr>
          <p:cNvPr id="38" name="Text Placeholder 3">
            <a:extLst>
              <a:ext uri="{FF2B5EF4-FFF2-40B4-BE49-F238E27FC236}">
                <a16:creationId xmlns:a16="http://schemas.microsoft.com/office/drawing/2014/main" id="{96A1A514-0A8D-2637-6B7E-06FEE79E71A8}"/>
              </a:ext>
            </a:extLst>
          </p:cNvPr>
          <p:cNvSpPr txBox="1">
            <a:spLocks/>
          </p:cNvSpPr>
          <p:nvPr/>
        </p:nvSpPr>
        <p:spPr>
          <a:xfrm>
            <a:off x="552450" y="4892531"/>
            <a:ext cx="11087100" cy="764312"/>
          </a:xfrm>
          <a:prstGeom prst="rect">
            <a:avLst/>
          </a:prstGeom>
        </p:spPr>
        <p:txBody>
          <a:bodyPr vert="horz" wrap="square" lIns="0" tIns="0" rIns="0" bIns="0" rtlCol="0">
            <a:sp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0">
                      <a:schemeClr val="accent2"/>
                    </a:gs>
                    <a:gs pos="100000">
                      <a:schemeClr val="tx2"/>
                    </a:gs>
                  </a:gsLst>
                  <a:lin ang="2700000" scaled="0"/>
                </a:gradFill>
                <a:latin typeface="+mj-lt"/>
                <a:ea typeface="+mn-ea"/>
                <a:cs typeface="Segoe UI" panose="020B0502040204020203" pitchFamily="34" charset="0"/>
              </a:defRPr>
            </a:lvl1pPr>
            <a:lvl2pPr marL="2286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61988"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855663"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2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End-to-end analytics data fabric </a:t>
            </a:r>
          </a:p>
          <a:p>
            <a:pPr marL="0" marR="0" lvl="0" indent="0" algn="ctr" defTabSz="932742" rtl="0" eaLnBrk="1" fontAlgn="auto" latinLnBrk="0" hangingPunct="1">
              <a:lnSpc>
                <a:spcPct val="100000"/>
              </a:lnSpc>
              <a:spcBef>
                <a:spcPts val="2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From the data lake to the business user</a:t>
            </a:r>
          </a:p>
        </p:txBody>
      </p:sp>
    </p:spTree>
    <p:extLst>
      <p:ext uri="{BB962C8B-B14F-4D97-AF65-F5344CB8AC3E}">
        <p14:creationId xmlns:p14="http://schemas.microsoft.com/office/powerpoint/2010/main" val="10813236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par>
                                <p:cTn id="8" presetID="42" presetClass="path" presetSubtype="0" decel="100000" fill="hold" grpId="1" nodeType="withEffect">
                                  <p:stCondLst>
                                    <p:cond delay="100"/>
                                  </p:stCondLst>
                                  <p:childTnLst>
                                    <p:animMotion origin="layout" path="M 0 -1.48148E-6 L 0 0.03472 " pathEditMode="relative" rAng="0" ptsTypes="AA">
                                      <p:cBhvr>
                                        <p:cTn id="9" dur="750" spd="-100000" fill="hold"/>
                                        <p:tgtEl>
                                          <p:spTgt spid="38"/>
                                        </p:tgtEl>
                                        <p:attrNameLst>
                                          <p:attrName>ppt_x</p:attrName>
                                          <p:attrName>ppt_y</p:attrName>
                                        </p:attrNameLst>
                                      </p:cBhvr>
                                      <p:rCtr x="0" y="173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38" grpId="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7A2F90-2DA0-D8FC-EB8A-347F7B303133}"/>
              </a:ext>
            </a:extLst>
          </p:cNvPr>
          <p:cNvSpPr>
            <a:spLocks noGrp="1"/>
          </p:cNvSpPr>
          <p:nvPr>
            <p:ph type="title" idx="4294967295"/>
          </p:nvPr>
        </p:nvSpPr>
        <p:spPr>
          <a:xfrm>
            <a:off x="319314" y="336096"/>
            <a:ext cx="11017250" cy="554038"/>
          </a:xfrm>
        </p:spPr>
        <p:txBody>
          <a:bodyPr/>
          <a:lstStyle/>
          <a:p>
            <a:pPr algn="ctr"/>
            <a:r>
              <a:rPr lang="en-IE"/>
              <a:t>Fabric vs Synapse, Nov’23</a:t>
            </a:r>
          </a:p>
        </p:txBody>
      </p:sp>
      <p:sp>
        <p:nvSpPr>
          <p:cNvPr id="4" name="TextBox 3">
            <a:extLst>
              <a:ext uri="{FF2B5EF4-FFF2-40B4-BE49-F238E27FC236}">
                <a16:creationId xmlns:a16="http://schemas.microsoft.com/office/drawing/2014/main" id="{48B486AA-FDDC-CC80-A758-326BF50208DD}"/>
              </a:ext>
            </a:extLst>
          </p:cNvPr>
          <p:cNvSpPr txBox="1"/>
          <p:nvPr/>
        </p:nvSpPr>
        <p:spPr>
          <a:xfrm>
            <a:off x="486228" y="1030514"/>
            <a:ext cx="5936343" cy="5847755"/>
          </a:xfrm>
          <a:prstGeom prst="rect">
            <a:avLst/>
          </a:prstGeom>
          <a:noFill/>
        </p:spPr>
        <p:txBody>
          <a:bodyPr wrap="square" lIns="0" tIns="0" rIns="0" bIns="0" rtlCol="0">
            <a:spAutoFit/>
          </a:bodyPr>
          <a:lstStyle/>
          <a:p>
            <a:r>
              <a:rPr kumimoji="0" lang="en-US" sz="2000" b="0" i="0" u="none" strike="noStrike" kern="0" cap="none" spc="0" normalizeH="0" baseline="0" noProof="0">
                <a:ln>
                  <a:noFill/>
                </a:ln>
                <a:solidFill>
                  <a:srgbClr val="0078D4"/>
                </a:solidFill>
                <a:effectLst/>
                <a:uLnTx/>
                <a:uFillTx/>
                <a:latin typeface="Segoe UI Semibold"/>
                <a:cs typeface="Segoe UI" panose="020B0502040204020203" pitchFamily="34" charset="0"/>
              </a:rPr>
              <a:t>Fabric </a:t>
            </a:r>
          </a:p>
          <a:p>
            <a:pPr algn="l"/>
            <a:r>
              <a:rPr lang="en-IE" sz="2000" b="1">
                <a:solidFill>
                  <a:srgbClr val="000000"/>
                </a:solidFill>
              </a:rPr>
              <a:t>Pros</a:t>
            </a:r>
          </a:p>
          <a:p>
            <a:pPr marL="342900" indent="-342900" algn="l">
              <a:buFont typeface="Arial" panose="020B0604020202020204" pitchFamily="34" charset="0"/>
              <a:buChar char="•"/>
            </a:pPr>
            <a:r>
              <a:rPr lang="en-IE" sz="2000">
                <a:solidFill>
                  <a:srgbClr val="000000"/>
                </a:solidFill>
              </a:rPr>
              <a:t>SaaS</a:t>
            </a:r>
          </a:p>
          <a:p>
            <a:pPr marL="342900" indent="-342900" algn="l">
              <a:buFont typeface="Arial" panose="020B0604020202020204" pitchFamily="34" charset="0"/>
              <a:buChar char="•"/>
            </a:pPr>
            <a:r>
              <a:rPr lang="en-IE" sz="2000">
                <a:solidFill>
                  <a:srgbClr val="000000"/>
                </a:solidFill>
              </a:rPr>
              <a:t>PowerBI included in price</a:t>
            </a:r>
          </a:p>
          <a:p>
            <a:pPr marL="342900" indent="-342900" algn="l">
              <a:buFont typeface="Arial" panose="020B0604020202020204" pitchFamily="34" charset="0"/>
              <a:buChar char="•"/>
            </a:pPr>
            <a:r>
              <a:rPr lang="en-IE" sz="2000">
                <a:solidFill>
                  <a:srgbClr val="000000"/>
                </a:solidFill>
              </a:rPr>
              <a:t>Consolidated feature set</a:t>
            </a:r>
          </a:p>
          <a:p>
            <a:pPr marL="342900" indent="-342900">
              <a:buFont typeface="Arial" panose="020B0604020202020204" pitchFamily="34" charset="0"/>
              <a:buChar char="•"/>
            </a:pPr>
            <a:r>
              <a:rPr lang="en-IE" sz="2000">
                <a:solidFill>
                  <a:srgbClr val="000000"/>
                </a:solidFill>
              </a:rPr>
              <a:t>Scalable compute</a:t>
            </a:r>
          </a:p>
          <a:p>
            <a:pPr marL="342900" indent="-342900" algn="l">
              <a:buFont typeface="Arial" panose="020B0604020202020204" pitchFamily="34" charset="0"/>
              <a:buChar char="•"/>
            </a:pPr>
            <a:r>
              <a:rPr lang="en-IE" sz="2000">
                <a:solidFill>
                  <a:srgbClr val="000000"/>
                </a:solidFill>
              </a:rPr>
              <a:t>Combined Compute: Spark, Analytics and PBI</a:t>
            </a:r>
          </a:p>
          <a:p>
            <a:pPr marL="342900" indent="-342900">
              <a:buFont typeface="Arial" panose="020B0604020202020204" pitchFamily="34" charset="0"/>
              <a:buChar char="•"/>
            </a:pPr>
            <a:r>
              <a:rPr lang="en-IE" sz="2000">
                <a:solidFill>
                  <a:srgbClr val="000000"/>
                </a:solidFill>
              </a:rPr>
              <a:t>Includes </a:t>
            </a:r>
            <a:r>
              <a:rPr lang="en-IE" sz="2000">
                <a:solidFill>
                  <a:srgbClr val="000000"/>
                </a:solidFill>
                <a:hlinkClick r:id="rId3"/>
              </a:rPr>
              <a:t>Data Activator</a:t>
            </a:r>
            <a:endParaRPr lang="en-IE" sz="2000">
              <a:solidFill>
                <a:srgbClr val="000000"/>
              </a:solidFill>
            </a:endParaRPr>
          </a:p>
          <a:p>
            <a:pPr marL="342900" indent="-342900" algn="l">
              <a:buFont typeface="Arial" panose="020B0604020202020204" pitchFamily="34" charset="0"/>
              <a:buChar char="•"/>
            </a:pPr>
            <a:r>
              <a:rPr lang="en-IE" sz="2000">
                <a:solidFill>
                  <a:srgbClr val="000000"/>
                </a:solidFill>
              </a:rPr>
              <a:t>Includes Synapse capabilities (*)</a:t>
            </a:r>
          </a:p>
          <a:p>
            <a:pPr marL="342900" indent="-342900" algn="l">
              <a:buFont typeface="Arial" panose="020B0604020202020204" pitchFamily="34" charset="0"/>
              <a:buChar char="•"/>
            </a:pPr>
            <a:r>
              <a:rPr lang="en-IE" sz="2000">
                <a:solidFill>
                  <a:srgbClr val="000000"/>
                </a:solidFill>
              </a:rPr>
              <a:t>Integrated Persona experience</a:t>
            </a:r>
          </a:p>
          <a:p>
            <a:pPr marL="342900" indent="-342900" algn="l">
              <a:buFont typeface="Arial" panose="020B0604020202020204" pitchFamily="34" charset="0"/>
              <a:buChar char="•"/>
            </a:pPr>
            <a:r>
              <a:rPr lang="en-IE" sz="2000">
                <a:solidFill>
                  <a:srgbClr val="000000"/>
                </a:solidFill>
              </a:rPr>
              <a:t>Native </a:t>
            </a:r>
            <a:r>
              <a:rPr lang="en-IE" sz="2000" err="1">
                <a:solidFill>
                  <a:srgbClr val="000000"/>
                </a:solidFill>
              </a:rPr>
              <a:t>MLFlow</a:t>
            </a:r>
            <a:r>
              <a:rPr lang="en-IE" sz="2000">
                <a:solidFill>
                  <a:srgbClr val="000000"/>
                </a:solidFill>
              </a:rPr>
              <a:t> endpoint</a:t>
            </a:r>
          </a:p>
          <a:p>
            <a:pPr marL="342900" indent="-342900" algn="l">
              <a:buFont typeface="Arial" panose="020B0604020202020204" pitchFamily="34" charset="0"/>
              <a:buChar char="•"/>
            </a:pPr>
            <a:endParaRPr lang="en-IE" sz="2000">
              <a:solidFill>
                <a:srgbClr val="000000"/>
              </a:solidFill>
            </a:endParaRPr>
          </a:p>
          <a:p>
            <a:pPr algn="l"/>
            <a:endParaRPr lang="en-IE" sz="2000">
              <a:solidFill>
                <a:srgbClr val="000000"/>
              </a:solidFill>
            </a:endParaRPr>
          </a:p>
          <a:p>
            <a:pPr algn="l"/>
            <a:r>
              <a:rPr lang="en-IE" sz="2000" b="1">
                <a:solidFill>
                  <a:srgbClr val="000000"/>
                </a:solidFill>
              </a:rPr>
              <a:t>Cons</a:t>
            </a:r>
          </a:p>
          <a:p>
            <a:pPr marL="342900" indent="-342900" algn="l">
              <a:buFont typeface="Arial" panose="020B0604020202020204" pitchFamily="34" charset="0"/>
              <a:buChar char="•"/>
            </a:pPr>
            <a:r>
              <a:rPr lang="en-IE" sz="2000">
                <a:solidFill>
                  <a:srgbClr val="000000"/>
                </a:solidFill>
              </a:rPr>
              <a:t>(*) Active Development</a:t>
            </a:r>
          </a:p>
          <a:p>
            <a:pPr marL="342900" indent="-342900" algn="l">
              <a:buFont typeface="Arial" panose="020B0604020202020204" pitchFamily="34" charset="0"/>
              <a:buChar char="•"/>
            </a:pPr>
            <a:r>
              <a:rPr lang="en-IE" sz="2000">
                <a:solidFill>
                  <a:srgbClr val="000000"/>
                </a:solidFill>
              </a:rPr>
              <a:t>No Synapse Link</a:t>
            </a:r>
          </a:p>
          <a:p>
            <a:pPr marL="342900" indent="-342900" algn="l">
              <a:buFont typeface="Arial" panose="020B0604020202020204" pitchFamily="34" charset="0"/>
              <a:buChar char="•"/>
            </a:pPr>
            <a:endParaRPr lang="en-IE" sz="2000">
              <a:solidFill>
                <a:srgbClr val="000000"/>
              </a:solidFill>
            </a:endParaRPr>
          </a:p>
          <a:p>
            <a:pPr algn="l"/>
            <a:endParaRPr lang="en-IE" sz="2000">
              <a:solidFill>
                <a:srgbClr val="000000"/>
              </a:solidFill>
            </a:endParaRPr>
          </a:p>
          <a:p>
            <a:pPr marL="342900" indent="-342900" algn="l">
              <a:buFont typeface="Arial" panose="020B0604020202020204" pitchFamily="34" charset="0"/>
              <a:buChar char="•"/>
            </a:pPr>
            <a:endParaRPr lang="en-IE" sz="2000">
              <a:solidFill>
                <a:srgbClr val="000000"/>
              </a:solidFill>
            </a:endParaRPr>
          </a:p>
        </p:txBody>
      </p:sp>
      <p:sp>
        <p:nvSpPr>
          <p:cNvPr id="5" name="TextBox 4">
            <a:extLst>
              <a:ext uri="{FF2B5EF4-FFF2-40B4-BE49-F238E27FC236}">
                <a16:creationId xmlns:a16="http://schemas.microsoft.com/office/drawing/2014/main" id="{AF7C0F38-CD45-37E1-57EA-65BFE8D15332}"/>
              </a:ext>
            </a:extLst>
          </p:cNvPr>
          <p:cNvSpPr txBox="1"/>
          <p:nvPr/>
        </p:nvSpPr>
        <p:spPr>
          <a:xfrm>
            <a:off x="6937828" y="1030513"/>
            <a:ext cx="4855029" cy="5232202"/>
          </a:xfrm>
          <a:prstGeom prst="rect">
            <a:avLst/>
          </a:prstGeom>
          <a:noFill/>
        </p:spPr>
        <p:txBody>
          <a:bodyPr wrap="square" lIns="0" tIns="0" rIns="0" bIns="0" rtlCol="0">
            <a:spAutoFit/>
          </a:bodyPr>
          <a:lstStyle/>
          <a:p>
            <a:pPr algn="l"/>
            <a:r>
              <a:rPr kumimoji="0" lang="en-US" sz="2000" b="0" i="0" u="none" strike="noStrike" kern="0" cap="none" spc="0" normalizeH="0" baseline="0" noProof="0">
                <a:ln>
                  <a:noFill/>
                </a:ln>
                <a:solidFill>
                  <a:srgbClr val="0078D4"/>
                </a:solidFill>
                <a:effectLst/>
                <a:uLnTx/>
                <a:uFillTx/>
                <a:latin typeface="Segoe UI Semibold"/>
                <a:cs typeface="Segoe UI" panose="020B0502040204020203" pitchFamily="34" charset="0"/>
              </a:rPr>
              <a:t>Synapse </a:t>
            </a:r>
          </a:p>
          <a:p>
            <a:pPr algn="l"/>
            <a:r>
              <a:rPr lang="en-IE" sz="2000" b="1">
                <a:solidFill>
                  <a:srgbClr val="000000"/>
                </a:solidFill>
              </a:rPr>
              <a:t>Pros</a:t>
            </a:r>
          </a:p>
          <a:p>
            <a:pPr marL="342900" indent="-342900" algn="l">
              <a:buFont typeface="Arial" panose="020B0604020202020204" pitchFamily="34" charset="0"/>
              <a:buChar char="•"/>
            </a:pPr>
            <a:r>
              <a:rPr lang="en-IE" sz="2000">
                <a:solidFill>
                  <a:srgbClr val="000000"/>
                </a:solidFill>
              </a:rPr>
              <a:t>More flexible deployment</a:t>
            </a:r>
          </a:p>
          <a:p>
            <a:pPr marL="342900" indent="-342900" algn="l">
              <a:buFont typeface="Arial" panose="020B0604020202020204" pitchFamily="34" charset="0"/>
              <a:buChar char="•"/>
            </a:pPr>
            <a:r>
              <a:rPr lang="en-IE" sz="2000">
                <a:solidFill>
                  <a:srgbClr val="000000"/>
                </a:solidFill>
              </a:rPr>
              <a:t>Serverless pools vs Dedicated Pools</a:t>
            </a:r>
            <a:endParaRPr lang="ru-RU" sz="2000">
              <a:solidFill>
                <a:srgbClr val="000000"/>
              </a:solidFill>
            </a:endParaRPr>
          </a:p>
          <a:p>
            <a:pPr marL="342900" indent="-342900" algn="l">
              <a:buFont typeface="Arial" panose="020B0604020202020204" pitchFamily="34" charset="0"/>
              <a:buChar char="•"/>
            </a:pPr>
            <a:r>
              <a:rPr lang="en-IE" sz="2000">
                <a:solidFill>
                  <a:srgbClr val="000000"/>
                </a:solidFill>
              </a:rPr>
              <a:t>Separately provisioned Compute for Spark, DWH</a:t>
            </a:r>
          </a:p>
          <a:p>
            <a:pPr marL="342900" indent="-342900">
              <a:buFont typeface="Arial" panose="020B0604020202020204" pitchFamily="34" charset="0"/>
              <a:buChar char="•"/>
            </a:pPr>
            <a:r>
              <a:rPr lang="en-IE" sz="2000">
                <a:solidFill>
                  <a:srgbClr val="000000"/>
                </a:solidFill>
              </a:rPr>
              <a:t>Mature </a:t>
            </a:r>
          </a:p>
          <a:p>
            <a:pPr marL="342900" indent="-342900">
              <a:buFont typeface="Arial" panose="020B0604020202020204" pitchFamily="34" charset="0"/>
              <a:buChar char="•"/>
            </a:pPr>
            <a:r>
              <a:rPr lang="en-IE" sz="2000">
                <a:solidFill>
                  <a:srgbClr val="000000"/>
                </a:solidFill>
              </a:rPr>
              <a:t>Synapse Link for (</a:t>
            </a:r>
            <a:r>
              <a:rPr lang="en-IE" sz="2000">
                <a:solidFill>
                  <a:srgbClr val="000000"/>
                </a:solidFill>
                <a:hlinkClick r:id="rId4"/>
              </a:rPr>
              <a:t>SQL</a:t>
            </a:r>
            <a:r>
              <a:rPr lang="en-IE" sz="2000">
                <a:solidFill>
                  <a:srgbClr val="000000"/>
                </a:solidFill>
              </a:rPr>
              <a:t>, </a:t>
            </a:r>
            <a:r>
              <a:rPr lang="en-IE" sz="2000" err="1">
                <a:solidFill>
                  <a:srgbClr val="000000"/>
                </a:solidFill>
              </a:rPr>
              <a:t>CosmosDb</a:t>
            </a:r>
            <a:r>
              <a:rPr lang="en-IE" sz="2000">
                <a:solidFill>
                  <a:srgbClr val="000000"/>
                </a:solidFill>
              </a:rPr>
              <a:t>, etc)</a:t>
            </a:r>
          </a:p>
          <a:p>
            <a:pPr marL="342900" indent="-342900" algn="l">
              <a:buFont typeface="Arial" panose="020B0604020202020204" pitchFamily="34" charset="0"/>
              <a:buChar char="•"/>
            </a:pPr>
            <a:endParaRPr lang="en-IE" sz="2000">
              <a:solidFill>
                <a:srgbClr val="000000"/>
              </a:solidFill>
            </a:endParaRPr>
          </a:p>
          <a:p>
            <a:pPr algn="l"/>
            <a:endParaRPr lang="en-IE" sz="2000">
              <a:solidFill>
                <a:srgbClr val="000000"/>
              </a:solidFill>
            </a:endParaRPr>
          </a:p>
          <a:p>
            <a:pPr algn="l"/>
            <a:r>
              <a:rPr lang="en-IE" sz="2000" b="1">
                <a:solidFill>
                  <a:srgbClr val="000000"/>
                </a:solidFill>
              </a:rPr>
              <a:t>Cons</a:t>
            </a:r>
          </a:p>
          <a:p>
            <a:pPr marL="342900" indent="-342900" algn="l">
              <a:buFont typeface="Arial" panose="020B0604020202020204" pitchFamily="34" charset="0"/>
              <a:buChar char="•"/>
            </a:pPr>
            <a:r>
              <a:rPr lang="en-IE" sz="2000">
                <a:solidFill>
                  <a:srgbClr val="000000"/>
                </a:solidFill>
              </a:rPr>
              <a:t>Azure Synapse Studio </a:t>
            </a:r>
          </a:p>
          <a:p>
            <a:pPr marL="342900" indent="-342900" algn="l">
              <a:buFont typeface="Arial" panose="020B0604020202020204" pitchFamily="34" charset="0"/>
              <a:buChar char="•"/>
            </a:pPr>
            <a:r>
              <a:rPr lang="en-IE" sz="2000">
                <a:solidFill>
                  <a:srgbClr val="000000"/>
                </a:solidFill>
              </a:rPr>
              <a:t>Azure portal for infra management</a:t>
            </a:r>
          </a:p>
          <a:p>
            <a:pPr marL="342900" indent="-342900" algn="l">
              <a:buFont typeface="Arial" panose="020B0604020202020204" pitchFamily="34" charset="0"/>
              <a:buChar char="•"/>
            </a:pPr>
            <a:r>
              <a:rPr lang="en-IE" sz="2000">
                <a:solidFill>
                  <a:srgbClr val="000000"/>
                </a:solidFill>
              </a:rPr>
              <a:t>PaaS</a:t>
            </a:r>
          </a:p>
          <a:p>
            <a:pPr marL="342900" indent="-342900" algn="l">
              <a:buFont typeface="Arial" panose="020B0604020202020204" pitchFamily="34" charset="0"/>
              <a:buChar char="•"/>
            </a:pPr>
            <a:r>
              <a:rPr lang="en-IE" sz="2000">
                <a:solidFill>
                  <a:srgbClr val="000000"/>
                </a:solidFill>
              </a:rPr>
              <a:t>Prev Gen</a:t>
            </a:r>
          </a:p>
          <a:p>
            <a:pPr marL="342900" indent="-342900" algn="l">
              <a:buFont typeface="Arial" panose="020B0604020202020204" pitchFamily="34" charset="0"/>
              <a:buChar char="•"/>
            </a:pPr>
            <a:endParaRPr lang="en-IE" sz="2000">
              <a:solidFill>
                <a:srgbClr val="000000"/>
              </a:solidFill>
            </a:endParaRPr>
          </a:p>
          <a:p>
            <a:pPr marL="342900" indent="-342900" algn="l">
              <a:buFont typeface="Arial" panose="020B0604020202020204" pitchFamily="34" charset="0"/>
              <a:buChar char="•"/>
            </a:pPr>
            <a:endParaRPr lang="en-IE" sz="2000">
              <a:solidFill>
                <a:srgbClr val="000000"/>
              </a:solidFill>
            </a:endParaRPr>
          </a:p>
        </p:txBody>
      </p:sp>
    </p:spTree>
    <p:extLst>
      <p:ext uri="{BB962C8B-B14F-4D97-AF65-F5344CB8AC3E}">
        <p14:creationId xmlns:p14="http://schemas.microsoft.com/office/powerpoint/2010/main" val="633043549"/>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itle 1">
            <a:extLst>
              <a:ext uri="{FF2B5EF4-FFF2-40B4-BE49-F238E27FC236}">
                <a16:creationId xmlns:a16="http://schemas.microsoft.com/office/drawing/2014/main" id="{91067CD4-1D0F-383D-AB19-7DA8BC7095FC}"/>
              </a:ext>
            </a:extLst>
          </p:cNvPr>
          <p:cNvSpPr txBox="1">
            <a:spLocks/>
          </p:cNvSpPr>
          <p:nvPr/>
        </p:nvSpPr>
        <p:spPr>
          <a:xfrm>
            <a:off x="582614" y="620490"/>
            <a:ext cx="11026774" cy="553998"/>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a:ln w="3175">
                  <a:noFill/>
                </a:ln>
                <a:solidFill>
                  <a:srgbClr val="117865"/>
                </a:solidFill>
                <a:effectLst/>
                <a:uLnTx/>
                <a:uFillTx/>
                <a:latin typeface="Segoe UI Semibold"/>
                <a:ea typeface="+mn-ea"/>
                <a:cs typeface="Segoe UI" pitchFamily="34" charset="0"/>
              </a:rPr>
              <a:t>One Lake</a:t>
            </a:r>
          </a:p>
        </p:txBody>
      </p:sp>
      <p:grpSp>
        <p:nvGrpSpPr>
          <p:cNvPr id="37" name="!!B1">
            <a:extLst>
              <a:ext uri="{FF2B5EF4-FFF2-40B4-BE49-F238E27FC236}">
                <a16:creationId xmlns:a16="http://schemas.microsoft.com/office/drawing/2014/main" id="{C2A13E6D-7F8B-73FD-40D0-0BB9F0A64315}"/>
              </a:ext>
            </a:extLst>
          </p:cNvPr>
          <p:cNvGrpSpPr/>
          <p:nvPr/>
        </p:nvGrpSpPr>
        <p:grpSpPr>
          <a:xfrm>
            <a:off x="1966695" y="2475561"/>
            <a:ext cx="2631967" cy="3272239"/>
            <a:chOff x="602352" y="2461047"/>
            <a:chExt cx="2631967" cy="3272239"/>
          </a:xfrm>
        </p:grpSpPr>
        <p:sp>
          <p:nvSpPr>
            <p:cNvPr id="38" name="Rectangle: Rounded Corners 5">
              <a:extLst>
                <a:ext uri="{FF2B5EF4-FFF2-40B4-BE49-F238E27FC236}">
                  <a16:creationId xmlns:a16="http://schemas.microsoft.com/office/drawing/2014/main" id="{1727DAB0-156E-F82B-382C-5872B6435EB3}"/>
                </a:ext>
              </a:extLst>
            </p:cNvPr>
            <p:cNvSpPr/>
            <p:nvPr/>
          </p:nvSpPr>
          <p:spPr bwMode="auto">
            <a:xfrm>
              <a:off x="602352" y="2461047"/>
              <a:ext cx="2631967" cy="3272239"/>
            </a:xfrm>
            <a:prstGeom prst="roundRect">
              <a:avLst>
                <a:gd name="adj" fmla="val 5521"/>
              </a:avLst>
            </a:prstGeom>
            <a:gradFill flip="none" rotWithShape="1">
              <a:gsLst>
                <a:gs pos="20000">
                  <a:srgbClr val="243A5E"/>
                </a:gs>
                <a:gs pos="100000">
                  <a:srgbClr val="0078D4"/>
                </a:gs>
              </a:gsLst>
              <a:lin ang="54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FFFFFF"/>
                  </a:solidFill>
                  <a:effectLst/>
                  <a:uLnTx/>
                  <a:uFillTx/>
                  <a:latin typeface="Segoe UI Semibold"/>
                  <a:ea typeface="+mn-ea"/>
                  <a:cs typeface="Segoe UI"/>
                </a:rPr>
                <a:t>Shortcuts</a:t>
              </a:r>
            </a:p>
            <a:p>
              <a:pPr marL="0" marR="0" lvl="0" indent="0" algn="l" defTabSz="932472" rtl="0" eaLnBrk="1" fontAlgn="base" latinLnBrk="0" hangingPunct="1">
                <a:lnSpc>
                  <a:spcPct val="100000"/>
                </a:lnSpc>
                <a:spcBef>
                  <a:spcPts val="1200"/>
                </a:spcBef>
                <a:spcAft>
                  <a:spcPct val="0"/>
                </a:spcAft>
                <a:buClrTx/>
                <a:buSzTx/>
                <a:buFontTx/>
                <a:buNone/>
                <a:tabLst/>
                <a:defRPr/>
              </a:pPr>
              <a:endParaRPr kumimoji="0" lang="en-US" sz="3200" b="1" i="0" u="none" strike="noStrike" kern="0" cap="none" spc="0" normalizeH="0" baseline="0" noProof="0">
                <a:ln>
                  <a:noFill/>
                </a:ln>
                <a:solidFill>
                  <a:srgbClr val="FFFFFF"/>
                </a:solidFill>
                <a:effectLst/>
                <a:uLnTx/>
                <a:uFillTx/>
                <a:latin typeface="Segoe UI"/>
                <a:ea typeface="+mn-ea"/>
                <a:cs typeface="Segoe UI" pitchFamily="34" charset="0"/>
              </a:endParaRPr>
            </a:p>
            <a:p>
              <a:pPr marL="0" marR="0" lvl="0" indent="0" algn="l" defTabSz="932472" rtl="0" eaLnBrk="1" fontAlgn="base" latinLnBrk="0" hangingPunct="1">
                <a:lnSpc>
                  <a:spcPct val="100000"/>
                </a:lnSpc>
                <a:spcBef>
                  <a:spcPts val="0"/>
                </a:spcBef>
                <a:spcAft>
                  <a:spcPct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Segoe UI Semibold"/>
                <a:ea typeface="+mn-ea"/>
                <a:cs typeface="Segoe UI" pitchFamily="34" charset="0"/>
              </a:endParaRPr>
            </a:p>
            <a:p>
              <a:pPr marL="0" marR="0" lvl="0" indent="0" algn="l" defTabSz="932472" rtl="0" eaLnBrk="1" fontAlgn="base" latinLnBrk="0" hangingPunct="1">
                <a:lnSpc>
                  <a:spcPct val="100000"/>
                </a:lnSpc>
                <a:spcBef>
                  <a:spcPts val="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mn-ea"/>
                  <a:cs typeface="Segoe UI" pitchFamily="34" charset="0"/>
                </a:rPr>
                <a:t>External Tables</a:t>
              </a:r>
            </a:p>
            <a:p>
              <a:pPr marL="0" marR="0" lvl="0" indent="0" algn="l" defTabSz="932472" rtl="0" eaLnBrk="1" fontAlgn="base" latinLnBrk="0" hangingPunct="1">
                <a:lnSpc>
                  <a:spcPct val="100000"/>
                </a:lnSpc>
                <a:spcBef>
                  <a:spcPts val="0"/>
                </a:spcBef>
                <a:spcAft>
                  <a:spcPct val="0"/>
                </a:spcAft>
                <a:buClrTx/>
                <a:buSzTx/>
                <a:buFontTx/>
                <a:buNone/>
                <a:tabLst/>
                <a:defRPr/>
              </a:pPr>
              <a:endParaRPr lang="en-US" sz="1400" kern="0">
                <a:solidFill>
                  <a:srgbClr val="FFFFFF"/>
                </a:solidFill>
                <a:latin typeface="Segoe UI Semibold"/>
                <a:cs typeface="Segoe UI" pitchFamily="34" charset="0"/>
              </a:endParaRPr>
            </a:p>
            <a:p>
              <a:pPr defTabSz="932472" fontAlgn="base">
                <a:spcAft>
                  <a:spcPct val="0"/>
                </a:spcAft>
                <a:defRPr/>
              </a:pPr>
              <a:r>
                <a:rPr kumimoji="0" lang="en-US" sz="1400" b="0" i="0" u="none" strike="noStrike" kern="0" cap="none" spc="0" normalizeH="0" baseline="0" noProof="0">
                  <a:ln>
                    <a:noFill/>
                  </a:ln>
                  <a:solidFill>
                    <a:srgbClr val="FFFFFF"/>
                  </a:solidFill>
                  <a:effectLst/>
                  <a:uLnTx/>
                  <a:uFillTx/>
                  <a:latin typeface="Segoe UI Semibold"/>
                  <a:ea typeface="+mn-ea"/>
                  <a:cs typeface="Segoe UI" pitchFamily="34" charset="0"/>
                </a:rPr>
                <a:t>Stored Anywhere </a:t>
              </a:r>
            </a:p>
            <a:p>
              <a:pPr marL="0" marR="0" lvl="0" indent="0" algn="l" defTabSz="932472" rtl="0" eaLnBrk="1" fontAlgn="base" latinLnBrk="0" hangingPunct="1">
                <a:lnSpc>
                  <a:spcPct val="100000"/>
                </a:lnSpc>
                <a:spcBef>
                  <a:spcPts val="0"/>
                </a:spcBef>
                <a:spcAft>
                  <a:spcPct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Segoe UI Semibold"/>
                <a:ea typeface="+mn-ea"/>
                <a:cs typeface="Segoe UI" pitchFamily="34" charset="0"/>
              </a:endParaRPr>
            </a:p>
          </p:txBody>
        </p:sp>
        <p:cxnSp>
          <p:nvCxnSpPr>
            <p:cNvPr id="39" name="Straight Connector 38">
              <a:extLst>
                <a:ext uri="{FF2B5EF4-FFF2-40B4-BE49-F238E27FC236}">
                  <a16:creationId xmlns:a16="http://schemas.microsoft.com/office/drawing/2014/main" id="{E6DC9EB3-4229-2C9F-CBB0-26CF3667E985}"/>
                </a:ext>
              </a:extLst>
            </p:cNvPr>
            <p:cNvCxnSpPr>
              <a:cxnSpLocks/>
            </p:cNvCxnSpPr>
            <p:nvPr/>
          </p:nvCxnSpPr>
          <p:spPr>
            <a:xfrm>
              <a:off x="807980" y="4171287"/>
              <a:ext cx="2204093" cy="0"/>
            </a:xfrm>
            <a:prstGeom prst="line">
              <a:avLst/>
            </a:prstGeom>
            <a:noFill/>
            <a:ln w="9525" cap="flat" cmpd="sng" algn="ctr">
              <a:solidFill>
                <a:srgbClr val="FFFFFF">
                  <a:alpha val="60000"/>
                </a:srgbClr>
              </a:solidFill>
              <a:prstDash val="solid"/>
              <a:headEnd type="none" w="lg" len="med"/>
              <a:tailEnd type="none" w="lg" len="med"/>
            </a:ln>
            <a:effectLst/>
          </p:spPr>
        </p:cxnSp>
      </p:grpSp>
      <p:sp>
        <p:nvSpPr>
          <p:cNvPr id="41" name="Text Placeholder 3">
            <a:extLst>
              <a:ext uri="{FF2B5EF4-FFF2-40B4-BE49-F238E27FC236}">
                <a16:creationId xmlns:a16="http://schemas.microsoft.com/office/drawing/2014/main" id="{A5380936-2D0C-0DB9-B3AE-CC1AC3E055F2}"/>
              </a:ext>
            </a:extLst>
          </p:cNvPr>
          <p:cNvSpPr txBox="1">
            <a:spLocks/>
          </p:cNvSpPr>
          <p:nvPr/>
        </p:nvSpPr>
        <p:spPr>
          <a:xfrm>
            <a:off x="552450" y="1344692"/>
            <a:ext cx="11087100" cy="369332"/>
          </a:xfrm>
          <a:prstGeom prst="rect">
            <a:avLst/>
          </a:prstGeom>
        </p:spPr>
        <p:txBody>
          <a:bodyPr vert="horz" wrap="square" lIns="0" tIns="0" rIns="0" bIns="0" rtlCol="0">
            <a:sp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0">
                      <a:schemeClr val="accent2"/>
                    </a:gs>
                    <a:gs pos="100000">
                      <a:schemeClr val="tx2"/>
                    </a:gs>
                  </a:gsLst>
                  <a:lin ang="2700000" scaled="0"/>
                </a:gradFill>
                <a:latin typeface="+mj-lt"/>
                <a:ea typeface="+mn-ea"/>
                <a:cs typeface="Segoe UI" panose="020B0502040204020203" pitchFamily="34" charset="0"/>
              </a:defRPr>
            </a:lvl1pPr>
            <a:lvl2pPr marL="2286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61988"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855663"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2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a:ln>
                  <a:noFill/>
                </a:ln>
                <a:gradFill flip="none" rotWithShape="1">
                  <a:gsLst>
                    <a:gs pos="20000">
                      <a:srgbClr val="243A5E"/>
                    </a:gs>
                    <a:gs pos="100000">
                      <a:srgbClr val="0078D4"/>
                    </a:gs>
                  </a:gsLst>
                  <a:lin ang="2700000" scaled="1"/>
                  <a:tileRect/>
                </a:gradFill>
                <a:effectLst/>
                <a:uLnTx/>
                <a:uFillTx/>
                <a:latin typeface="Segoe UI Semibold"/>
                <a:ea typeface="+mn-ea"/>
                <a:cs typeface="Segoe UI" panose="020B0502040204020203" pitchFamily="34" charset="0"/>
              </a:rPr>
              <a:t>Storage features</a:t>
            </a:r>
          </a:p>
        </p:txBody>
      </p:sp>
      <p:grpSp>
        <p:nvGrpSpPr>
          <p:cNvPr id="42" name="!!B2">
            <a:extLst>
              <a:ext uri="{FF2B5EF4-FFF2-40B4-BE49-F238E27FC236}">
                <a16:creationId xmlns:a16="http://schemas.microsoft.com/office/drawing/2014/main" id="{27476FD2-BB8C-51A9-F85F-50A4C2C99E8A}"/>
              </a:ext>
            </a:extLst>
          </p:cNvPr>
          <p:cNvGrpSpPr/>
          <p:nvPr/>
        </p:nvGrpSpPr>
        <p:grpSpPr>
          <a:xfrm>
            <a:off x="4751805" y="2475561"/>
            <a:ext cx="2631967" cy="3272239"/>
            <a:chOff x="3387462" y="2461047"/>
            <a:chExt cx="2631967" cy="3272239"/>
          </a:xfrm>
        </p:grpSpPr>
        <p:sp>
          <p:nvSpPr>
            <p:cNvPr id="43" name="Rectangle: Rounded Corners 5">
              <a:extLst>
                <a:ext uri="{FF2B5EF4-FFF2-40B4-BE49-F238E27FC236}">
                  <a16:creationId xmlns:a16="http://schemas.microsoft.com/office/drawing/2014/main" id="{19119B37-A9DA-F384-3454-934AB43AC897}"/>
                </a:ext>
              </a:extLst>
            </p:cNvPr>
            <p:cNvSpPr/>
            <p:nvPr/>
          </p:nvSpPr>
          <p:spPr bwMode="auto">
            <a:xfrm>
              <a:off x="3387462" y="2461047"/>
              <a:ext cx="2631967" cy="3272239"/>
            </a:xfrm>
            <a:prstGeom prst="roundRect">
              <a:avLst>
                <a:gd name="adj" fmla="val 5521"/>
              </a:avLst>
            </a:prstGeom>
            <a:gradFill flip="none" rotWithShape="1">
              <a:gsLst>
                <a:gs pos="20000">
                  <a:srgbClr val="243A5E"/>
                </a:gs>
                <a:gs pos="100000">
                  <a:srgbClr val="0078D4"/>
                </a:gs>
              </a:gsLst>
              <a:lin ang="54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ts val="1200"/>
                </a:spcBef>
                <a:spcAft>
                  <a:spcPct val="0"/>
                </a:spcAft>
                <a:buClrTx/>
                <a:buSzTx/>
                <a:buFontTx/>
                <a:buNone/>
                <a:tabLst/>
                <a:defRPr/>
              </a:pPr>
              <a:r>
                <a:rPr lang="en-US" sz="2000" kern="0">
                  <a:solidFill>
                    <a:srgbClr val="FFFFFF"/>
                  </a:solidFill>
                  <a:latin typeface="Segoe UI Semibold"/>
                  <a:cs typeface="Segoe UI"/>
                </a:rPr>
                <a:t>Many File Formats</a:t>
              </a:r>
              <a:endParaRPr kumimoji="0" lang="en-US" sz="2000" b="0" i="0" u="none" strike="noStrike" kern="0" cap="none" spc="0" normalizeH="0" baseline="0" noProof="0">
                <a:ln>
                  <a:noFill/>
                </a:ln>
                <a:solidFill>
                  <a:srgbClr val="FFFFFF"/>
                </a:solidFill>
                <a:effectLst/>
                <a:uLnTx/>
                <a:uFillTx/>
                <a:latin typeface="Segoe UI Semibold"/>
                <a:ea typeface="+mn-ea"/>
                <a:cs typeface="Segoe UI"/>
              </a:endParaRPr>
            </a:p>
            <a:p>
              <a:pPr marL="0" marR="0" lvl="0" indent="0" algn="l" defTabSz="932472" rtl="0" eaLnBrk="1" fontAlgn="base" latinLnBrk="0" hangingPunct="1">
                <a:lnSpc>
                  <a:spcPct val="100000"/>
                </a:lnSpc>
                <a:spcBef>
                  <a:spcPts val="1200"/>
                </a:spcBef>
                <a:spcAft>
                  <a:spcPct val="0"/>
                </a:spcAft>
                <a:buClrTx/>
                <a:buSzTx/>
                <a:buFontTx/>
                <a:buNone/>
                <a:tabLst/>
                <a:defRPr/>
              </a:pPr>
              <a:endParaRPr kumimoji="0" lang="en-US" sz="3200" b="0" i="0" u="none" strike="noStrike" kern="0" cap="none" spc="0" normalizeH="0" baseline="0" noProof="0">
                <a:ln>
                  <a:noFill/>
                </a:ln>
                <a:solidFill>
                  <a:srgbClr val="FFFFFF"/>
                </a:solidFill>
                <a:effectLst/>
                <a:uLnTx/>
                <a:uFillTx/>
                <a:latin typeface="Segoe UI Semibold"/>
                <a:ea typeface="+mn-ea"/>
                <a:cs typeface="Segoe UI"/>
              </a:endParaRPr>
            </a:p>
            <a:p>
              <a:pPr marL="0" marR="0" lvl="0" indent="0" algn="l" defTabSz="932472" rtl="0" eaLnBrk="1" fontAlgn="base" latinLnBrk="0" hangingPunct="1">
                <a:lnSpc>
                  <a:spcPct val="100000"/>
                </a:lnSpc>
                <a:spcBef>
                  <a:spcPts val="0"/>
                </a:spcBef>
                <a:spcAft>
                  <a:spcPct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Segoe UI Semibold"/>
                <a:ea typeface="+mn-ea"/>
                <a:cs typeface="Segoe UI" pitchFamily="34" charset="0"/>
              </a:endParaRPr>
            </a:p>
            <a:p>
              <a:pPr marL="0" marR="0" lvl="0" indent="0" algn="l" defTabSz="932472" rtl="0" eaLnBrk="1" fontAlgn="base" latinLnBrk="0" hangingPunct="1">
                <a:lnSpc>
                  <a:spcPct val="100000"/>
                </a:lnSpc>
                <a:spcBef>
                  <a:spcPts val="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mn-ea"/>
                  <a:cs typeface="Segoe UI" pitchFamily="34" charset="0"/>
                </a:rPr>
                <a:t>PARQUET</a:t>
              </a:r>
            </a:p>
            <a:p>
              <a:pPr marL="0" marR="0" lvl="0" indent="0" algn="l" defTabSz="932472" rtl="0" eaLnBrk="1" fontAlgn="base" latinLnBrk="0" hangingPunct="1">
                <a:lnSpc>
                  <a:spcPct val="100000"/>
                </a:lnSpc>
                <a:spcBef>
                  <a:spcPts val="1200"/>
                </a:spcBef>
                <a:spcAft>
                  <a:spcPct val="0"/>
                </a:spcAft>
                <a:buClrTx/>
                <a:buSzTx/>
                <a:buFontTx/>
                <a:buNone/>
                <a:tabLst/>
                <a:defRPr/>
              </a:pPr>
              <a:r>
                <a:rPr lang="en-US" sz="1400" kern="0">
                  <a:solidFill>
                    <a:srgbClr val="FFFFFF"/>
                  </a:solidFill>
                  <a:latin typeface="Segoe UI Semibold"/>
                  <a:cs typeface="Segoe UI" pitchFamily="34" charset="0"/>
                </a:rPr>
                <a:t>CSV</a:t>
              </a:r>
              <a:endParaRPr kumimoji="0" lang="en-US" sz="1400" b="0" i="0" u="none" strike="noStrike" kern="0" cap="none" spc="0" normalizeH="0" baseline="0" noProof="0">
                <a:ln>
                  <a:noFill/>
                </a:ln>
                <a:solidFill>
                  <a:srgbClr val="FFFFFF"/>
                </a:solidFill>
                <a:effectLst/>
                <a:uLnTx/>
                <a:uFillTx/>
                <a:latin typeface="Segoe UI Semibold"/>
                <a:ea typeface="+mn-ea"/>
                <a:cs typeface="Segoe UI" pitchFamily="34" charset="0"/>
              </a:endParaRP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mn-ea"/>
                  <a:cs typeface="Segoe UI" pitchFamily="34" charset="0"/>
                </a:rPr>
                <a:t>AVRO</a:t>
              </a:r>
            </a:p>
            <a:p>
              <a:pPr marL="0" marR="0" lvl="0" indent="0" algn="l" defTabSz="932472" rtl="0" eaLnBrk="1" fontAlgn="base" latinLnBrk="0" hangingPunct="1">
                <a:lnSpc>
                  <a:spcPct val="100000"/>
                </a:lnSpc>
                <a:spcBef>
                  <a:spcPts val="1200"/>
                </a:spcBef>
                <a:spcAft>
                  <a:spcPct val="0"/>
                </a:spcAft>
                <a:buClrTx/>
                <a:buSzTx/>
                <a:buFontTx/>
                <a:buNone/>
                <a:tabLst/>
                <a:defRPr/>
              </a:pPr>
              <a:r>
                <a:rPr lang="en-US" sz="1400" kern="0">
                  <a:solidFill>
                    <a:srgbClr val="FFFFFF"/>
                  </a:solidFill>
                  <a:latin typeface="Segoe UI Semibold"/>
                  <a:cs typeface="Segoe UI" pitchFamily="34" charset="0"/>
                </a:rPr>
                <a:t>JSON</a:t>
              </a:r>
            </a:p>
          </p:txBody>
        </p:sp>
        <p:cxnSp>
          <p:nvCxnSpPr>
            <p:cNvPr id="44" name="Straight Connector 43">
              <a:extLst>
                <a:ext uri="{FF2B5EF4-FFF2-40B4-BE49-F238E27FC236}">
                  <a16:creationId xmlns:a16="http://schemas.microsoft.com/office/drawing/2014/main" id="{640266D7-B311-75E1-70BB-40766B028C19}"/>
                </a:ext>
              </a:extLst>
            </p:cNvPr>
            <p:cNvCxnSpPr>
              <a:cxnSpLocks/>
            </p:cNvCxnSpPr>
            <p:nvPr/>
          </p:nvCxnSpPr>
          <p:spPr>
            <a:xfrm>
              <a:off x="3596900" y="4076944"/>
              <a:ext cx="2204093" cy="0"/>
            </a:xfrm>
            <a:prstGeom prst="line">
              <a:avLst/>
            </a:prstGeom>
            <a:noFill/>
            <a:ln w="9525" cap="flat" cmpd="sng" algn="ctr">
              <a:solidFill>
                <a:srgbClr val="FFFFFF">
                  <a:alpha val="60000"/>
                </a:srgbClr>
              </a:solidFill>
              <a:prstDash val="solid"/>
              <a:headEnd type="none" w="lg" len="med"/>
              <a:tailEnd type="none" w="lg" len="med"/>
            </a:ln>
            <a:effectLst/>
          </p:spPr>
        </p:cxnSp>
        <p:cxnSp>
          <p:nvCxnSpPr>
            <p:cNvPr id="45" name="Straight Connector 44">
              <a:extLst>
                <a:ext uri="{FF2B5EF4-FFF2-40B4-BE49-F238E27FC236}">
                  <a16:creationId xmlns:a16="http://schemas.microsoft.com/office/drawing/2014/main" id="{AF3BDB78-F64B-AA26-52FF-A1ED9A049FF5}"/>
                </a:ext>
              </a:extLst>
            </p:cNvPr>
            <p:cNvCxnSpPr>
              <a:cxnSpLocks/>
            </p:cNvCxnSpPr>
            <p:nvPr/>
          </p:nvCxnSpPr>
          <p:spPr>
            <a:xfrm>
              <a:off x="3596900" y="4446042"/>
              <a:ext cx="2204093" cy="0"/>
            </a:xfrm>
            <a:prstGeom prst="line">
              <a:avLst/>
            </a:prstGeom>
            <a:noFill/>
            <a:ln w="9525" cap="flat" cmpd="sng" algn="ctr">
              <a:solidFill>
                <a:srgbClr val="FFFFFF">
                  <a:alpha val="60000"/>
                </a:srgbClr>
              </a:solidFill>
              <a:prstDash val="solid"/>
              <a:headEnd type="none" w="lg" len="med"/>
              <a:tailEnd type="none" w="lg" len="med"/>
            </a:ln>
            <a:effectLst/>
          </p:spPr>
        </p:cxnSp>
      </p:grpSp>
      <p:grpSp>
        <p:nvGrpSpPr>
          <p:cNvPr id="46" name="!!B3">
            <a:extLst>
              <a:ext uri="{FF2B5EF4-FFF2-40B4-BE49-F238E27FC236}">
                <a16:creationId xmlns:a16="http://schemas.microsoft.com/office/drawing/2014/main" id="{8237B97E-B508-8FDC-FE39-9061AFE7294E}"/>
              </a:ext>
            </a:extLst>
          </p:cNvPr>
          <p:cNvGrpSpPr/>
          <p:nvPr/>
        </p:nvGrpSpPr>
        <p:grpSpPr>
          <a:xfrm>
            <a:off x="7536915" y="2475561"/>
            <a:ext cx="2631967" cy="3272239"/>
            <a:chOff x="6172572" y="2461047"/>
            <a:chExt cx="2631967" cy="3272239"/>
          </a:xfrm>
        </p:grpSpPr>
        <p:sp>
          <p:nvSpPr>
            <p:cNvPr id="47" name="Rectangle: Rounded Corners 5">
              <a:extLst>
                <a:ext uri="{FF2B5EF4-FFF2-40B4-BE49-F238E27FC236}">
                  <a16:creationId xmlns:a16="http://schemas.microsoft.com/office/drawing/2014/main" id="{7F33C8A9-8713-A623-8F8D-B84C4669F966}"/>
                </a:ext>
              </a:extLst>
            </p:cNvPr>
            <p:cNvSpPr/>
            <p:nvPr/>
          </p:nvSpPr>
          <p:spPr bwMode="auto">
            <a:xfrm>
              <a:off x="6172572" y="2461047"/>
              <a:ext cx="2631967" cy="3272239"/>
            </a:xfrm>
            <a:prstGeom prst="roundRect">
              <a:avLst>
                <a:gd name="adj" fmla="val 5521"/>
              </a:avLst>
            </a:prstGeom>
            <a:gradFill flip="none" rotWithShape="1">
              <a:gsLst>
                <a:gs pos="20000">
                  <a:srgbClr val="243A5E"/>
                </a:gs>
                <a:gs pos="100000">
                  <a:srgbClr val="0078D4"/>
                </a:gs>
              </a:gsLst>
              <a:lin ang="54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FFFFFF"/>
                  </a:solidFill>
                  <a:effectLst/>
                  <a:uLnTx/>
                  <a:uFillTx/>
                  <a:latin typeface="Segoe UI Semibold"/>
                  <a:ea typeface="+mn-ea"/>
                  <a:cs typeface="Segoe UI"/>
                </a:rPr>
                <a:t>Delta Tables</a:t>
              </a:r>
            </a:p>
            <a:p>
              <a:pPr marL="0" marR="0" lvl="0" indent="0" algn="l" defTabSz="932472" rtl="0" eaLnBrk="1" fontAlgn="base" latinLnBrk="0" hangingPunct="1">
                <a:lnSpc>
                  <a:spcPct val="100000"/>
                </a:lnSpc>
                <a:spcBef>
                  <a:spcPts val="1200"/>
                </a:spcBef>
                <a:spcAft>
                  <a:spcPct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Segoe UI Semibold"/>
                <a:ea typeface="+mn-ea"/>
                <a:cs typeface="Segoe UI" pitchFamily="34" charset="0"/>
              </a:endParaRPr>
            </a:p>
            <a:p>
              <a:pPr marL="0" marR="0" lvl="0" indent="0" algn="l" defTabSz="932472" rtl="0" eaLnBrk="1" fontAlgn="base" latinLnBrk="0" hangingPunct="1">
                <a:lnSpc>
                  <a:spcPct val="100000"/>
                </a:lnSpc>
                <a:spcBef>
                  <a:spcPts val="1200"/>
                </a:spcBef>
                <a:spcAft>
                  <a:spcPct val="0"/>
                </a:spcAft>
                <a:buClrTx/>
                <a:buSzTx/>
                <a:buFontTx/>
                <a:buNone/>
                <a:tabLst/>
                <a:defRPr/>
              </a:pPr>
              <a:endParaRPr lang="en-US" sz="1400" kern="0">
                <a:solidFill>
                  <a:srgbClr val="FFFFFF"/>
                </a:solidFill>
                <a:latin typeface="Segoe UI Semibold"/>
                <a:cs typeface="Segoe UI" pitchFamily="34" charset="0"/>
              </a:endParaRP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mn-ea"/>
                  <a:cs typeface="Segoe UI" pitchFamily="34" charset="0"/>
                </a:rPr>
                <a:t>Fast</a:t>
              </a: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mn-ea"/>
                  <a:cs typeface="Segoe UI" pitchFamily="34" charset="0"/>
                </a:rPr>
                <a:t>Compliance built-in</a:t>
              </a:r>
            </a:p>
          </p:txBody>
        </p:sp>
        <p:cxnSp>
          <p:nvCxnSpPr>
            <p:cNvPr id="48" name="Straight Connector 47">
              <a:extLst>
                <a:ext uri="{FF2B5EF4-FFF2-40B4-BE49-F238E27FC236}">
                  <a16:creationId xmlns:a16="http://schemas.microsoft.com/office/drawing/2014/main" id="{5A051882-99FD-11B8-F6B5-B71BC69F3D33}"/>
                </a:ext>
              </a:extLst>
            </p:cNvPr>
            <p:cNvCxnSpPr>
              <a:cxnSpLocks/>
            </p:cNvCxnSpPr>
            <p:nvPr/>
          </p:nvCxnSpPr>
          <p:spPr>
            <a:xfrm>
              <a:off x="6408680" y="4171287"/>
              <a:ext cx="2204093" cy="0"/>
            </a:xfrm>
            <a:prstGeom prst="line">
              <a:avLst/>
            </a:prstGeom>
            <a:noFill/>
            <a:ln w="9525" cap="flat" cmpd="sng" algn="ctr">
              <a:solidFill>
                <a:srgbClr val="FFFFFF">
                  <a:alpha val="60000"/>
                </a:srgbClr>
              </a:solidFill>
              <a:prstDash val="solid"/>
              <a:headEnd type="none" w="lg" len="med"/>
              <a:tailEnd type="none" w="lg" len="med"/>
            </a:ln>
            <a:effectLst/>
          </p:spPr>
        </p:cxnSp>
        <p:cxnSp>
          <p:nvCxnSpPr>
            <p:cNvPr id="49" name="Straight Connector 48">
              <a:extLst>
                <a:ext uri="{FF2B5EF4-FFF2-40B4-BE49-F238E27FC236}">
                  <a16:creationId xmlns:a16="http://schemas.microsoft.com/office/drawing/2014/main" id="{59581B89-817E-507F-1F0D-435D79982F1A}"/>
                </a:ext>
              </a:extLst>
            </p:cNvPr>
            <p:cNvCxnSpPr>
              <a:cxnSpLocks/>
            </p:cNvCxnSpPr>
            <p:nvPr/>
          </p:nvCxnSpPr>
          <p:spPr>
            <a:xfrm>
              <a:off x="6408680" y="4707299"/>
              <a:ext cx="2204093" cy="0"/>
            </a:xfrm>
            <a:prstGeom prst="line">
              <a:avLst/>
            </a:prstGeom>
            <a:noFill/>
            <a:ln w="9525" cap="flat" cmpd="sng" algn="ctr">
              <a:solidFill>
                <a:srgbClr val="FFFFFF">
                  <a:alpha val="60000"/>
                </a:srgbClr>
              </a:solidFill>
              <a:prstDash val="solid"/>
              <a:headEnd type="none" w="lg" len="med"/>
              <a:tailEnd type="none" w="lg" len="med"/>
            </a:ln>
            <a:effectLst/>
          </p:spPr>
        </p:cxnSp>
      </p:grpSp>
      <p:cxnSp>
        <p:nvCxnSpPr>
          <p:cNvPr id="2" name="Straight Connector 1">
            <a:extLst>
              <a:ext uri="{FF2B5EF4-FFF2-40B4-BE49-F238E27FC236}">
                <a16:creationId xmlns:a16="http://schemas.microsoft.com/office/drawing/2014/main" id="{25F3A8A3-1EAA-7F9D-9AD2-0E549DDD1A42}"/>
              </a:ext>
            </a:extLst>
          </p:cNvPr>
          <p:cNvCxnSpPr>
            <a:cxnSpLocks/>
          </p:cNvCxnSpPr>
          <p:nvPr/>
        </p:nvCxnSpPr>
        <p:spPr>
          <a:xfrm>
            <a:off x="4961243" y="4859699"/>
            <a:ext cx="2204093" cy="0"/>
          </a:xfrm>
          <a:prstGeom prst="line">
            <a:avLst/>
          </a:prstGeom>
          <a:noFill/>
          <a:ln w="9525" cap="flat" cmpd="sng" algn="ctr">
            <a:solidFill>
              <a:srgbClr val="FFFFFF">
                <a:alpha val="60000"/>
              </a:srgbClr>
            </a:solidFill>
            <a:prstDash val="solid"/>
            <a:headEnd type="none" w="lg" len="med"/>
            <a:tailEnd type="none" w="lg" len="med"/>
          </a:ln>
          <a:effectLst/>
        </p:spPr>
      </p:cxnSp>
    </p:spTree>
    <p:extLst>
      <p:ext uri="{BB962C8B-B14F-4D97-AF65-F5344CB8AC3E}">
        <p14:creationId xmlns:p14="http://schemas.microsoft.com/office/powerpoint/2010/main" val="336397610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par>
                                <p:cTn id="8" presetID="42" presetClass="path" presetSubtype="0" decel="100000" fill="hold" nodeType="withEffect">
                                  <p:stCondLst>
                                    <p:cond delay="100"/>
                                  </p:stCondLst>
                                  <p:childTnLst>
                                    <p:animMotion origin="layout" path="M -3.95833E-6 4.07407E-6 L -3.95833E-6 0.03472 " pathEditMode="relative" rAng="0" ptsTypes="AA">
                                      <p:cBhvr>
                                        <p:cTn id="9" dur="750" spd="-100000" fill="hold"/>
                                        <p:tgtEl>
                                          <p:spTgt spid="37"/>
                                        </p:tgtEl>
                                        <p:attrNameLst>
                                          <p:attrName>ppt_x</p:attrName>
                                          <p:attrName>ppt_y</p:attrName>
                                        </p:attrNameLst>
                                      </p:cBhvr>
                                      <p:rCtr x="0" y="1736"/>
                                    </p:animMotion>
                                  </p:childTnLst>
                                </p:cTn>
                              </p:par>
                              <p:par>
                                <p:cTn id="10" presetID="10" presetClass="entr" presetSubtype="0" fill="hold" nodeType="withEffect">
                                  <p:stCondLst>
                                    <p:cond delay="200"/>
                                  </p:stCondLst>
                                  <p:childTnLst>
                                    <p:set>
                                      <p:cBhvr>
                                        <p:cTn id="11" dur="1" fill="hold">
                                          <p:stCondLst>
                                            <p:cond delay="0"/>
                                          </p:stCondLst>
                                        </p:cTn>
                                        <p:tgtEl>
                                          <p:spTgt spid="42"/>
                                        </p:tgtEl>
                                        <p:attrNameLst>
                                          <p:attrName>style.visibility</p:attrName>
                                        </p:attrNameLst>
                                      </p:cBhvr>
                                      <p:to>
                                        <p:strVal val="visible"/>
                                      </p:to>
                                    </p:set>
                                    <p:animEffect transition="in" filter="fade">
                                      <p:cBhvr>
                                        <p:cTn id="12" dur="500"/>
                                        <p:tgtEl>
                                          <p:spTgt spid="42"/>
                                        </p:tgtEl>
                                      </p:cBhvr>
                                    </p:animEffect>
                                  </p:childTnLst>
                                </p:cTn>
                              </p:par>
                              <p:par>
                                <p:cTn id="13" presetID="42" presetClass="path" presetSubtype="0" decel="100000" fill="hold" nodeType="withEffect">
                                  <p:stCondLst>
                                    <p:cond delay="200"/>
                                  </p:stCondLst>
                                  <p:childTnLst>
                                    <p:animMotion origin="layout" path="M -3.95833E-6 4.07407E-6 L -3.95833E-6 0.03472 " pathEditMode="relative" rAng="0" ptsTypes="AA">
                                      <p:cBhvr>
                                        <p:cTn id="14" dur="750" spd="-100000" fill="hold"/>
                                        <p:tgtEl>
                                          <p:spTgt spid="42"/>
                                        </p:tgtEl>
                                        <p:attrNameLst>
                                          <p:attrName>ppt_x</p:attrName>
                                          <p:attrName>ppt_y</p:attrName>
                                        </p:attrNameLst>
                                      </p:cBhvr>
                                      <p:rCtr x="0" y="1736"/>
                                    </p:animMotion>
                                  </p:childTnLst>
                                </p:cTn>
                              </p:par>
                              <p:par>
                                <p:cTn id="15" presetID="10" presetClass="entr" presetSubtype="0" fill="hold" nodeType="withEffect">
                                  <p:stCondLst>
                                    <p:cond delay="300"/>
                                  </p:stCondLst>
                                  <p:childTnLst>
                                    <p:set>
                                      <p:cBhvr>
                                        <p:cTn id="16" dur="1" fill="hold">
                                          <p:stCondLst>
                                            <p:cond delay="0"/>
                                          </p:stCondLst>
                                        </p:cTn>
                                        <p:tgtEl>
                                          <p:spTgt spid="46"/>
                                        </p:tgtEl>
                                        <p:attrNameLst>
                                          <p:attrName>style.visibility</p:attrName>
                                        </p:attrNameLst>
                                      </p:cBhvr>
                                      <p:to>
                                        <p:strVal val="visible"/>
                                      </p:to>
                                    </p:set>
                                    <p:animEffect transition="in" filter="fade">
                                      <p:cBhvr>
                                        <p:cTn id="17" dur="500"/>
                                        <p:tgtEl>
                                          <p:spTgt spid="46"/>
                                        </p:tgtEl>
                                      </p:cBhvr>
                                    </p:animEffect>
                                  </p:childTnLst>
                                </p:cTn>
                              </p:par>
                              <p:par>
                                <p:cTn id="18" presetID="42" presetClass="path" presetSubtype="0" decel="100000" fill="hold" nodeType="withEffect">
                                  <p:stCondLst>
                                    <p:cond delay="300"/>
                                  </p:stCondLst>
                                  <p:childTnLst>
                                    <p:animMotion origin="layout" path="M -3.95833E-6 4.07407E-6 L -3.95833E-6 0.03472 " pathEditMode="relative" rAng="0" ptsTypes="AA">
                                      <p:cBhvr>
                                        <p:cTn id="19" dur="750" spd="-100000" fill="hold"/>
                                        <p:tgtEl>
                                          <p:spTgt spid="46"/>
                                        </p:tgtEl>
                                        <p:attrNameLst>
                                          <p:attrName>ppt_x</p:attrName>
                                          <p:attrName>ppt_y</p:attrName>
                                        </p:attrNameLst>
                                      </p:cBhvr>
                                      <p:rCtr x="0" y="173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319B2EC-B08E-4E61-1CD0-A2E208C6C618}"/>
              </a:ext>
            </a:extLst>
          </p:cNvPr>
          <p:cNvSpPr>
            <a:spLocks noGrp="1"/>
          </p:cNvSpPr>
          <p:nvPr>
            <p:ph type="body" sz="quarter" idx="11"/>
          </p:nvPr>
        </p:nvSpPr>
        <p:spPr/>
        <p:txBody>
          <a:bodyPr/>
          <a:lstStyle/>
          <a:p>
            <a:endParaRPr lang="en-IE"/>
          </a:p>
        </p:txBody>
      </p:sp>
      <p:sp>
        <p:nvSpPr>
          <p:cNvPr id="3" name="Picture Placeholder 2">
            <a:extLst>
              <a:ext uri="{FF2B5EF4-FFF2-40B4-BE49-F238E27FC236}">
                <a16:creationId xmlns:a16="http://schemas.microsoft.com/office/drawing/2014/main" id="{5B9D698B-ADC6-616C-25E2-1CE4FAB1C436}"/>
              </a:ext>
            </a:extLst>
          </p:cNvPr>
          <p:cNvSpPr>
            <a:spLocks noGrp="1"/>
          </p:cNvSpPr>
          <p:nvPr>
            <p:ph type="pic" sz="quarter" idx="12"/>
          </p:nvPr>
        </p:nvSpPr>
        <p:spPr/>
        <p:txBody>
          <a:bodyPr/>
          <a:lstStyle/>
          <a:p>
            <a:endParaRPr lang="en-IE"/>
          </a:p>
        </p:txBody>
      </p:sp>
    </p:spTree>
    <p:extLst>
      <p:ext uri="{BB962C8B-B14F-4D97-AF65-F5344CB8AC3E}">
        <p14:creationId xmlns:p14="http://schemas.microsoft.com/office/powerpoint/2010/main" val="519777406"/>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id="{DAC7A57F-E25E-10F7-F17F-6AF8DCB06F3A}"/>
              </a:ext>
            </a:extLst>
          </p:cNvPr>
          <p:cNvSpPr txBox="1">
            <a:spLocks/>
          </p:cNvSpPr>
          <p:nvPr/>
        </p:nvSpPr>
        <p:spPr>
          <a:xfrm>
            <a:off x="582613" y="758934"/>
            <a:ext cx="11026774" cy="553998"/>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a:ln w="3175">
                  <a:noFill/>
                </a:ln>
                <a:solidFill>
                  <a:srgbClr val="117865"/>
                </a:solidFill>
                <a:effectLst/>
                <a:uLnTx/>
                <a:uFillTx/>
                <a:latin typeface="Segoe UI Semibold"/>
                <a:ea typeface="+mn-ea"/>
                <a:cs typeface="Segoe UI" pitchFamily="34" charset="0"/>
              </a:rPr>
              <a:t>Microsoft Fabric</a:t>
            </a:r>
            <a:r>
              <a:rPr kumimoji="0" lang="ru-RU" sz="3600" b="0" i="0" u="none" strike="noStrike" kern="1200" cap="none" spc="-50" normalizeH="0" baseline="0" noProof="0">
                <a:ln w="3175">
                  <a:noFill/>
                </a:ln>
                <a:solidFill>
                  <a:srgbClr val="117865"/>
                </a:solidFill>
                <a:effectLst/>
                <a:uLnTx/>
                <a:uFillTx/>
                <a:latin typeface="Segoe UI Semibold"/>
                <a:ea typeface="+mn-ea"/>
                <a:cs typeface="Segoe UI" pitchFamily="34" charset="0"/>
              </a:rPr>
              <a:t> </a:t>
            </a:r>
            <a:r>
              <a:rPr kumimoji="0" lang="en-IE" sz="3600" b="0" i="0" u="none" strike="noStrike" kern="1200" cap="none" spc="-50" normalizeH="0" baseline="0" noProof="0">
                <a:ln w="3175">
                  <a:noFill/>
                </a:ln>
                <a:solidFill>
                  <a:srgbClr val="117865"/>
                </a:solidFill>
                <a:effectLst/>
                <a:uLnTx/>
                <a:uFillTx/>
                <a:latin typeface="Segoe UI Semibold"/>
                <a:ea typeface="+mn-ea"/>
                <a:cs typeface="Segoe UI" pitchFamily="34" charset="0"/>
              </a:rPr>
              <a:t>Pricing</a:t>
            </a:r>
            <a:endParaRPr kumimoji="0" lang="en-US" sz="3600" b="0" i="0" u="none" strike="noStrike" kern="1200" cap="none" spc="-50" normalizeH="0" baseline="0" noProof="0">
              <a:ln w="3175">
                <a:noFill/>
              </a:ln>
              <a:solidFill>
                <a:srgbClr val="117865"/>
              </a:solidFill>
              <a:effectLst/>
              <a:uLnTx/>
              <a:uFillTx/>
              <a:latin typeface="Segoe UI Semibold"/>
              <a:ea typeface="+mn-ea"/>
              <a:cs typeface="Segoe UI" pitchFamily="34" charset="0"/>
            </a:endParaRPr>
          </a:p>
        </p:txBody>
      </p:sp>
      <p:sp>
        <p:nvSpPr>
          <p:cNvPr id="4" name="TextBox 3">
            <a:extLst>
              <a:ext uri="{FF2B5EF4-FFF2-40B4-BE49-F238E27FC236}">
                <a16:creationId xmlns:a16="http://schemas.microsoft.com/office/drawing/2014/main" id="{DAE05E49-9259-810B-8318-AECB27308357}"/>
              </a:ext>
            </a:extLst>
          </p:cNvPr>
          <p:cNvSpPr txBox="1"/>
          <p:nvPr/>
        </p:nvSpPr>
        <p:spPr>
          <a:xfrm>
            <a:off x="297543" y="1582057"/>
            <a:ext cx="4884057" cy="615553"/>
          </a:xfrm>
          <a:prstGeom prst="rect">
            <a:avLst/>
          </a:prstGeom>
          <a:noFill/>
        </p:spPr>
        <p:txBody>
          <a:bodyPr wrap="square" lIns="0" tIns="0" rIns="0" bIns="0" rtlCol="0">
            <a:spAutoFit/>
          </a:bodyPr>
          <a:lstStyle/>
          <a:p>
            <a:pPr algn="l"/>
            <a:r>
              <a:rPr lang="en-IE" sz="2000" err="1">
                <a:solidFill>
                  <a:srgbClr val="000000"/>
                </a:solidFill>
              </a:rPr>
              <a:t>Asdfasdfasdf</a:t>
            </a:r>
            <a:endParaRPr lang="en-IE" sz="2000">
              <a:solidFill>
                <a:srgbClr val="000000"/>
              </a:solidFill>
            </a:endParaRPr>
          </a:p>
          <a:p>
            <a:pPr algn="l"/>
            <a:endParaRPr lang="en-IE" sz="2000" err="1">
              <a:solidFill>
                <a:srgbClr val="000000"/>
              </a:solidFill>
            </a:endParaRPr>
          </a:p>
        </p:txBody>
      </p:sp>
    </p:spTree>
    <p:extLst>
      <p:ext uri="{BB962C8B-B14F-4D97-AF65-F5344CB8AC3E}">
        <p14:creationId xmlns:p14="http://schemas.microsoft.com/office/powerpoint/2010/main" val="3354293758"/>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a:extLst>
              <a:ext uri="{FF2B5EF4-FFF2-40B4-BE49-F238E27FC236}">
                <a16:creationId xmlns:a16="http://schemas.microsoft.com/office/drawing/2014/main" id="{89D125F5-F513-1626-8D58-1C940895DD35}"/>
              </a:ext>
            </a:extLst>
          </p:cNvPr>
          <p:cNvGrpSpPr/>
          <p:nvPr/>
        </p:nvGrpSpPr>
        <p:grpSpPr>
          <a:xfrm>
            <a:off x="1162174" y="211104"/>
            <a:ext cx="9999408" cy="6352106"/>
            <a:chOff x="4854859" y="2057400"/>
            <a:chExt cx="8091120" cy="5139866"/>
          </a:xfrm>
        </p:grpSpPr>
        <p:sp>
          <p:nvSpPr>
            <p:cNvPr id="29" name="TextBox 2">
              <a:extLst>
                <a:ext uri="{FF2B5EF4-FFF2-40B4-BE49-F238E27FC236}">
                  <a16:creationId xmlns:a16="http://schemas.microsoft.com/office/drawing/2014/main" id="{F75AA29E-0D27-964F-9F1F-72603B3B7ABD}"/>
                </a:ext>
              </a:extLst>
            </p:cNvPr>
            <p:cNvSpPr txBox="1"/>
            <p:nvPr/>
          </p:nvSpPr>
          <p:spPr>
            <a:xfrm>
              <a:off x="8047855" y="2624269"/>
              <a:ext cx="1714308" cy="185105"/>
            </a:xfrm>
            <a:prstGeom prst="rect">
              <a:avLst/>
            </a:prstGeom>
            <a:noFill/>
          </p:spPr>
          <p:txBody>
            <a:bodyPr wrap="square" lIns="0" tIns="0" rIns="0" bIns="0" rtlCol="0" anchor="t">
              <a:noAutofit/>
            </a:bodyPr>
            <a:lstStyle>
              <a:defPPr>
                <a:defRPr lang="en-US"/>
              </a:defPPr>
              <a:lvl1pPr marL="0" algn="l" defTabSz="914400" rtl="0" eaLnBrk="1" latinLnBrk="0" hangingPunct="1">
                <a:defRPr sz="1800" kern="1200">
                  <a:solidFill>
                    <a:srgbClr val="2E2F2E"/>
                  </a:solidFill>
                  <a:latin typeface="Calibri"/>
                </a:defRPr>
              </a:lvl1pPr>
              <a:lvl2pPr marL="457200" algn="l" defTabSz="914400" rtl="0" eaLnBrk="1" latinLnBrk="0" hangingPunct="1">
                <a:defRPr sz="1800" kern="1200">
                  <a:solidFill>
                    <a:srgbClr val="2E2F2E"/>
                  </a:solidFill>
                  <a:latin typeface="Calibri"/>
                </a:defRPr>
              </a:lvl2pPr>
              <a:lvl3pPr marL="914400" algn="l" defTabSz="914400" rtl="0" eaLnBrk="1" latinLnBrk="0" hangingPunct="1">
                <a:defRPr sz="1800" kern="1200">
                  <a:solidFill>
                    <a:srgbClr val="2E2F2E"/>
                  </a:solidFill>
                  <a:latin typeface="Calibri"/>
                </a:defRPr>
              </a:lvl3pPr>
              <a:lvl4pPr marL="1371600" algn="l" defTabSz="914400" rtl="0" eaLnBrk="1" latinLnBrk="0" hangingPunct="1">
                <a:defRPr sz="1800" kern="1200">
                  <a:solidFill>
                    <a:srgbClr val="2E2F2E"/>
                  </a:solidFill>
                  <a:latin typeface="Calibri"/>
                </a:defRPr>
              </a:lvl4pPr>
              <a:lvl5pPr marL="1828800" algn="l" defTabSz="914400" rtl="0" eaLnBrk="1" latinLnBrk="0" hangingPunct="1">
                <a:defRPr sz="1800" kern="1200">
                  <a:solidFill>
                    <a:srgbClr val="2E2F2E"/>
                  </a:solidFill>
                  <a:latin typeface="Calibri"/>
                </a:defRPr>
              </a:lvl5pPr>
              <a:lvl6pPr marL="2286000" algn="l" defTabSz="914400" rtl="0" eaLnBrk="1" latinLnBrk="0" hangingPunct="1">
                <a:defRPr sz="1800" kern="1200">
                  <a:solidFill>
                    <a:srgbClr val="2E2F2E"/>
                  </a:solidFill>
                  <a:latin typeface="Calibri"/>
                </a:defRPr>
              </a:lvl6pPr>
              <a:lvl7pPr marL="2743200" algn="l" defTabSz="914400" rtl="0" eaLnBrk="1" latinLnBrk="0" hangingPunct="1">
                <a:defRPr sz="1800" kern="1200">
                  <a:solidFill>
                    <a:srgbClr val="2E2F2E"/>
                  </a:solidFill>
                  <a:latin typeface="Calibri"/>
                </a:defRPr>
              </a:lvl7pPr>
              <a:lvl8pPr marL="3200400" algn="l" defTabSz="914400" rtl="0" eaLnBrk="1" latinLnBrk="0" hangingPunct="1">
                <a:defRPr sz="1800" kern="1200">
                  <a:solidFill>
                    <a:srgbClr val="2E2F2E"/>
                  </a:solidFill>
                  <a:latin typeface="Calibri"/>
                </a:defRPr>
              </a:lvl8pPr>
              <a:lvl9pPr marL="3657600" algn="l" defTabSz="914400" rtl="0" eaLnBrk="1" latinLnBrk="0" hangingPunct="1">
                <a:defRPr sz="1800" kern="1200">
                  <a:solidFill>
                    <a:srgbClr val="2E2F2E"/>
                  </a:solidFill>
                  <a:latin typeface="Calibri"/>
                </a:defRPr>
              </a:lvl9pPr>
            </a:lstStyle>
            <a:p>
              <a:pPr marL="0" marR="0" lvl="1" indent="0" algn="ctr" defTabSz="914400" rtl="0" eaLnBrk="1" fontAlgn="auto" latinLnBrk="0" hangingPunct="1">
                <a:lnSpc>
                  <a:spcPct val="100000"/>
                </a:lnSpc>
                <a:spcBef>
                  <a:spcPts val="0"/>
                </a:spcBef>
                <a:spcAft>
                  <a:spcPts val="0"/>
                </a:spcAft>
                <a:buClrTx/>
                <a:buSzTx/>
                <a:buFontTx/>
                <a:buNone/>
                <a:tabLst/>
                <a:defRPr/>
              </a:pPr>
              <a:r>
                <a:rPr kumimoji="1" lang="en-US" sz="1600" b="0" i="0" u="none" strike="noStrike" kern="1200" cap="none" spc="0" normalizeH="0" baseline="0" noProof="0">
                  <a:ln>
                    <a:noFill/>
                  </a:ln>
                  <a:solidFill>
                    <a:srgbClr val="2E2F2E">
                      <a:lumMod val="85000"/>
                      <a:lumOff val="15000"/>
                    </a:srgbClr>
                  </a:solidFill>
                  <a:effectLst/>
                  <a:uLnTx/>
                  <a:uFillTx/>
                  <a:latin typeface="Yu Gothic UI" panose="020B0500000000000000" pitchFamily="34" charset="-128"/>
                  <a:ea typeface="Yu Gothic UI" panose="020B0500000000000000" pitchFamily="34" charset="-128"/>
                  <a:cs typeface="Segoe UI" panose="020B0502040204020203" pitchFamily="34" charset="0"/>
                </a:rPr>
                <a:t>Microsoft Fabric</a:t>
              </a:r>
            </a:p>
          </p:txBody>
        </p:sp>
        <p:sp>
          <p:nvSpPr>
            <p:cNvPr id="30" name="Right Brace 29">
              <a:extLst>
                <a:ext uri="{FF2B5EF4-FFF2-40B4-BE49-F238E27FC236}">
                  <a16:creationId xmlns:a16="http://schemas.microsoft.com/office/drawing/2014/main" id="{C0E50B0B-5D45-FD3A-9FCF-37834CF3C99B}"/>
                </a:ext>
              </a:extLst>
            </p:cNvPr>
            <p:cNvSpPr/>
            <p:nvPr/>
          </p:nvSpPr>
          <p:spPr>
            <a:xfrm rot="16200000">
              <a:off x="8763338" y="-1008969"/>
              <a:ext cx="274163" cy="8091119"/>
            </a:xfrm>
            <a:prstGeom prst="rightBrace">
              <a:avLst>
                <a:gd name="adj1" fmla="val 53200"/>
                <a:gd name="adj2" fmla="val 50032"/>
              </a:avLst>
            </a:prstGeom>
            <a:noFill/>
            <a:ln w="6350" cap="flat" cmpd="sng" algn="ctr">
              <a:solidFill>
                <a:srgbClr val="2E2F2E"/>
              </a:solidFill>
              <a:prstDash val="solid"/>
              <a:headEnd type="none" w="lg" len="med"/>
              <a:tailEnd type="none" w="lg" len="med"/>
            </a:ln>
            <a:effectLst/>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400" rtl="0" eaLnBrk="1" latinLnBrk="0" hangingPunct="1">
                <a:defRPr sz="1800" kern="1200">
                  <a:solidFill>
                    <a:srgbClr val="2E2F2E"/>
                  </a:solidFill>
                  <a:latin typeface="Calibri"/>
                </a:defRPr>
              </a:lvl1pPr>
              <a:lvl2pPr marL="457200" algn="l" defTabSz="914400" rtl="0" eaLnBrk="1" latinLnBrk="0" hangingPunct="1">
                <a:defRPr sz="1800" kern="1200">
                  <a:solidFill>
                    <a:srgbClr val="2E2F2E"/>
                  </a:solidFill>
                  <a:latin typeface="Calibri"/>
                </a:defRPr>
              </a:lvl2pPr>
              <a:lvl3pPr marL="914400" algn="l" defTabSz="914400" rtl="0" eaLnBrk="1" latinLnBrk="0" hangingPunct="1">
                <a:defRPr sz="1800" kern="1200">
                  <a:solidFill>
                    <a:srgbClr val="2E2F2E"/>
                  </a:solidFill>
                  <a:latin typeface="Calibri"/>
                </a:defRPr>
              </a:lvl3pPr>
              <a:lvl4pPr marL="1371600" algn="l" defTabSz="914400" rtl="0" eaLnBrk="1" latinLnBrk="0" hangingPunct="1">
                <a:defRPr sz="1800" kern="1200">
                  <a:solidFill>
                    <a:srgbClr val="2E2F2E"/>
                  </a:solidFill>
                  <a:latin typeface="Calibri"/>
                </a:defRPr>
              </a:lvl4pPr>
              <a:lvl5pPr marL="1828800" algn="l" defTabSz="914400" rtl="0" eaLnBrk="1" latinLnBrk="0" hangingPunct="1">
                <a:defRPr sz="1800" kern="1200">
                  <a:solidFill>
                    <a:srgbClr val="2E2F2E"/>
                  </a:solidFill>
                  <a:latin typeface="Calibri"/>
                </a:defRPr>
              </a:lvl5pPr>
              <a:lvl6pPr marL="2286000" algn="l" defTabSz="914400" rtl="0" eaLnBrk="1" latinLnBrk="0" hangingPunct="1">
                <a:defRPr sz="1800" kern="1200">
                  <a:solidFill>
                    <a:srgbClr val="2E2F2E"/>
                  </a:solidFill>
                  <a:latin typeface="Calibri"/>
                </a:defRPr>
              </a:lvl6pPr>
              <a:lvl7pPr marL="2743200" algn="l" defTabSz="914400" rtl="0" eaLnBrk="1" latinLnBrk="0" hangingPunct="1">
                <a:defRPr sz="1800" kern="1200">
                  <a:solidFill>
                    <a:srgbClr val="2E2F2E"/>
                  </a:solidFill>
                  <a:latin typeface="Calibri"/>
                </a:defRPr>
              </a:lvl7pPr>
              <a:lvl8pPr marL="3200400" algn="l" defTabSz="914400" rtl="0" eaLnBrk="1" latinLnBrk="0" hangingPunct="1">
                <a:defRPr sz="1800" kern="1200">
                  <a:solidFill>
                    <a:srgbClr val="2E2F2E"/>
                  </a:solidFill>
                  <a:latin typeface="Calibri"/>
                </a:defRPr>
              </a:lvl8pPr>
              <a:lvl9pPr marL="3657600" algn="l" defTabSz="914400" rtl="0" eaLnBrk="1" latinLnBrk="0" hangingPunct="1">
                <a:defRPr sz="1800" kern="1200">
                  <a:solidFill>
                    <a:srgbClr val="2E2F2E"/>
                  </a:solidFill>
                  <a:latin typeface="Calibri"/>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600" b="0" i="0" u="none" strike="noStrike" kern="1200" cap="none" spc="0" normalizeH="0" baseline="0" noProof="0">
                <a:ln>
                  <a:noFill/>
                </a:ln>
                <a:solidFill>
                  <a:srgbClr val="2E2F2E"/>
                </a:solidFill>
                <a:effectLst/>
                <a:uLnTx/>
                <a:uFillTx/>
                <a:latin typeface="Yu Gothic UI" panose="020B0500000000000000" pitchFamily="34" charset="-128"/>
                <a:ea typeface="Yu Gothic UI" panose="020B0500000000000000" pitchFamily="34" charset="-128"/>
                <a:cs typeface="+mn-cs"/>
              </a:endParaRPr>
            </a:p>
          </p:txBody>
        </p:sp>
        <p:pic>
          <p:nvPicPr>
            <p:cNvPr id="31" name="Graphic 4">
              <a:extLst>
                <a:ext uri="{FF2B5EF4-FFF2-40B4-BE49-F238E27FC236}">
                  <a16:creationId xmlns:a16="http://schemas.microsoft.com/office/drawing/2014/main" id="{AB1D14BC-3AE1-66F4-C6F9-8844BB48223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671799" y="2057400"/>
              <a:ext cx="471982" cy="471983"/>
            </a:xfrm>
            <a:prstGeom prst="rect">
              <a:avLst/>
            </a:prstGeom>
          </p:spPr>
        </p:pic>
        <p:pic>
          <p:nvPicPr>
            <p:cNvPr id="32" name="Graphic 5">
              <a:extLst>
                <a:ext uri="{FF2B5EF4-FFF2-40B4-BE49-F238E27FC236}">
                  <a16:creationId xmlns:a16="http://schemas.microsoft.com/office/drawing/2014/main" id="{9890D220-CBB2-0DC9-A0E3-425E067F578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509098" y="3360922"/>
              <a:ext cx="471981" cy="471981"/>
            </a:xfrm>
            <a:prstGeom prst="rect">
              <a:avLst/>
            </a:prstGeom>
          </p:spPr>
        </p:pic>
        <p:sp>
          <p:nvSpPr>
            <p:cNvPr id="33" name="TextBox 6">
              <a:extLst>
                <a:ext uri="{FF2B5EF4-FFF2-40B4-BE49-F238E27FC236}">
                  <a16:creationId xmlns:a16="http://schemas.microsoft.com/office/drawing/2014/main" id="{46DA250A-81D6-412A-01BE-22D36DB1E079}"/>
                </a:ext>
              </a:extLst>
            </p:cNvPr>
            <p:cNvSpPr txBox="1"/>
            <p:nvPr/>
          </p:nvSpPr>
          <p:spPr>
            <a:xfrm>
              <a:off x="10197306" y="5327316"/>
              <a:ext cx="895175" cy="274164"/>
            </a:xfrm>
            <a:prstGeom prst="rect">
              <a:avLst/>
            </a:prstGeom>
            <a:noFill/>
          </p:spPr>
          <p:txBody>
            <a:bodyPr wrap="square" lIns="0" tIns="0" rIns="0" bIns="0" rtlCol="0" anchor="t">
              <a:noAutofit/>
            </a:bodyPr>
            <a:lstStyle>
              <a:defPPr>
                <a:defRPr lang="en-US"/>
              </a:defPPr>
              <a:lvl1pPr marL="0" algn="l" defTabSz="914400" rtl="0" eaLnBrk="1" latinLnBrk="0" hangingPunct="1">
                <a:defRPr sz="1800" kern="1200">
                  <a:solidFill>
                    <a:srgbClr val="2E2F2E"/>
                  </a:solidFill>
                  <a:latin typeface="Calibri"/>
                </a:defRPr>
              </a:lvl1pPr>
              <a:lvl2pPr marL="457200" algn="l" defTabSz="914400" rtl="0" eaLnBrk="1" latinLnBrk="0" hangingPunct="1">
                <a:defRPr sz="1800" kern="1200">
                  <a:solidFill>
                    <a:srgbClr val="2E2F2E"/>
                  </a:solidFill>
                  <a:latin typeface="Calibri"/>
                </a:defRPr>
              </a:lvl2pPr>
              <a:lvl3pPr marL="914400" algn="l" defTabSz="914400" rtl="0" eaLnBrk="1" latinLnBrk="0" hangingPunct="1">
                <a:defRPr sz="1800" kern="1200">
                  <a:solidFill>
                    <a:srgbClr val="2E2F2E"/>
                  </a:solidFill>
                  <a:latin typeface="Calibri"/>
                </a:defRPr>
              </a:lvl3pPr>
              <a:lvl4pPr marL="1371600" algn="l" defTabSz="914400" rtl="0" eaLnBrk="1" latinLnBrk="0" hangingPunct="1">
                <a:defRPr sz="1800" kern="1200">
                  <a:solidFill>
                    <a:srgbClr val="2E2F2E"/>
                  </a:solidFill>
                  <a:latin typeface="Calibri"/>
                </a:defRPr>
              </a:lvl4pPr>
              <a:lvl5pPr marL="1828800" algn="l" defTabSz="914400" rtl="0" eaLnBrk="1" latinLnBrk="0" hangingPunct="1">
                <a:defRPr sz="1800" kern="1200">
                  <a:solidFill>
                    <a:srgbClr val="2E2F2E"/>
                  </a:solidFill>
                  <a:latin typeface="Calibri"/>
                </a:defRPr>
              </a:lvl5pPr>
              <a:lvl6pPr marL="2286000" algn="l" defTabSz="914400" rtl="0" eaLnBrk="1" latinLnBrk="0" hangingPunct="1">
                <a:defRPr sz="1800" kern="1200">
                  <a:solidFill>
                    <a:srgbClr val="2E2F2E"/>
                  </a:solidFill>
                  <a:latin typeface="Calibri"/>
                </a:defRPr>
              </a:lvl6pPr>
              <a:lvl7pPr marL="2743200" algn="l" defTabSz="914400" rtl="0" eaLnBrk="1" latinLnBrk="0" hangingPunct="1">
                <a:defRPr sz="1800" kern="1200">
                  <a:solidFill>
                    <a:srgbClr val="2E2F2E"/>
                  </a:solidFill>
                  <a:latin typeface="Calibri"/>
                </a:defRPr>
              </a:lvl7pPr>
              <a:lvl8pPr marL="3200400" algn="l" defTabSz="914400" rtl="0" eaLnBrk="1" latinLnBrk="0" hangingPunct="1">
                <a:defRPr sz="1800" kern="1200">
                  <a:solidFill>
                    <a:srgbClr val="2E2F2E"/>
                  </a:solidFill>
                  <a:latin typeface="Calibri"/>
                </a:defRPr>
              </a:lvl8pPr>
              <a:lvl9pPr marL="3657600" algn="l" defTabSz="914400" rtl="0" eaLnBrk="1" latinLnBrk="0" hangingPunct="1">
                <a:defRPr sz="1800" kern="1200">
                  <a:solidFill>
                    <a:srgbClr val="2E2F2E"/>
                  </a:solidFill>
                  <a:latin typeface="Calibri"/>
                </a:defRPr>
              </a:lvl9pPr>
            </a:lstStyle>
            <a:p>
              <a:pPr marL="0" marR="0" lvl="1" indent="0" algn="ctr" defTabSz="914400" rtl="0" eaLnBrk="1" fontAlgn="auto" latinLnBrk="0" hangingPunct="1">
                <a:lnSpc>
                  <a:spcPct val="100000"/>
                </a:lnSpc>
                <a:spcBef>
                  <a:spcPts val="0"/>
                </a:spcBef>
                <a:spcAft>
                  <a:spcPts val="0"/>
                </a:spcAft>
                <a:buClrTx/>
                <a:buSzTx/>
                <a:buFontTx/>
                <a:buNone/>
                <a:tabLst/>
                <a:defRPr/>
              </a:pPr>
              <a:r>
                <a:rPr kumimoji="1" lang="en-US" sz="1600" b="0" i="0" u="none" strike="noStrike" kern="1200" cap="none" spc="0" normalizeH="0" baseline="0" noProof="0">
                  <a:ln>
                    <a:noFill/>
                  </a:ln>
                  <a:solidFill>
                    <a:srgbClr val="2E2F2E">
                      <a:lumMod val="85000"/>
                      <a:lumOff val="15000"/>
                    </a:srgbClr>
                  </a:solidFill>
                  <a:effectLst/>
                  <a:uLnTx/>
                  <a:uFillTx/>
                  <a:latin typeface="Yu Gothic UI" panose="020B0500000000000000" pitchFamily="34" charset="-128"/>
                  <a:ea typeface="Yu Gothic UI" panose="020B0500000000000000" pitchFamily="34" charset="-128"/>
                  <a:cs typeface="Segoe UI" panose="020B0502040204020203" pitchFamily="34" charset="0"/>
                </a:rPr>
                <a:t>Power BI</a:t>
              </a:r>
            </a:p>
          </p:txBody>
        </p:sp>
        <p:pic>
          <p:nvPicPr>
            <p:cNvPr id="34" name="Graphic 7">
              <a:extLst>
                <a:ext uri="{FF2B5EF4-FFF2-40B4-BE49-F238E27FC236}">
                  <a16:creationId xmlns:a16="http://schemas.microsoft.com/office/drawing/2014/main" id="{DF6BF4A2-62AC-07F5-69C9-9046D33C103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069239" y="4709408"/>
              <a:ext cx="471981" cy="471981"/>
            </a:xfrm>
            <a:prstGeom prst="rect">
              <a:avLst/>
            </a:prstGeom>
          </p:spPr>
        </p:pic>
        <p:pic>
          <p:nvPicPr>
            <p:cNvPr id="35" name="Graphic 8">
              <a:extLst>
                <a:ext uri="{FF2B5EF4-FFF2-40B4-BE49-F238E27FC236}">
                  <a16:creationId xmlns:a16="http://schemas.microsoft.com/office/drawing/2014/main" id="{55300117-FEB6-FCBD-7101-63B5B1A12439}"/>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411684" y="4721133"/>
              <a:ext cx="471981" cy="471981"/>
            </a:xfrm>
            <a:prstGeom prst="rect">
              <a:avLst/>
            </a:prstGeom>
          </p:spPr>
        </p:pic>
        <p:pic>
          <p:nvPicPr>
            <p:cNvPr id="36" name="Graphic 9">
              <a:extLst>
                <a:ext uri="{FF2B5EF4-FFF2-40B4-BE49-F238E27FC236}">
                  <a16:creationId xmlns:a16="http://schemas.microsoft.com/office/drawing/2014/main" id="{DEE3403D-550D-DD93-96A1-F4852CFD0975}"/>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329561" y="4721135"/>
              <a:ext cx="471981" cy="471981"/>
            </a:xfrm>
            <a:prstGeom prst="rect">
              <a:avLst/>
            </a:prstGeom>
          </p:spPr>
        </p:pic>
        <p:pic>
          <p:nvPicPr>
            <p:cNvPr id="37" name="Graphic 10">
              <a:extLst>
                <a:ext uri="{FF2B5EF4-FFF2-40B4-BE49-F238E27FC236}">
                  <a16:creationId xmlns:a16="http://schemas.microsoft.com/office/drawing/2014/main" id="{87059228-FD06-F486-B298-F94E45B6356C}"/>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175813" y="4721135"/>
              <a:ext cx="471981" cy="471981"/>
            </a:xfrm>
            <a:prstGeom prst="rect">
              <a:avLst/>
            </a:prstGeom>
          </p:spPr>
        </p:pic>
        <p:pic>
          <p:nvPicPr>
            <p:cNvPr id="38" name="Graphic 11">
              <a:extLst>
                <a:ext uri="{FF2B5EF4-FFF2-40B4-BE49-F238E27FC236}">
                  <a16:creationId xmlns:a16="http://schemas.microsoft.com/office/drawing/2014/main" id="{E01C3FDD-5428-77DE-D8BF-B87F84159F26}"/>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8210701" y="4721135"/>
              <a:ext cx="471980" cy="471980"/>
            </a:xfrm>
            <a:prstGeom prst="rect">
              <a:avLst/>
            </a:prstGeom>
          </p:spPr>
        </p:pic>
        <p:pic>
          <p:nvPicPr>
            <p:cNvPr id="39" name="Graphic 12">
              <a:extLst>
                <a:ext uri="{FF2B5EF4-FFF2-40B4-BE49-F238E27FC236}">
                  <a16:creationId xmlns:a16="http://schemas.microsoft.com/office/drawing/2014/main" id="{062139B8-11BA-F12C-392E-0279FB310E58}"/>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6151383" y="4721133"/>
              <a:ext cx="471980" cy="471980"/>
            </a:xfrm>
            <a:prstGeom prst="rect">
              <a:avLst/>
            </a:prstGeom>
          </p:spPr>
        </p:pic>
        <p:sp>
          <p:nvSpPr>
            <p:cNvPr id="40" name="TextBox 13">
              <a:extLst>
                <a:ext uri="{FF2B5EF4-FFF2-40B4-BE49-F238E27FC236}">
                  <a16:creationId xmlns:a16="http://schemas.microsoft.com/office/drawing/2014/main" id="{A934D10B-1591-E41B-8CD4-B5059124BBC5}"/>
                </a:ext>
              </a:extLst>
            </p:cNvPr>
            <p:cNvSpPr txBox="1"/>
            <p:nvPr/>
          </p:nvSpPr>
          <p:spPr>
            <a:xfrm>
              <a:off x="4854859" y="5327316"/>
              <a:ext cx="895175" cy="274164"/>
            </a:xfrm>
            <a:prstGeom prst="rect">
              <a:avLst/>
            </a:prstGeom>
            <a:noFill/>
          </p:spPr>
          <p:txBody>
            <a:bodyPr wrap="square" lIns="0" tIns="0" rIns="0" bIns="0" rtlCol="0" anchor="t">
              <a:noAutofit/>
            </a:bodyPr>
            <a:lstStyle>
              <a:defPPr>
                <a:defRPr lang="en-US"/>
              </a:defPPr>
              <a:lvl1pPr marL="0" algn="l" defTabSz="914400" rtl="0" eaLnBrk="1" latinLnBrk="0" hangingPunct="1">
                <a:defRPr sz="1800" kern="1200">
                  <a:solidFill>
                    <a:srgbClr val="2E2F2E"/>
                  </a:solidFill>
                  <a:latin typeface="Calibri"/>
                </a:defRPr>
              </a:lvl1pPr>
              <a:lvl2pPr marL="457200" algn="l" defTabSz="914400" rtl="0" eaLnBrk="1" latinLnBrk="0" hangingPunct="1">
                <a:defRPr sz="1800" kern="1200">
                  <a:solidFill>
                    <a:srgbClr val="2E2F2E"/>
                  </a:solidFill>
                  <a:latin typeface="Calibri"/>
                </a:defRPr>
              </a:lvl2pPr>
              <a:lvl3pPr marL="914400" algn="l" defTabSz="914400" rtl="0" eaLnBrk="1" latinLnBrk="0" hangingPunct="1">
                <a:defRPr sz="1800" kern="1200">
                  <a:solidFill>
                    <a:srgbClr val="2E2F2E"/>
                  </a:solidFill>
                  <a:latin typeface="Calibri"/>
                </a:defRPr>
              </a:lvl3pPr>
              <a:lvl4pPr marL="1371600" algn="l" defTabSz="914400" rtl="0" eaLnBrk="1" latinLnBrk="0" hangingPunct="1">
                <a:defRPr sz="1800" kern="1200">
                  <a:solidFill>
                    <a:srgbClr val="2E2F2E"/>
                  </a:solidFill>
                  <a:latin typeface="Calibri"/>
                </a:defRPr>
              </a:lvl4pPr>
              <a:lvl5pPr marL="1828800" algn="l" defTabSz="914400" rtl="0" eaLnBrk="1" latinLnBrk="0" hangingPunct="1">
                <a:defRPr sz="1800" kern="1200">
                  <a:solidFill>
                    <a:srgbClr val="2E2F2E"/>
                  </a:solidFill>
                  <a:latin typeface="Calibri"/>
                </a:defRPr>
              </a:lvl5pPr>
              <a:lvl6pPr marL="2286000" algn="l" defTabSz="914400" rtl="0" eaLnBrk="1" latinLnBrk="0" hangingPunct="1">
                <a:defRPr sz="1800" kern="1200">
                  <a:solidFill>
                    <a:srgbClr val="2E2F2E"/>
                  </a:solidFill>
                  <a:latin typeface="Calibri"/>
                </a:defRPr>
              </a:lvl6pPr>
              <a:lvl7pPr marL="2743200" algn="l" defTabSz="914400" rtl="0" eaLnBrk="1" latinLnBrk="0" hangingPunct="1">
                <a:defRPr sz="1800" kern="1200">
                  <a:solidFill>
                    <a:srgbClr val="2E2F2E"/>
                  </a:solidFill>
                  <a:latin typeface="Calibri"/>
                </a:defRPr>
              </a:lvl7pPr>
              <a:lvl8pPr marL="3200400" algn="l" defTabSz="914400" rtl="0" eaLnBrk="1" latinLnBrk="0" hangingPunct="1">
                <a:defRPr sz="1800" kern="1200">
                  <a:solidFill>
                    <a:srgbClr val="2E2F2E"/>
                  </a:solidFill>
                  <a:latin typeface="Calibri"/>
                </a:defRPr>
              </a:lvl8pPr>
              <a:lvl9pPr marL="3657600" algn="l" defTabSz="914400" rtl="0" eaLnBrk="1" latinLnBrk="0" hangingPunct="1">
                <a:defRPr sz="1800" kern="1200">
                  <a:solidFill>
                    <a:srgbClr val="2E2F2E"/>
                  </a:solidFill>
                  <a:latin typeface="Calibri"/>
                </a:defRPr>
              </a:lvl9pPr>
            </a:lstStyle>
            <a:p>
              <a:pPr marL="0" marR="0" lvl="1" indent="0" algn="ctr" defTabSz="914400" rtl="0" eaLnBrk="1" fontAlgn="auto" latinLnBrk="0" hangingPunct="1">
                <a:lnSpc>
                  <a:spcPct val="100000"/>
                </a:lnSpc>
                <a:spcBef>
                  <a:spcPts val="0"/>
                </a:spcBef>
                <a:spcAft>
                  <a:spcPts val="0"/>
                </a:spcAft>
                <a:buClrTx/>
                <a:buSzTx/>
                <a:buFontTx/>
                <a:buNone/>
                <a:tabLst/>
                <a:defRPr/>
              </a:pPr>
              <a:r>
                <a:rPr kumimoji="1" lang="en-US" sz="1600" b="0" i="0" u="none" strike="noStrike" kern="1200" cap="none" spc="0" normalizeH="0" baseline="0" noProof="0">
                  <a:ln>
                    <a:noFill/>
                  </a:ln>
                  <a:solidFill>
                    <a:srgbClr val="2E2F2E">
                      <a:lumMod val="85000"/>
                      <a:lumOff val="15000"/>
                    </a:srgbClr>
                  </a:solidFill>
                  <a:effectLst/>
                  <a:uLnTx/>
                  <a:uFillTx/>
                  <a:latin typeface="Yu Gothic UI" panose="020B0500000000000000" pitchFamily="34" charset="-128"/>
                  <a:ea typeface="Yu Gothic UI" panose="020B0500000000000000" pitchFamily="34" charset="-128"/>
                  <a:cs typeface="Segoe UI" panose="020B0502040204020203" pitchFamily="34" charset="0"/>
                </a:rPr>
                <a:t>Data Factory</a:t>
              </a:r>
            </a:p>
          </p:txBody>
        </p:sp>
        <p:sp>
          <p:nvSpPr>
            <p:cNvPr id="41" name="TextBox 14">
              <a:extLst>
                <a:ext uri="{FF2B5EF4-FFF2-40B4-BE49-F238E27FC236}">
                  <a16:creationId xmlns:a16="http://schemas.microsoft.com/office/drawing/2014/main" id="{CB2A3D1C-DBFD-9A7B-976D-A72E56CE7D25}"/>
                </a:ext>
              </a:extLst>
            </p:cNvPr>
            <p:cNvSpPr txBox="1"/>
            <p:nvPr/>
          </p:nvSpPr>
          <p:spPr>
            <a:xfrm>
              <a:off x="5920805" y="5327316"/>
              <a:ext cx="895175" cy="274164"/>
            </a:xfrm>
            <a:prstGeom prst="rect">
              <a:avLst/>
            </a:prstGeom>
            <a:noFill/>
          </p:spPr>
          <p:txBody>
            <a:bodyPr wrap="square" lIns="0" tIns="0" rIns="0" bIns="0" rtlCol="0" anchor="t">
              <a:noAutofit/>
            </a:bodyPr>
            <a:lstStyle>
              <a:defPPr>
                <a:defRPr lang="en-US"/>
              </a:defPPr>
              <a:lvl1pPr marL="0" algn="l" defTabSz="914400" rtl="0" eaLnBrk="1" latinLnBrk="0" hangingPunct="1">
                <a:defRPr sz="1800" kern="1200">
                  <a:solidFill>
                    <a:srgbClr val="2E2F2E"/>
                  </a:solidFill>
                  <a:latin typeface="Calibri"/>
                </a:defRPr>
              </a:lvl1pPr>
              <a:lvl2pPr marL="457200" algn="l" defTabSz="914400" rtl="0" eaLnBrk="1" latinLnBrk="0" hangingPunct="1">
                <a:defRPr sz="1800" kern="1200">
                  <a:solidFill>
                    <a:srgbClr val="2E2F2E"/>
                  </a:solidFill>
                  <a:latin typeface="Calibri"/>
                </a:defRPr>
              </a:lvl2pPr>
              <a:lvl3pPr marL="914400" algn="l" defTabSz="914400" rtl="0" eaLnBrk="1" latinLnBrk="0" hangingPunct="1">
                <a:defRPr sz="1800" kern="1200">
                  <a:solidFill>
                    <a:srgbClr val="2E2F2E"/>
                  </a:solidFill>
                  <a:latin typeface="Calibri"/>
                </a:defRPr>
              </a:lvl3pPr>
              <a:lvl4pPr marL="1371600" algn="l" defTabSz="914400" rtl="0" eaLnBrk="1" latinLnBrk="0" hangingPunct="1">
                <a:defRPr sz="1800" kern="1200">
                  <a:solidFill>
                    <a:srgbClr val="2E2F2E"/>
                  </a:solidFill>
                  <a:latin typeface="Calibri"/>
                </a:defRPr>
              </a:lvl4pPr>
              <a:lvl5pPr marL="1828800" algn="l" defTabSz="914400" rtl="0" eaLnBrk="1" latinLnBrk="0" hangingPunct="1">
                <a:defRPr sz="1800" kern="1200">
                  <a:solidFill>
                    <a:srgbClr val="2E2F2E"/>
                  </a:solidFill>
                  <a:latin typeface="Calibri"/>
                </a:defRPr>
              </a:lvl5pPr>
              <a:lvl6pPr marL="2286000" algn="l" defTabSz="914400" rtl="0" eaLnBrk="1" latinLnBrk="0" hangingPunct="1">
                <a:defRPr sz="1800" kern="1200">
                  <a:solidFill>
                    <a:srgbClr val="2E2F2E"/>
                  </a:solidFill>
                  <a:latin typeface="Calibri"/>
                </a:defRPr>
              </a:lvl6pPr>
              <a:lvl7pPr marL="2743200" algn="l" defTabSz="914400" rtl="0" eaLnBrk="1" latinLnBrk="0" hangingPunct="1">
                <a:defRPr sz="1800" kern="1200">
                  <a:solidFill>
                    <a:srgbClr val="2E2F2E"/>
                  </a:solidFill>
                  <a:latin typeface="Calibri"/>
                </a:defRPr>
              </a:lvl7pPr>
              <a:lvl8pPr marL="3200400" algn="l" defTabSz="914400" rtl="0" eaLnBrk="1" latinLnBrk="0" hangingPunct="1">
                <a:defRPr sz="1800" kern="1200">
                  <a:solidFill>
                    <a:srgbClr val="2E2F2E"/>
                  </a:solidFill>
                  <a:latin typeface="Calibri"/>
                </a:defRPr>
              </a:lvl8pPr>
              <a:lvl9pPr marL="3657600" algn="l" defTabSz="914400" rtl="0" eaLnBrk="1" latinLnBrk="0" hangingPunct="1">
                <a:defRPr sz="1800" kern="1200">
                  <a:solidFill>
                    <a:srgbClr val="2E2F2E"/>
                  </a:solidFill>
                  <a:latin typeface="Calibri"/>
                </a:defRPr>
              </a:lvl9pPr>
            </a:lstStyle>
            <a:p>
              <a:pPr marL="0" marR="0" lvl="1" indent="0" algn="ctr" defTabSz="914400" rtl="0" eaLnBrk="1" fontAlgn="auto" latinLnBrk="0" hangingPunct="1">
                <a:lnSpc>
                  <a:spcPct val="100000"/>
                </a:lnSpc>
                <a:spcBef>
                  <a:spcPts val="0"/>
                </a:spcBef>
                <a:spcAft>
                  <a:spcPts val="0"/>
                </a:spcAft>
                <a:buClrTx/>
                <a:buSzTx/>
                <a:buFontTx/>
                <a:buNone/>
                <a:tabLst/>
                <a:defRPr/>
              </a:pPr>
              <a:r>
                <a:rPr kumimoji="1" lang="en-US" sz="1600" b="0" i="0" u="none" strike="noStrike" kern="1200" cap="none" spc="0" normalizeH="0" baseline="0" noProof="0">
                  <a:ln>
                    <a:noFill/>
                  </a:ln>
                  <a:solidFill>
                    <a:srgbClr val="2E2F2E">
                      <a:lumMod val="85000"/>
                      <a:lumOff val="15000"/>
                    </a:srgbClr>
                  </a:solidFill>
                  <a:effectLst/>
                  <a:uLnTx/>
                  <a:uFillTx/>
                  <a:latin typeface="Yu Gothic UI" panose="020B0500000000000000" pitchFamily="34" charset="-128"/>
                  <a:ea typeface="Yu Gothic UI" panose="020B0500000000000000" pitchFamily="34" charset="-128"/>
                  <a:cs typeface="Segoe UI" panose="020B0502040204020203" pitchFamily="34" charset="0"/>
                </a:rPr>
                <a:t>Synapse</a:t>
              </a:r>
            </a:p>
            <a:p>
              <a:pPr marL="0" marR="0" lvl="1" indent="0" algn="ctr" defTabSz="914400" rtl="0" eaLnBrk="1" fontAlgn="auto" latinLnBrk="0" hangingPunct="1">
                <a:lnSpc>
                  <a:spcPct val="100000"/>
                </a:lnSpc>
                <a:spcBef>
                  <a:spcPts val="0"/>
                </a:spcBef>
                <a:spcAft>
                  <a:spcPts val="0"/>
                </a:spcAft>
                <a:buClrTx/>
                <a:buSzTx/>
                <a:buFontTx/>
                <a:buNone/>
                <a:tabLst/>
                <a:defRPr/>
              </a:pPr>
              <a:r>
                <a:rPr kumimoji="1" lang="en-US" sz="1600" b="0" i="0" u="none" strike="noStrike" kern="1200" cap="none" spc="0" normalizeH="0" baseline="0" noProof="0">
                  <a:ln>
                    <a:noFill/>
                  </a:ln>
                  <a:solidFill>
                    <a:srgbClr val="2E2F2E">
                      <a:lumMod val="85000"/>
                      <a:lumOff val="15000"/>
                    </a:srgbClr>
                  </a:solidFill>
                  <a:effectLst/>
                  <a:uLnTx/>
                  <a:uFillTx/>
                  <a:latin typeface="Yu Gothic UI" panose="020B0500000000000000" pitchFamily="34" charset="-128"/>
                  <a:ea typeface="Yu Gothic UI" panose="020B0500000000000000" pitchFamily="34" charset="-128"/>
                  <a:cs typeface="Segoe UI" panose="020B0502040204020203" pitchFamily="34" charset="0"/>
                </a:rPr>
                <a:t>Data Engineering</a:t>
              </a:r>
            </a:p>
          </p:txBody>
        </p:sp>
        <p:sp>
          <p:nvSpPr>
            <p:cNvPr id="42" name="TextBox 15">
              <a:extLst>
                <a:ext uri="{FF2B5EF4-FFF2-40B4-BE49-F238E27FC236}">
                  <a16:creationId xmlns:a16="http://schemas.microsoft.com/office/drawing/2014/main" id="{18E848C6-77AA-3286-A913-76125431B74D}"/>
                </a:ext>
              </a:extLst>
            </p:cNvPr>
            <p:cNvSpPr txBox="1"/>
            <p:nvPr/>
          </p:nvSpPr>
          <p:spPr>
            <a:xfrm>
              <a:off x="6961423" y="5327316"/>
              <a:ext cx="895175" cy="274164"/>
            </a:xfrm>
            <a:prstGeom prst="rect">
              <a:avLst/>
            </a:prstGeom>
            <a:noFill/>
          </p:spPr>
          <p:txBody>
            <a:bodyPr wrap="square" lIns="0" tIns="0" rIns="0" bIns="0" rtlCol="0" anchor="t">
              <a:noAutofit/>
            </a:bodyPr>
            <a:lstStyle>
              <a:defPPr>
                <a:defRPr lang="en-US"/>
              </a:defPPr>
              <a:lvl1pPr marL="0" algn="l" defTabSz="914400" rtl="0" eaLnBrk="1" latinLnBrk="0" hangingPunct="1">
                <a:defRPr sz="1800" kern="1200">
                  <a:solidFill>
                    <a:srgbClr val="2E2F2E"/>
                  </a:solidFill>
                  <a:latin typeface="Calibri"/>
                </a:defRPr>
              </a:lvl1pPr>
              <a:lvl2pPr marL="457200" algn="l" defTabSz="914400" rtl="0" eaLnBrk="1" latinLnBrk="0" hangingPunct="1">
                <a:defRPr sz="1800" kern="1200">
                  <a:solidFill>
                    <a:srgbClr val="2E2F2E"/>
                  </a:solidFill>
                  <a:latin typeface="Calibri"/>
                </a:defRPr>
              </a:lvl2pPr>
              <a:lvl3pPr marL="914400" algn="l" defTabSz="914400" rtl="0" eaLnBrk="1" latinLnBrk="0" hangingPunct="1">
                <a:defRPr sz="1800" kern="1200">
                  <a:solidFill>
                    <a:srgbClr val="2E2F2E"/>
                  </a:solidFill>
                  <a:latin typeface="Calibri"/>
                </a:defRPr>
              </a:lvl3pPr>
              <a:lvl4pPr marL="1371600" algn="l" defTabSz="914400" rtl="0" eaLnBrk="1" latinLnBrk="0" hangingPunct="1">
                <a:defRPr sz="1800" kern="1200">
                  <a:solidFill>
                    <a:srgbClr val="2E2F2E"/>
                  </a:solidFill>
                  <a:latin typeface="Calibri"/>
                </a:defRPr>
              </a:lvl4pPr>
              <a:lvl5pPr marL="1828800" algn="l" defTabSz="914400" rtl="0" eaLnBrk="1" latinLnBrk="0" hangingPunct="1">
                <a:defRPr sz="1800" kern="1200">
                  <a:solidFill>
                    <a:srgbClr val="2E2F2E"/>
                  </a:solidFill>
                  <a:latin typeface="Calibri"/>
                </a:defRPr>
              </a:lvl5pPr>
              <a:lvl6pPr marL="2286000" algn="l" defTabSz="914400" rtl="0" eaLnBrk="1" latinLnBrk="0" hangingPunct="1">
                <a:defRPr sz="1800" kern="1200">
                  <a:solidFill>
                    <a:srgbClr val="2E2F2E"/>
                  </a:solidFill>
                  <a:latin typeface="Calibri"/>
                </a:defRPr>
              </a:lvl6pPr>
              <a:lvl7pPr marL="2743200" algn="l" defTabSz="914400" rtl="0" eaLnBrk="1" latinLnBrk="0" hangingPunct="1">
                <a:defRPr sz="1800" kern="1200">
                  <a:solidFill>
                    <a:srgbClr val="2E2F2E"/>
                  </a:solidFill>
                  <a:latin typeface="Calibri"/>
                </a:defRPr>
              </a:lvl7pPr>
              <a:lvl8pPr marL="3200400" algn="l" defTabSz="914400" rtl="0" eaLnBrk="1" latinLnBrk="0" hangingPunct="1">
                <a:defRPr sz="1800" kern="1200">
                  <a:solidFill>
                    <a:srgbClr val="2E2F2E"/>
                  </a:solidFill>
                  <a:latin typeface="Calibri"/>
                </a:defRPr>
              </a:lvl8pPr>
              <a:lvl9pPr marL="3657600" algn="l" defTabSz="914400" rtl="0" eaLnBrk="1" latinLnBrk="0" hangingPunct="1">
                <a:defRPr sz="1800" kern="1200">
                  <a:solidFill>
                    <a:srgbClr val="2E2F2E"/>
                  </a:solidFill>
                  <a:latin typeface="Calibri"/>
                </a:defRPr>
              </a:lvl9pPr>
            </a:lstStyle>
            <a:p>
              <a:pPr marL="0" marR="0" lvl="1" indent="0" algn="ctr" defTabSz="914400" rtl="0" eaLnBrk="1" fontAlgn="auto" latinLnBrk="0" hangingPunct="1">
                <a:lnSpc>
                  <a:spcPct val="100000"/>
                </a:lnSpc>
                <a:spcBef>
                  <a:spcPts val="0"/>
                </a:spcBef>
                <a:spcAft>
                  <a:spcPts val="0"/>
                </a:spcAft>
                <a:buClrTx/>
                <a:buSzTx/>
                <a:buFontTx/>
                <a:buNone/>
                <a:tabLst/>
                <a:defRPr/>
              </a:pPr>
              <a:r>
                <a:rPr kumimoji="1" lang="en-US" sz="1600" b="0" i="0" u="none" strike="noStrike" kern="1200" cap="none" spc="0" normalizeH="0" baseline="0" noProof="0">
                  <a:ln>
                    <a:noFill/>
                  </a:ln>
                  <a:solidFill>
                    <a:srgbClr val="2E2F2E">
                      <a:lumMod val="85000"/>
                      <a:lumOff val="15000"/>
                    </a:srgbClr>
                  </a:solidFill>
                  <a:effectLst/>
                  <a:uLnTx/>
                  <a:uFillTx/>
                  <a:latin typeface="Yu Gothic UI" panose="020B0500000000000000" pitchFamily="34" charset="-128"/>
                  <a:ea typeface="Yu Gothic UI" panose="020B0500000000000000" pitchFamily="34" charset="-128"/>
                  <a:cs typeface="Segoe UI" panose="020B0502040204020203" pitchFamily="34" charset="0"/>
                </a:rPr>
                <a:t>Synapse</a:t>
              </a:r>
            </a:p>
            <a:p>
              <a:pPr marL="0" marR="0" lvl="1" indent="0" algn="ctr" defTabSz="914400" rtl="0" eaLnBrk="1" fontAlgn="auto" latinLnBrk="0" hangingPunct="1">
                <a:lnSpc>
                  <a:spcPct val="100000"/>
                </a:lnSpc>
                <a:spcBef>
                  <a:spcPts val="0"/>
                </a:spcBef>
                <a:spcAft>
                  <a:spcPts val="0"/>
                </a:spcAft>
                <a:buClrTx/>
                <a:buSzTx/>
                <a:buFontTx/>
                <a:buNone/>
                <a:tabLst/>
                <a:defRPr/>
              </a:pPr>
              <a:r>
                <a:rPr kumimoji="1" lang="en-US" sz="1600" b="0" i="0" u="none" strike="noStrike" kern="1200" cap="none" spc="0" normalizeH="0" baseline="0" noProof="0">
                  <a:ln>
                    <a:noFill/>
                  </a:ln>
                  <a:solidFill>
                    <a:srgbClr val="2E2F2E">
                      <a:lumMod val="85000"/>
                      <a:lumOff val="15000"/>
                    </a:srgbClr>
                  </a:solidFill>
                  <a:effectLst/>
                  <a:uLnTx/>
                  <a:uFillTx/>
                  <a:latin typeface="Yu Gothic UI" panose="020B0500000000000000" pitchFamily="34" charset="-128"/>
                  <a:ea typeface="Yu Gothic UI" panose="020B0500000000000000" pitchFamily="34" charset="-128"/>
                  <a:cs typeface="Segoe UI" panose="020B0502040204020203" pitchFamily="34" charset="0"/>
                </a:rPr>
                <a:t>Data Science</a:t>
              </a:r>
            </a:p>
          </p:txBody>
        </p:sp>
        <p:sp>
          <p:nvSpPr>
            <p:cNvPr id="43" name="TextBox 16">
              <a:extLst>
                <a:ext uri="{FF2B5EF4-FFF2-40B4-BE49-F238E27FC236}">
                  <a16:creationId xmlns:a16="http://schemas.microsoft.com/office/drawing/2014/main" id="{8531A902-FAF8-FEF5-7889-95632C269274}"/>
                </a:ext>
              </a:extLst>
            </p:cNvPr>
            <p:cNvSpPr txBox="1"/>
            <p:nvPr/>
          </p:nvSpPr>
          <p:spPr>
            <a:xfrm>
              <a:off x="7996323" y="5327316"/>
              <a:ext cx="895175" cy="274164"/>
            </a:xfrm>
            <a:prstGeom prst="rect">
              <a:avLst/>
            </a:prstGeom>
            <a:noFill/>
          </p:spPr>
          <p:txBody>
            <a:bodyPr wrap="square" lIns="0" tIns="0" rIns="0" bIns="0" rtlCol="0" anchor="t">
              <a:noAutofit/>
            </a:bodyPr>
            <a:lstStyle>
              <a:defPPr>
                <a:defRPr lang="en-US"/>
              </a:defPPr>
              <a:lvl1pPr marL="0" algn="l" defTabSz="914400" rtl="0" eaLnBrk="1" latinLnBrk="0" hangingPunct="1">
                <a:defRPr sz="1800" kern="1200">
                  <a:solidFill>
                    <a:srgbClr val="2E2F2E"/>
                  </a:solidFill>
                  <a:latin typeface="Calibri"/>
                </a:defRPr>
              </a:lvl1pPr>
              <a:lvl2pPr marL="457200" algn="l" defTabSz="914400" rtl="0" eaLnBrk="1" latinLnBrk="0" hangingPunct="1">
                <a:defRPr sz="1800" kern="1200">
                  <a:solidFill>
                    <a:srgbClr val="2E2F2E"/>
                  </a:solidFill>
                  <a:latin typeface="Calibri"/>
                </a:defRPr>
              </a:lvl2pPr>
              <a:lvl3pPr marL="914400" algn="l" defTabSz="914400" rtl="0" eaLnBrk="1" latinLnBrk="0" hangingPunct="1">
                <a:defRPr sz="1800" kern="1200">
                  <a:solidFill>
                    <a:srgbClr val="2E2F2E"/>
                  </a:solidFill>
                  <a:latin typeface="Calibri"/>
                </a:defRPr>
              </a:lvl3pPr>
              <a:lvl4pPr marL="1371600" algn="l" defTabSz="914400" rtl="0" eaLnBrk="1" latinLnBrk="0" hangingPunct="1">
                <a:defRPr sz="1800" kern="1200">
                  <a:solidFill>
                    <a:srgbClr val="2E2F2E"/>
                  </a:solidFill>
                  <a:latin typeface="Calibri"/>
                </a:defRPr>
              </a:lvl4pPr>
              <a:lvl5pPr marL="1828800" algn="l" defTabSz="914400" rtl="0" eaLnBrk="1" latinLnBrk="0" hangingPunct="1">
                <a:defRPr sz="1800" kern="1200">
                  <a:solidFill>
                    <a:srgbClr val="2E2F2E"/>
                  </a:solidFill>
                  <a:latin typeface="Calibri"/>
                </a:defRPr>
              </a:lvl5pPr>
              <a:lvl6pPr marL="2286000" algn="l" defTabSz="914400" rtl="0" eaLnBrk="1" latinLnBrk="0" hangingPunct="1">
                <a:defRPr sz="1800" kern="1200">
                  <a:solidFill>
                    <a:srgbClr val="2E2F2E"/>
                  </a:solidFill>
                  <a:latin typeface="Calibri"/>
                </a:defRPr>
              </a:lvl6pPr>
              <a:lvl7pPr marL="2743200" algn="l" defTabSz="914400" rtl="0" eaLnBrk="1" latinLnBrk="0" hangingPunct="1">
                <a:defRPr sz="1800" kern="1200">
                  <a:solidFill>
                    <a:srgbClr val="2E2F2E"/>
                  </a:solidFill>
                  <a:latin typeface="Calibri"/>
                </a:defRPr>
              </a:lvl7pPr>
              <a:lvl8pPr marL="3200400" algn="l" defTabSz="914400" rtl="0" eaLnBrk="1" latinLnBrk="0" hangingPunct="1">
                <a:defRPr sz="1800" kern="1200">
                  <a:solidFill>
                    <a:srgbClr val="2E2F2E"/>
                  </a:solidFill>
                  <a:latin typeface="Calibri"/>
                </a:defRPr>
              </a:lvl8pPr>
              <a:lvl9pPr marL="3657600" algn="l" defTabSz="914400" rtl="0" eaLnBrk="1" latinLnBrk="0" hangingPunct="1">
                <a:defRPr sz="1800" kern="1200">
                  <a:solidFill>
                    <a:srgbClr val="2E2F2E"/>
                  </a:solidFill>
                  <a:latin typeface="Calibri"/>
                </a:defRPr>
              </a:lvl9pPr>
            </a:lstStyle>
            <a:p>
              <a:pPr marL="0" marR="0" lvl="1" indent="0" algn="ctr" defTabSz="914400" rtl="0" eaLnBrk="1" fontAlgn="auto" latinLnBrk="0" hangingPunct="1">
                <a:lnSpc>
                  <a:spcPct val="100000"/>
                </a:lnSpc>
                <a:spcBef>
                  <a:spcPts val="0"/>
                </a:spcBef>
                <a:spcAft>
                  <a:spcPts val="0"/>
                </a:spcAft>
                <a:buClrTx/>
                <a:buSzTx/>
                <a:buFontTx/>
                <a:buNone/>
                <a:tabLst/>
                <a:defRPr/>
              </a:pPr>
              <a:r>
                <a:rPr kumimoji="1" lang="en-US" sz="1600" b="0" i="0" u="none" strike="noStrike" kern="1200" cap="none" spc="0" normalizeH="0" baseline="0" noProof="0">
                  <a:ln>
                    <a:noFill/>
                  </a:ln>
                  <a:solidFill>
                    <a:srgbClr val="2E2F2E">
                      <a:lumMod val="85000"/>
                      <a:lumOff val="15000"/>
                    </a:srgbClr>
                  </a:solidFill>
                  <a:effectLst/>
                  <a:uLnTx/>
                  <a:uFillTx/>
                  <a:latin typeface="Yu Gothic UI" panose="020B0500000000000000" pitchFamily="34" charset="-128"/>
                  <a:ea typeface="Yu Gothic UI" panose="020B0500000000000000" pitchFamily="34" charset="-128"/>
                  <a:cs typeface="Segoe UI" panose="020B0502040204020203" pitchFamily="34" charset="0"/>
                </a:rPr>
                <a:t>Synapse</a:t>
              </a:r>
            </a:p>
            <a:p>
              <a:pPr marL="0" marR="0" lvl="1" indent="0" algn="ctr" defTabSz="914400" rtl="0" eaLnBrk="1" fontAlgn="auto" latinLnBrk="0" hangingPunct="1">
                <a:lnSpc>
                  <a:spcPct val="100000"/>
                </a:lnSpc>
                <a:spcBef>
                  <a:spcPts val="0"/>
                </a:spcBef>
                <a:spcAft>
                  <a:spcPts val="0"/>
                </a:spcAft>
                <a:buClrTx/>
                <a:buSzTx/>
                <a:buFontTx/>
                <a:buNone/>
                <a:tabLst/>
                <a:defRPr/>
              </a:pPr>
              <a:r>
                <a:rPr kumimoji="1" lang="en-US" sz="1600" b="0" i="0" u="none" strike="noStrike" kern="1200" cap="none" spc="0" normalizeH="0" baseline="0" noProof="0">
                  <a:ln>
                    <a:noFill/>
                  </a:ln>
                  <a:solidFill>
                    <a:srgbClr val="2E2F2E">
                      <a:lumMod val="85000"/>
                      <a:lumOff val="15000"/>
                    </a:srgbClr>
                  </a:solidFill>
                  <a:effectLst/>
                  <a:uLnTx/>
                  <a:uFillTx/>
                  <a:latin typeface="Yu Gothic UI" panose="020B0500000000000000" pitchFamily="34" charset="-128"/>
                  <a:ea typeface="Yu Gothic UI" panose="020B0500000000000000" pitchFamily="34" charset="-128"/>
                  <a:cs typeface="Segoe UI" panose="020B0502040204020203" pitchFamily="34" charset="0"/>
                </a:rPr>
                <a:t>Data Warehouse</a:t>
              </a:r>
            </a:p>
          </p:txBody>
        </p:sp>
        <p:sp>
          <p:nvSpPr>
            <p:cNvPr id="44" name="TextBox 17">
              <a:extLst>
                <a:ext uri="{FF2B5EF4-FFF2-40B4-BE49-F238E27FC236}">
                  <a16:creationId xmlns:a16="http://schemas.microsoft.com/office/drawing/2014/main" id="{BF78D8AC-46E3-A5BF-0811-AE6CB73B9A24}"/>
                </a:ext>
              </a:extLst>
            </p:cNvPr>
            <p:cNvSpPr txBox="1"/>
            <p:nvPr/>
          </p:nvSpPr>
          <p:spPr>
            <a:xfrm>
              <a:off x="9015641" y="5327316"/>
              <a:ext cx="1092540" cy="274164"/>
            </a:xfrm>
            <a:prstGeom prst="rect">
              <a:avLst/>
            </a:prstGeom>
            <a:noFill/>
          </p:spPr>
          <p:txBody>
            <a:bodyPr wrap="square" lIns="0" tIns="0" rIns="0" bIns="0" rtlCol="0" anchor="t">
              <a:noAutofit/>
            </a:bodyPr>
            <a:lstStyle>
              <a:defPPr>
                <a:defRPr lang="en-US"/>
              </a:defPPr>
              <a:lvl1pPr marL="0" algn="l" defTabSz="914400" rtl="0" eaLnBrk="1" latinLnBrk="0" hangingPunct="1">
                <a:defRPr sz="1800" kern="1200">
                  <a:solidFill>
                    <a:srgbClr val="2E2F2E"/>
                  </a:solidFill>
                  <a:latin typeface="Calibri"/>
                </a:defRPr>
              </a:lvl1pPr>
              <a:lvl2pPr marL="457200" algn="l" defTabSz="914400" rtl="0" eaLnBrk="1" latinLnBrk="0" hangingPunct="1">
                <a:defRPr sz="1800" kern="1200">
                  <a:solidFill>
                    <a:srgbClr val="2E2F2E"/>
                  </a:solidFill>
                  <a:latin typeface="Calibri"/>
                </a:defRPr>
              </a:lvl2pPr>
              <a:lvl3pPr marL="914400" algn="l" defTabSz="914400" rtl="0" eaLnBrk="1" latinLnBrk="0" hangingPunct="1">
                <a:defRPr sz="1800" kern="1200">
                  <a:solidFill>
                    <a:srgbClr val="2E2F2E"/>
                  </a:solidFill>
                  <a:latin typeface="Calibri"/>
                </a:defRPr>
              </a:lvl3pPr>
              <a:lvl4pPr marL="1371600" algn="l" defTabSz="914400" rtl="0" eaLnBrk="1" latinLnBrk="0" hangingPunct="1">
                <a:defRPr sz="1800" kern="1200">
                  <a:solidFill>
                    <a:srgbClr val="2E2F2E"/>
                  </a:solidFill>
                  <a:latin typeface="Calibri"/>
                </a:defRPr>
              </a:lvl4pPr>
              <a:lvl5pPr marL="1828800" algn="l" defTabSz="914400" rtl="0" eaLnBrk="1" latinLnBrk="0" hangingPunct="1">
                <a:defRPr sz="1800" kern="1200">
                  <a:solidFill>
                    <a:srgbClr val="2E2F2E"/>
                  </a:solidFill>
                  <a:latin typeface="Calibri"/>
                </a:defRPr>
              </a:lvl5pPr>
              <a:lvl6pPr marL="2286000" algn="l" defTabSz="914400" rtl="0" eaLnBrk="1" latinLnBrk="0" hangingPunct="1">
                <a:defRPr sz="1800" kern="1200">
                  <a:solidFill>
                    <a:srgbClr val="2E2F2E"/>
                  </a:solidFill>
                  <a:latin typeface="Calibri"/>
                </a:defRPr>
              </a:lvl6pPr>
              <a:lvl7pPr marL="2743200" algn="l" defTabSz="914400" rtl="0" eaLnBrk="1" latinLnBrk="0" hangingPunct="1">
                <a:defRPr sz="1800" kern="1200">
                  <a:solidFill>
                    <a:srgbClr val="2E2F2E"/>
                  </a:solidFill>
                  <a:latin typeface="Calibri"/>
                </a:defRPr>
              </a:lvl7pPr>
              <a:lvl8pPr marL="3200400" algn="l" defTabSz="914400" rtl="0" eaLnBrk="1" latinLnBrk="0" hangingPunct="1">
                <a:defRPr sz="1800" kern="1200">
                  <a:solidFill>
                    <a:srgbClr val="2E2F2E"/>
                  </a:solidFill>
                  <a:latin typeface="Calibri"/>
                </a:defRPr>
              </a:lvl8pPr>
              <a:lvl9pPr marL="3657600" algn="l" defTabSz="914400" rtl="0" eaLnBrk="1" latinLnBrk="0" hangingPunct="1">
                <a:defRPr sz="1800" kern="1200">
                  <a:solidFill>
                    <a:srgbClr val="2E2F2E"/>
                  </a:solidFill>
                  <a:latin typeface="Calibri"/>
                </a:defRPr>
              </a:lvl9pPr>
            </a:lstStyle>
            <a:p>
              <a:pPr marL="0" marR="0" lvl="1" indent="0" algn="ctr" defTabSz="914400" rtl="0" eaLnBrk="1" fontAlgn="auto" latinLnBrk="0" hangingPunct="1">
                <a:lnSpc>
                  <a:spcPct val="100000"/>
                </a:lnSpc>
                <a:spcBef>
                  <a:spcPts val="0"/>
                </a:spcBef>
                <a:spcAft>
                  <a:spcPts val="0"/>
                </a:spcAft>
                <a:buClrTx/>
                <a:buSzTx/>
                <a:buFontTx/>
                <a:buNone/>
                <a:tabLst/>
                <a:defRPr/>
              </a:pPr>
              <a:r>
                <a:rPr kumimoji="1" lang="en-US" sz="1600" b="0" i="0" u="none" strike="noStrike" kern="1200" cap="none" spc="0" normalizeH="0" baseline="0" noProof="0">
                  <a:ln>
                    <a:noFill/>
                  </a:ln>
                  <a:solidFill>
                    <a:srgbClr val="2E2F2E">
                      <a:lumMod val="85000"/>
                      <a:lumOff val="15000"/>
                    </a:srgbClr>
                  </a:solidFill>
                  <a:effectLst/>
                  <a:uLnTx/>
                  <a:uFillTx/>
                  <a:latin typeface="Yu Gothic UI" panose="020B0500000000000000" pitchFamily="34" charset="-128"/>
                  <a:ea typeface="Yu Gothic UI" panose="020B0500000000000000" pitchFamily="34" charset="-128"/>
                  <a:cs typeface="Segoe UI" panose="020B0502040204020203" pitchFamily="34" charset="0"/>
                </a:rPr>
                <a:t>Synapse</a:t>
              </a:r>
            </a:p>
            <a:p>
              <a:pPr marL="0" marR="0" lvl="1" indent="0" algn="ctr" defTabSz="914400" rtl="0" eaLnBrk="1" fontAlgn="auto" latinLnBrk="0" hangingPunct="1">
                <a:lnSpc>
                  <a:spcPct val="100000"/>
                </a:lnSpc>
                <a:spcBef>
                  <a:spcPts val="0"/>
                </a:spcBef>
                <a:spcAft>
                  <a:spcPts val="0"/>
                </a:spcAft>
                <a:buClrTx/>
                <a:buSzTx/>
                <a:buFontTx/>
                <a:buNone/>
                <a:tabLst/>
                <a:defRPr/>
              </a:pPr>
              <a:r>
                <a:rPr kumimoji="1" lang="en-US" sz="1600" b="0" i="0" u="none" strike="noStrike" kern="1200" cap="none" spc="0" normalizeH="0" baseline="0" noProof="0">
                  <a:ln>
                    <a:noFill/>
                  </a:ln>
                  <a:solidFill>
                    <a:srgbClr val="2E2F2E">
                      <a:lumMod val="85000"/>
                      <a:lumOff val="15000"/>
                    </a:srgbClr>
                  </a:solidFill>
                  <a:effectLst/>
                  <a:uLnTx/>
                  <a:uFillTx/>
                  <a:latin typeface="Yu Gothic UI" panose="020B0500000000000000" pitchFamily="34" charset="-128"/>
                  <a:ea typeface="Yu Gothic UI" panose="020B0500000000000000" pitchFamily="34" charset="-128"/>
                  <a:cs typeface="Segoe UI" panose="020B0502040204020203" pitchFamily="34" charset="0"/>
                </a:rPr>
                <a:t>Real-Time Analytics</a:t>
              </a:r>
            </a:p>
          </p:txBody>
        </p:sp>
        <p:pic>
          <p:nvPicPr>
            <p:cNvPr id="45" name="Graphic 18">
              <a:extLst>
                <a:ext uri="{FF2B5EF4-FFF2-40B4-BE49-F238E27FC236}">
                  <a16:creationId xmlns:a16="http://schemas.microsoft.com/office/drawing/2014/main" id="{468C3A8C-604F-B202-52A1-9210A2E1BDCA}"/>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11341633" y="4721134"/>
              <a:ext cx="471980" cy="471980"/>
            </a:xfrm>
            <a:prstGeom prst="rect">
              <a:avLst/>
            </a:prstGeom>
          </p:spPr>
        </p:pic>
        <p:sp>
          <p:nvSpPr>
            <p:cNvPr id="46" name="TextBox 19">
              <a:extLst>
                <a:ext uri="{FF2B5EF4-FFF2-40B4-BE49-F238E27FC236}">
                  <a16:creationId xmlns:a16="http://schemas.microsoft.com/office/drawing/2014/main" id="{4140B697-C838-2884-98B1-12B20F9D7137}"/>
                </a:ext>
              </a:extLst>
            </p:cNvPr>
            <p:cNvSpPr txBox="1"/>
            <p:nvPr/>
          </p:nvSpPr>
          <p:spPr>
            <a:xfrm>
              <a:off x="11127255" y="5327316"/>
              <a:ext cx="895175" cy="274164"/>
            </a:xfrm>
            <a:prstGeom prst="rect">
              <a:avLst/>
            </a:prstGeom>
            <a:noFill/>
          </p:spPr>
          <p:txBody>
            <a:bodyPr wrap="square" lIns="0" tIns="0" rIns="0" bIns="0" rtlCol="0" anchor="t">
              <a:noAutofit/>
            </a:bodyPr>
            <a:lstStyle>
              <a:defPPr>
                <a:defRPr lang="en-US"/>
              </a:defPPr>
              <a:lvl1pPr marL="0" algn="l" defTabSz="914400" rtl="0" eaLnBrk="1" latinLnBrk="0" hangingPunct="1">
                <a:defRPr sz="1800" kern="1200">
                  <a:solidFill>
                    <a:srgbClr val="2E2F2E"/>
                  </a:solidFill>
                  <a:latin typeface="Calibri"/>
                </a:defRPr>
              </a:lvl1pPr>
              <a:lvl2pPr marL="457200" algn="l" defTabSz="914400" rtl="0" eaLnBrk="1" latinLnBrk="0" hangingPunct="1">
                <a:defRPr sz="1800" kern="1200">
                  <a:solidFill>
                    <a:srgbClr val="2E2F2E"/>
                  </a:solidFill>
                  <a:latin typeface="Calibri"/>
                </a:defRPr>
              </a:lvl2pPr>
              <a:lvl3pPr marL="914400" algn="l" defTabSz="914400" rtl="0" eaLnBrk="1" latinLnBrk="0" hangingPunct="1">
                <a:defRPr sz="1800" kern="1200">
                  <a:solidFill>
                    <a:srgbClr val="2E2F2E"/>
                  </a:solidFill>
                  <a:latin typeface="Calibri"/>
                </a:defRPr>
              </a:lvl3pPr>
              <a:lvl4pPr marL="1371600" algn="l" defTabSz="914400" rtl="0" eaLnBrk="1" latinLnBrk="0" hangingPunct="1">
                <a:defRPr sz="1800" kern="1200">
                  <a:solidFill>
                    <a:srgbClr val="2E2F2E"/>
                  </a:solidFill>
                  <a:latin typeface="Calibri"/>
                </a:defRPr>
              </a:lvl4pPr>
              <a:lvl5pPr marL="1828800" algn="l" defTabSz="914400" rtl="0" eaLnBrk="1" latinLnBrk="0" hangingPunct="1">
                <a:defRPr sz="1800" kern="1200">
                  <a:solidFill>
                    <a:srgbClr val="2E2F2E"/>
                  </a:solidFill>
                  <a:latin typeface="Calibri"/>
                </a:defRPr>
              </a:lvl5pPr>
              <a:lvl6pPr marL="2286000" algn="l" defTabSz="914400" rtl="0" eaLnBrk="1" latinLnBrk="0" hangingPunct="1">
                <a:defRPr sz="1800" kern="1200">
                  <a:solidFill>
                    <a:srgbClr val="2E2F2E"/>
                  </a:solidFill>
                  <a:latin typeface="Calibri"/>
                </a:defRPr>
              </a:lvl6pPr>
              <a:lvl7pPr marL="2743200" algn="l" defTabSz="914400" rtl="0" eaLnBrk="1" latinLnBrk="0" hangingPunct="1">
                <a:defRPr sz="1800" kern="1200">
                  <a:solidFill>
                    <a:srgbClr val="2E2F2E"/>
                  </a:solidFill>
                  <a:latin typeface="Calibri"/>
                </a:defRPr>
              </a:lvl7pPr>
              <a:lvl8pPr marL="3200400" algn="l" defTabSz="914400" rtl="0" eaLnBrk="1" latinLnBrk="0" hangingPunct="1">
                <a:defRPr sz="1800" kern="1200">
                  <a:solidFill>
                    <a:srgbClr val="2E2F2E"/>
                  </a:solidFill>
                  <a:latin typeface="Calibri"/>
                </a:defRPr>
              </a:lvl8pPr>
              <a:lvl9pPr marL="3657600" algn="l" defTabSz="914400" rtl="0" eaLnBrk="1" latinLnBrk="0" hangingPunct="1">
                <a:defRPr sz="1800" kern="1200">
                  <a:solidFill>
                    <a:srgbClr val="2E2F2E"/>
                  </a:solidFill>
                  <a:latin typeface="Calibri"/>
                </a:defRPr>
              </a:lvl9pPr>
            </a:lstStyle>
            <a:p>
              <a:pPr marL="0" marR="0" lvl="1" indent="0" algn="ctr" defTabSz="914400" rtl="0" eaLnBrk="1" fontAlgn="auto" latinLnBrk="0" hangingPunct="1">
                <a:lnSpc>
                  <a:spcPct val="100000"/>
                </a:lnSpc>
                <a:spcBef>
                  <a:spcPts val="0"/>
                </a:spcBef>
                <a:spcAft>
                  <a:spcPts val="0"/>
                </a:spcAft>
                <a:buClrTx/>
                <a:buSzTx/>
                <a:buFontTx/>
                <a:buNone/>
                <a:tabLst/>
                <a:defRPr/>
              </a:pPr>
              <a:r>
                <a:rPr kumimoji="1" lang="en-US" sz="1600" b="0" i="0" u="none" strike="noStrike" kern="1200" cap="none" spc="0" normalizeH="0" baseline="0" noProof="0">
                  <a:ln>
                    <a:noFill/>
                  </a:ln>
                  <a:solidFill>
                    <a:srgbClr val="2E2F2E">
                      <a:lumMod val="85000"/>
                      <a:lumOff val="15000"/>
                    </a:srgbClr>
                  </a:solidFill>
                  <a:effectLst/>
                  <a:uLnTx/>
                  <a:uFillTx/>
                  <a:latin typeface="Yu Gothic UI" panose="020B0500000000000000" pitchFamily="34" charset="-128"/>
                  <a:ea typeface="Yu Gothic UI" panose="020B0500000000000000" pitchFamily="34" charset="-128"/>
                  <a:cs typeface="Segoe UI" panose="020B0502040204020203" pitchFamily="34" charset="0"/>
                </a:rPr>
                <a:t>Data Activator</a:t>
              </a:r>
            </a:p>
          </p:txBody>
        </p:sp>
        <p:sp>
          <p:nvSpPr>
            <p:cNvPr id="47" name="Right Brace 46">
              <a:extLst>
                <a:ext uri="{FF2B5EF4-FFF2-40B4-BE49-F238E27FC236}">
                  <a16:creationId xmlns:a16="http://schemas.microsoft.com/office/drawing/2014/main" id="{F4AAA2A7-D0C5-AB34-4DDA-6F1FD7762593}"/>
                </a:ext>
              </a:extLst>
            </p:cNvPr>
            <p:cNvSpPr/>
            <p:nvPr/>
          </p:nvSpPr>
          <p:spPr>
            <a:xfrm rot="16200000">
              <a:off x="7800491" y="2356829"/>
              <a:ext cx="274163" cy="4033528"/>
            </a:xfrm>
            <a:prstGeom prst="rightBrace">
              <a:avLst>
                <a:gd name="adj1" fmla="val 53200"/>
                <a:gd name="adj2" fmla="val 36739"/>
              </a:avLst>
            </a:prstGeom>
            <a:noFill/>
            <a:ln w="6350" cap="flat" cmpd="sng" algn="ctr">
              <a:solidFill>
                <a:srgbClr val="2E2F2E"/>
              </a:solidFill>
              <a:prstDash val="solid"/>
              <a:headEnd type="none" w="lg" len="med"/>
              <a:tailEnd type="none" w="lg" len="med"/>
            </a:ln>
            <a:effectLst/>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400" rtl="0" eaLnBrk="1" latinLnBrk="0" hangingPunct="1">
                <a:defRPr sz="1800" kern="1200">
                  <a:solidFill>
                    <a:srgbClr val="2E2F2E"/>
                  </a:solidFill>
                  <a:latin typeface="Calibri"/>
                </a:defRPr>
              </a:lvl1pPr>
              <a:lvl2pPr marL="457200" algn="l" defTabSz="914400" rtl="0" eaLnBrk="1" latinLnBrk="0" hangingPunct="1">
                <a:defRPr sz="1800" kern="1200">
                  <a:solidFill>
                    <a:srgbClr val="2E2F2E"/>
                  </a:solidFill>
                  <a:latin typeface="Calibri"/>
                </a:defRPr>
              </a:lvl2pPr>
              <a:lvl3pPr marL="914400" algn="l" defTabSz="914400" rtl="0" eaLnBrk="1" latinLnBrk="0" hangingPunct="1">
                <a:defRPr sz="1800" kern="1200">
                  <a:solidFill>
                    <a:srgbClr val="2E2F2E"/>
                  </a:solidFill>
                  <a:latin typeface="Calibri"/>
                </a:defRPr>
              </a:lvl3pPr>
              <a:lvl4pPr marL="1371600" algn="l" defTabSz="914400" rtl="0" eaLnBrk="1" latinLnBrk="0" hangingPunct="1">
                <a:defRPr sz="1800" kern="1200">
                  <a:solidFill>
                    <a:srgbClr val="2E2F2E"/>
                  </a:solidFill>
                  <a:latin typeface="Calibri"/>
                </a:defRPr>
              </a:lvl4pPr>
              <a:lvl5pPr marL="1828800" algn="l" defTabSz="914400" rtl="0" eaLnBrk="1" latinLnBrk="0" hangingPunct="1">
                <a:defRPr sz="1800" kern="1200">
                  <a:solidFill>
                    <a:srgbClr val="2E2F2E"/>
                  </a:solidFill>
                  <a:latin typeface="Calibri"/>
                </a:defRPr>
              </a:lvl5pPr>
              <a:lvl6pPr marL="2286000" algn="l" defTabSz="914400" rtl="0" eaLnBrk="1" latinLnBrk="0" hangingPunct="1">
                <a:defRPr sz="1800" kern="1200">
                  <a:solidFill>
                    <a:srgbClr val="2E2F2E"/>
                  </a:solidFill>
                  <a:latin typeface="Calibri"/>
                </a:defRPr>
              </a:lvl6pPr>
              <a:lvl7pPr marL="2743200" algn="l" defTabSz="914400" rtl="0" eaLnBrk="1" latinLnBrk="0" hangingPunct="1">
                <a:defRPr sz="1800" kern="1200">
                  <a:solidFill>
                    <a:srgbClr val="2E2F2E"/>
                  </a:solidFill>
                  <a:latin typeface="Calibri"/>
                </a:defRPr>
              </a:lvl7pPr>
              <a:lvl8pPr marL="3200400" algn="l" defTabSz="914400" rtl="0" eaLnBrk="1" latinLnBrk="0" hangingPunct="1">
                <a:defRPr sz="1800" kern="1200">
                  <a:solidFill>
                    <a:srgbClr val="2E2F2E"/>
                  </a:solidFill>
                  <a:latin typeface="Calibri"/>
                </a:defRPr>
              </a:lvl8pPr>
              <a:lvl9pPr marL="3657600" algn="l" defTabSz="914400" rtl="0" eaLnBrk="1" latinLnBrk="0" hangingPunct="1">
                <a:defRPr sz="1800" kern="1200">
                  <a:solidFill>
                    <a:srgbClr val="2E2F2E"/>
                  </a:solidFill>
                  <a:latin typeface="Calibri"/>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600" b="0" i="0" u="none" strike="noStrike" kern="1200" cap="none" spc="0" normalizeH="0" baseline="0" noProof="0">
                <a:ln>
                  <a:noFill/>
                </a:ln>
                <a:solidFill>
                  <a:srgbClr val="2E2F2E"/>
                </a:solidFill>
                <a:effectLst/>
                <a:uLnTx/>
                <a:uFillTx/>
                <a:latin typeface="Yu Gothic UI" panose="020B0500000000000000" pitchFamily="34" charset="-128"/>
                <a:ea typeface="Yu Gothic UI" panose="020B0500000000000000" pitchFamily="34" charset="-128"/>
                <a:cs typeface="+mn-cs"/>
              </a:endParaRPr>
            </a:p>
          </p:txBody>
        </p:sp>
        <p:sp>
          <p:nvSpPr>
            <p:cNvPr id="48" name="TextBox 21">
              <a:extLst>
                <a:ext uri="{FF2B5EF4-FFF2-40B4-BE49-F238E27FC236}">
                  <a16:creationId xmlns:a16="http://schemas.microsoft.com/office/drawing/2014/main" id="{81813CF1-7A32-9630-A3A3-8EFFBEE6FAB9}"/>
                </a:ext>
              </a:extLst>
            </p:cNvPr>
            <p:cNvSpPr txBox="1"/>
            <p:nvPr/>
          </p:nvSpPr>
          <p:spPr>
            <a:xfrm>
              <a:off x="6885150" y="3928554"/>
              <a:ext cx="1714308" cy="207940"/>
            </a:xfrm>
            <a:prstGeom prst="rect">
              <a:avLst/>
            </a:prstGeom>
            <a:noFill/>
          </p:spPr>
          <p:txBody>
            <a:bodyPr wrap="square" lIns="0" tIns="0" rIns="0" bIns="0" rtlCol="0" anchor="t">
              <a:noAutofit/>
            </a:bodyPr>
            <a:lstStyle>
              <a:defPPr>
                <a:defRPr lang="en-US"/>
              </a:defPPr>
              <a:lvl1pPr marL="0" algn="l" defTabSz="914400" rtl="0" eaLnBrk="1" latinLnBrk="0" hangingPunct="1">
                <a:defRPr sz="1800" kern="1200">
                  <a:solidFill>
                    <a:srgbClr val="2E2F2E"/>
                  </a:solidFill>
                  <a:latin typeface="Calibri"/>
                </a:defRPr>
              </a:lvl1pPr>
              <a:lvl2pPr marL="457200" algn="l" defTabSz="914400" rtl="0" eaLnBrk="1" latinLnBrk="0" hangingPunct="1">
                <a:defRPr sz="1800" kern="1200">
                  <a:solidFill>
                    <a:srgbClr val="2E2F2E"/>
                  </a:solidFill>
                  <a:latin typeface="Calibri"/>
                </a:defRPr>
              </a:lvl2pPr>
              <a:lvl3pPr marL="914400" algn="l" defTabSz="914400" rtl="0" eaLnBrk="1" latinLnBrk="0" hangingPunct="1">
                <a:defRPr sz="1800" kern="1200">
                  <a:solidFill>
                    <a:srgbClr val="2E2F2E"/>
                  </a:solidFill>
                  <a:latin typeface="Calibri"/>
                </a:defRPr>
              </a:lvl3pPr>
              <a:lvl4pPr marL="1371600" algn="l" defTabSz="914400" rtl="0" eaLnBrk="1" latinLnBrk="0" hangingPunct="1">
                <a:defRPr sz="1800" kern="1200">
                  <a:solidFill>
                    <a:srgbClr val="2E2F2E"/>
                  </a:solidFill>
                  <a:latin typeface="Calibri"/>
                </a:defRPr>
              </a:lvl4pPr>
              <a:lvl5pPr marL="1828800" algn="l" defTabSz="914400" rtl="0" eaLnBrk="1" latinLnBrk="0" hangingPunct="1">
                <a:defRPr sz="1800" kern="1200">
                  <a:solidFill>
                    <a:srgbClr val="2E2F2E"/>
                  </a:solidFill>
                  <a:latin typeface="Calibri"/>
                </a:defRPr>
              </a:lvl5pPr>
              <a:lvl6pPr marL="2286000" algn="l" defTabSz="914400" rtl="0" eaLnBrk="1" latinLnBrk="0" hangingPunct="1">
                <a:defRPr sz="1800" kern="1200">
                  <a:solidFill>
                    <a:srgbClr val="2E2F2E"/>
                  </a:solidFill>
                  <a:latin typeface="Calibri"/>
                </a:defRPr>
              </a:lvl6pPr>
              <a:lvl7pPr marL="2743200" algn="l" defTabSz="914400" rtl="0" eaLnBrk="1" latinLnBrk="0" hangingPunct="1">
                <a:defRPr sz="1800" kern="1200">
                  <a:solidFill>
                    <a:srgbClr val="2E2F2E"/>
                  </a:solidFill>
                  <a:latin typeface="Calibri"/>
                </a:defRPr>
              </a:lvl7pPr>
              <a:lvl8pPr marL="3200400" algn="l" defTabSz="914400" rtl="0" eaLnBrk="1" latinLnBrk="0" hangingPunct="1">
                <a:defRPr sz="1800" kern="1200">
                  <a:solidFill>
                    <a:srgbClr val="2E2F2E"/>
                  </a:solidFill>
                  <a:latin typeface="Calibri"/>
                </a:defRPr>
              </a:lvl8pPr>
              <a:lvl9pPr marL="3657600" algn="l" defTabSz="914400" rtl="0" eaLnBrk="1" latinLnBrk="0" hangingPunct="1">
                <a:defRPr sz="1800" kern="1200">
                  <a:solidFill>
                    <a:srgbClr val="2E2F2E"/>
                  </a:solidFill>
                  <a:latin typeface="Calibri"/>
                </a:defRPr>
              </a:lvl9pPr>
            </a:lstStyle>
            <a:p>
              <a:pPr marL="0" marR="0" lvl="1" indent="0" algn="ctr" defTabSz="914400" rtl="0" eaLnBrk="1" fontAlgn="auto" latinLnBrk="0" hangingPunct="1">
                <a:lnSpc>
                  <a:spcPct val="100000"/>
                </a:lnSpc>
                <a:spcBef>
                  <a:spcPts val="0"/>
                </a:spcBef>
                <a:spcAft>
                  <a:spcPts val="0"/>
                </a:spcAft>
                <a:buClrTx/>
                <a:buSzTx/>
                <a:buFontTx/>
                <a:buNone/>
                <a:tabLst/>
                <a:defRPr/>
              </a:pPr>
              <a:r>
                <a:rPr kumimoji="1" lang="en-US" sz="1600" b="0" i="0" u="none" strike="noStrike" kern="1200" cap="none" spc="0" normalizeH="0" baseline="0" noProof="0">
                  <a:ln>
                    <a:noFill/>
                  </a:ln>
                  <a:solidFill>
                    <a:srgbClr val="2E2F2E">
                      <a:lumMod val="85000"/>
                      <a:lumOff val="15000"/>
                    </a:srgbClr>
                  </a:solidFill>
                  <a:effectLst/>
                  <a:uLnTx/>
                  <a:uFillTx/>
                  <a:latin typeface="Yu Gothic UI" panose="020B0500000000000000" pitchFamily="34" charset="-128"/>
                  <a:ea typeface="Yu Gothic UI" panose="020B0500000000000000" pitchFamily="34" charset="-128"/>
                  <a:cs typeface="Segoe UI" panose="020B0502040204020203" pitchFamily="34" charset="0"/>
                </a:rPr>
                <a:t>Microsoft Synapse</a:t>
              </a:r>
            </a:p>
          </p:txBody>
        </p:sp>
        <p:sp>
          <p:nvSpPr>
            <p:cNvPr id="49" name="Right Brace 48">
              <a:extLst>
                <a:ext uri="{FF2B5EF4-FFF2-40B4-BE49-F238E27FC236}">
                  <a16:creationId xmlns:a16="http://schemas.microsoft.com/office/drawing/2014/main" id="{DA5D2F24-054A-0DDE-5774-EAC2C4198F1C}"/>
                </a:ext>
              </a:extLst>
            </p:cNvPr>
            <p:cNvSpPr/>
            <p:nvPr/>
          </p:nvSpPr>
          <p:spPr>
            <a:xfrm rot="5400000">
              <a:off x="8763338" y="2000233"/>
              <a:ext cx="274163" cy="8091119"/>
            </a:xfrm>
            <a:prstGeom prst="rightBrace">
              <a:avLst>
                <a:gd name="adj1" fmla="val 53200"/>
                <a:gd name="adj2" fmla="val 50032"/>
              </a:avLst>
            </a:prstGeom>
            <a:noFill/>
            <a:ln w="6350" cap="flat" cmpd="sng" algn="ctr">
              <a:solidFill>
                <a:srgbClr val="2E2F2E"/>
              </a:solidFill>
              <a:prstDash val="solid"/>
              <a:headEnd type="none" w="lg" len="med"/>
              <a:tailEnd type="none" w="lg" len="med"/>
            </a:ln>
            <a:effectLst/>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400" rtl="0" eaLnBrk="1" latinLnBrk="0" hangingPunct="1">
                <a:defRPr sz="1800" kern="1200">
                  <a:solidFill>
                    <a:srgbClr val="2E2F2E"/>
                  </a:solidFill>
                  <a:latin typeface="Calibri"/>
                </a:defRPr>
              </a:lvl1pPr>
              <a:lvl2pPr marL="457200" algn="l" defTabSz="914400" rtl="0" eaLnBrk="1" latinLnBrk="0" hangingPunct="1">
                <a:defRPr sz="1800" kern="1200">
                  <a:solidFill>
                    <a:srgbClr val="2E2F2E"/>
                  </a:solidFill>
                  <a:latin typeface="Calibri"/>
                </a:defRPr>
              </a:lvl2pPr>
              <a:lvl3pPr marL="914400" algn="l" defTabSz="914400" rtl="0" eaLnBrk="1" latinLnBrk="0" hangingPunct="1">
                <a:defRPr sz="1800" kern="1200">
                  <a:solidFill>
                    <a:srgbClr val="2E2F2E"/>
                  </a:solidFill>
                  <a:latin typeface="Calibri"/>
                </a:defRPr>
              </a:lvl3pPr>
              <a:lvl4pPr marL="1371600" algn="l" defTabSz="914400" rtl="0" eaLnBrk="1" latinLnBrk="0" hangingPunct="1">
                <a:defRPr sz="1800" kern="1200">
                  <a:solidFill>
                    <a:srgbClr val="2E2F2E"/>
                  </a:solidFill>
                  <a:latin typeface="Calibri"/>
                </a:defRPr>
              </a:lvl4pPr>
              <a:lvl5pPr marL="1828800" algn="l" defTabSz="914400" rtl="0" eaLnBrk="1" latinLnBrk="0" hangingPunct="1">
                <a:defRPr sz="1800" kern="1200">
                  <a:solidFill>
                    <a:srgbClr val="2E2F2E"/>
                  </a:solidFill>
                  <a:latin typeface="Calibri"/>
                </a:defRPr>
              </a:lvl5pPr>
              <a:lvl6pPr marL="2286000" algn="l" defTabSz="914400" rtl="0" eaLnBrk="1" latinLnBrk="0" hangingPunct="1">
                <a:defRPr sz="1800" kern="1200">
                  <a:solidFill>
                    <a:srgbClr val="2E2F2E"/>
                  </a:solidFill>
                  <a:latin typeface="Calibri"/>
                </a:defRPr>
              </a:lvl6pPr>
              <a:lvl7pPr marL="2743200" algn="l" defTabSz="914400" rtl="0" eaLnBrk="1" latinLnBrk="0" hangingPunct="1">
                <a:defRPr sz="1800" kern="1200">
                  <a:solidFill>
                    <a:srgbClr val="2E2F2E"/>
                  </a:solidFill>
                  <a:latin typeface="Calibri"/>
                </a:defRPr>
              </a:lvl7pPr>
              <a:lvl8pPr marL="3200400" algn="l" defTabSz="914400" rtl="0" eaLnBrk="1" latinLnBrk="0" hangingPunct="1">
                <a:defRPr sz="1800" kern="1200">
                  <a:solidFill>
                    <a:srgbClr val="2E2F2E"/>
                  </a:solidFill>
                  <a:latin typeface="Calibri"/>
                </a:defRPr>
              </a:lvl8pPr>
              <a:lvl9pPr marL="3657600" algn="l" defTabSz="914400" rtl="0" eaLnBrk="1" latinLnBrk="0" hangingPunct="1">
                <a:defRPr sz="1800" kern="1200">
                  <a:solidFill>
                    <a:srgbClr val="2E2F2E"/>
                  </a:solidFill>
                  <a:latin typeface="Calibri"/>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600" b="0" i="0" u="none" strike="noStrike" kern="1200" cap="none" spc="0" normalizeH="0" baseline="0" noProof="0">
                <a:ln>
                  <a:noFill/>
                </a:ln>
                <a:solidFill>
                  <a:srgbClr val="2E2F2E"/>
                </a:solidFill>
                <a:effectLst/>
                <a:uLnTx/>
                <a:uFillTx/>
                <a:latin typeface="Yu Gothic UI" panose="020B0500000000000000" pitchFamily="34" charset="-128"/>
                <a:ea typeface="Yu Gothic UI" panose="020B0500000000000000" pitchFamily="34" charset="-128"/>
                <a:cs typeface="+mn-cs"/>
              </a:endParaRPr>
            </a:p>
          </p:txBody>
        </p:sp>
        <p:pic>
          <p:nvPicPr>
            <p:cNvPr id="50" name="Graphic 23">
              <a:extLst>
                <a:ext uri="{FF2B5EF4-FFF2-40B4-BE49-F238E27FC236}">
                  <a16:creationId xmlns:a16="http://schemas.microsoft.com/office/drawing/2014/main" id="{D33024B2-68BE-5C54-5032-AA8152DBBC58}"/>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8664428" y="6319385"/>
              <a:ext cx="471981" cy="471981"/>
            </a:xfrm>
            <a:prstGeom prst="rect">
              <a:avLst/>
            </a:prstGeom>
          </p:spPr>
        </p:pic>
        <p:sp>
          <p:nvSpPr>
            <p:cNvPr id="51" name="TextBox 24">
              <a:extLst>
                <a:ext uri="{FF2B5EF4-FFF2-40B4-BE49-F238E27FC236}">
                  <a16:creationId xmlns:a16="http://schemas.microsoft.com/office/drawing/2014/main" id="{94D63762-42AE-201D-575A-8BFB944D485C}"/>
                </a:ext>
              </a:extLst>
            </p:cNvPr>
            <p:cNvSpPr txBox="1"/>
            <p:nvPr/>
          </p:nvSpPr>
          <p:spPr>
            <a:xfrm>
              <a:off x="8458100" y="6923102"/>
              <a:ext cx="895175" cy="274164"/>
            </a:xfrm>
            <a:prstGeom prst="rect">
              <a:avLst/>
            </a:prstGeom>
            <a:noFill/>
          </p:spPr>
          <p:txBody>
            <a:bodyPr wrap="square" lIns="0" tIns="0" rIns="0" bIns="0" rtlCol="0" anchor="t">
              <a:noAutofit/>
            </a:bodyPr>
            <a:lstStyle>
              <a:defPPr>
                <a:defRPr lang="en-US"/>
              </a:defPPr>
              <a:lvl1pPr marL="0" algn="l" defTabSz="914400" rtl="0" eaLnBrk="1" latinLnBrk="0" hangingPunct="1">
                <a:defRPr sz="1800" kern="1200">
                  <a:solidFill>
                    <a:srgbClr val="2E2F2E"/>
                  </a:solidFill>
                  <a:latin typeface="Calibri"/>
                </a:defRPr>
              </a:lvl1pPr>
              <a:lvl2pPr marL="457200" algn="l" defTabSz="914400" rtl="0" eaLnBrk="1" latinLnBrk="0" hangingPunct="1">
                <a:defRPr sz="1800" kern="1200">
                  <a:solidFill>
                    <a:srgbClr val="2E2F2E"/>
                  </a:solidFill>
                  <a:latin typeface="Calibri"/>
                </a:defRPr>
              </a:lvl2pPr>
              <a:lvl3pPr marL="914400" algn="l" defTabSz="914400" rtl="0" eaLnBrk="1" latinLnBrk="0" hangingPunct="1">
                <a:defRPr sz="1800" kern="1200">
                  <a:solidFill>
                    <a:srgbClr val="2E2F2E"/>
                  </a:solidFill>
                  <a:latin typeface="Calibri"/>
                </a:defRPr>
              </a:lvl3pPr>
              <a:lvl4pPr marL="1371600" algn="l" defTabSz="914400" rtl="0" eaLnBrk="1" latinLnBrk="0" hangingPunct="1">
                <a:defRPr sz="1800" kern="1200">
                  <a:solidFill>
                    <a:srgbClr val="2E2F2E"/>
                  </a:solidFill>
                  <a:latin typeface="Calibri"/>
                </a:defRPr>
              </a:lvl4pPr>
              <a:lvl5pPr marL="1828800" algn="l" defTabSz="914400" rtl="0" eaLnBrk="1" latinLnBrk="0" hangingPunct="1">
                <a:defRPr sz="1800" kern="1200">
                  <a:solidFill>
                    <a:srgbClr val="2E2F2E"/>
                  </a:solidFill>
                  <a:latin typeface="Calibri"/>
                </a:defRPr>
              </a:lvl5pPr>
              <a:lvl6pPr marL="2286000" algn="l" defTabSz="914400" rtl="0" eaLnBrk="1" latinLnBrk="0" hangingPunct="1">
                <a:defRPr sz="1800" kern="1200">
                  <a:solidFill>
                    <a:srgbClr val="2E2F2E"/>
                  </a:solidFill>
                  <a:latin typeface="Calibri"/>
                </a:defRPr>
              </a:lvl6pPr>
              <a:lvl7pPr marL="2743200" algn="l" defTabSz="914400" rtl="0" eaLnBrk="1" latinLnBrk="0" hangingPunct="1">
                <a:defRPr sz="1800" kern="1200">
                  <a:solidFill>
                    <a:srgbClr val="2E2F2E"/>
                  </a:solidFill>
                  <a:latin typeface="Calibri"/>
                </a:defRPr>
              </a:lvl7pPr>
              <a:lvl8pPr marL="3200400" algn="l" defTabSz="914400" rtl="0" eaLnBrk="1" latinLnBrk="0" hangingPunct="1">
                <a:defRPr sz="1800" kern="1200">
                  <a:solidFill>
                    <a:srgbClr val="2E2F2E"/>
                  </a:solidFill>
                  <a:latin typeface="Calibri"/>
                </a:defRPr>
              </a:lvl8pPr>
              <a:lvl9pPr marL="3657600" algn="l" defTabSz="914400" rtl="0" eaLnBrk="1" latinLnBrk="0" hangingPunct="1">
                <a:defRPr sz="1800" kern="1200">
                  <a:solidFill>
                    <a:srgbClr val="2E2F2E"/>
                  </a:solidFill>
                  <a:latin typeface="Calibri"/>
                </a:defRPr>
              </a:lvl9pPr>
            </a:lstStyle>
            <a:p>
              <a:pPr marL="0" marR="0" lvl="1" indent="0" algn="ctr" defTabSz="914400" rtl="0" eaLnBrk="1" fontAlgn="auto" latinLnBrk="0" hangingPunct="1">
                <a:lnSpc>
                  <a:spcPct val="100000"/>
                </a:lnSpc>
                <a:spcBef>
                  <a:spcPts val="0"/>
                </a:spcBef>
                <a:spcAft>
                  <a:spcPts val="0"/>
                </a:spcAft>
                <a:buClrTx/>
                <a:buSzTx/>
                <a:buFontTx/>
                <a:buNone/>
                <a:tabLst/>
                <a:defRPr/>
              </a:pPr>
              <a:r>
                <a:rPr kumimoji="1" lang="en-US" sz="1600" b="0" i="0" u="none" strike="noStrike" kern="1200" cap="none" spc="0" normalizeH="0" baseline="0" noProof="0">
                  <a:ln>
                    <a:noFill/>
                  </a:ln>
                  <a:solidFill>
                    <a:srgbClr val="2E2F2E">
                      <a:lumMod val="85000"/>
                      <a:lumOff val="15000"/>
                    </a:srgbClr>
                  </a:solidFill>
                  <a:effectLst/>
                  <a:uLnTx/>
                  <a:uFillTx/>
                  <a:latin typeface="Yu Gothic UI" panose="020B0500000000000000" pitchFamily="34" charset="-128"/>
                  <a:ea typeface="Yu Gothic UI" panose="020B0500000000000000" pitchFamily="34" charset="-128"/>
                  <a:cs typeface="Segoe UI" panose="020B0502040204020203" pitchFamily="34" charset="0"/>
                </a:rPr>
                <a:t>OneLake</a:t>
              </a:r>
            </a:p>
          </p:txBody>
        </p:sp>
      </p:grpSp>
      <p:pic>
        <p:nvPicPr>
          <p:cNvPr id="2" name="Graphic 1">
            <a:extLst>
              <a:ext uri="{FF2B5EF4-FFF2-40B4-BE49-F238E27FC236}">
                <a16:creationId xmlns:a16="http://schemas.microsoft.com/office/drawing/2014/main" id="{A2479D3F-CF38-A1B2-01A0-98A6DBF1AE55}"/>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10288708" y="3488589"/>
            <a:ext cx="649005" cy="649005"/>
          </a:xfrm>
          <a:prstGeom prst="rect">
            <a:avLst/>
          </a:prstGeom>
        </p:spPr>
      </p:pic>
      <p:sp>
        <p:nvSpPr>
          <p:cNvPr id="4" name="TextBox 6">
            <a:extLst>
              <a:ext uri="{FF2B5EF4-FFF2-40B4-BE49-F238E27FC236}">
                <a16:creationId xmlns:a16="http://schemas.microsoft.com/office/drawing/2014/main" id="{DF6FF5BC-CA7B-8D78-6AD4-5D86C6A07CDB}"/>
              </a:ext>
            </a:extLst>
          </p:cNvPr>
          <p:cNvSpPr txBox="1"/>
          <p:nvPr/>
        </p:nvSpPr>
        <p:spPr>
          <a:xfrm>
            <a:off x="10050630" y="4252231"/>
            <a:ext cx="1106302" cy="338826"/>
          </a:xfrm>
          <a:prstGeom prst="rect">
            <a:avLst/>
          </a:prstGeom>
          <a:noFill/>
        </p:spPr>
        <p:txBody>
          <a:bodyPr wrap="square" lIns="0" tIns="0" rIns="0" bIns="0" rtlCol="0" anchor="t">
            <a:noAutofit/>
          </a:bodyPr>
          <a:lstStyle>
            <a:defPPr>
              <a:defRPr lang="en-US"/>
            </a:defPPr>
            <a:lvl1pPr marL="0" algn="l" defTabSz="914400" rtl="0" eaLnBrk="1" latinLnBrk="0" hangingPunct="1">
              <a:defRPr sz="1800" kern="1200">
                <a:solidFill>
                  <a:srgbClr val="2E2F2E"/>
                </a:solidFill>
                <a:latin typeface="Calibri"/>
              </a:defRPr>
            </a:lvl1pPr>
            <a:lvl2pPr marL="457200" algn="l" defTabSz="914400" rtl="0" eaLnBrk="1" latinLnBrk="0" hangingPunct="1">
              <a:defRPr sz="1800" kern="1200">
                <a:solidFill>
                  <a:srgbClr val="2E2F2E"/>
                </a:solidFill>
                <a:latin typeface="Calibri"/>
              </a:defRPr>
            </a:lvl2pPr>
            <a:lvl3pPr marL="914400" algn="l" defTabSz="914400" rtl="0" eaLnBrk="1" latinLnBrk="0" hangingPunct="1">
              <a:defRPr sz="1800" kern="1200">
                <a:solidFill>
                  <a:srgbClr val="2E2F2E"/>
                </a:solidFill>
                <a:latin typeface="Calibri"/>
              </a:defRPr>
            </a:lvl3pPr>
            <a:lvl4pPr marL="1371600" algn="l" defTabSz="914400" rtl="0" eaLnBrk="1" latinLnBrk="0" hangingPunct="1">
              <a:defRPr sz="1800" kern="1200">
                <a:solidFill>
                  <a:srgbClr val="2E2F2E"/>
                </a:solidFill>
                <a:latin typeface="Calibri"/>
              </a:defRPr>
            </a:lvl4pPr>
            <a:lvl5pPr marL="1828800" algn="l" defTabSz="914400" rtl="0" eaLnBrk="1" latinLnBrk="0" hangingPunct="1">
              <a:defRPr sz="1800" kern="1200">
                <a:solidFill>
                  <a:srgbClr val="2E2F2E"/>
                </a:solidFill>
                <a:latin typeface="Calibri"/>
              </a:defRPr>
            </a:lvl5pPr>
            <a:lvl6pPr marL="2286000" algn="l" defTabSz="914400" rtl="0" eaLnBrk="1" latinLnBrk="0" hangingPunct="1">
              <a:defRPr sz="1800" kern="1200">
                <a:solidFill>
                  <a:srgbClr val="2E2F2E"/>
                </a:solidFill>
                <a:latin typeface="Calibri"/>
              </a:defRPr>
            </a:lvl6pPr>
            <a:lvl7pPr marL="2743200" algn="l" defTabSz="914400" rtl="0" eaLnBrk="1" latinLnBrk="0" hangingPunct="1">
              <a:defRPr sz="1800" kern="1200">
                <a:solidFill>
                  <a:srgbClr val="2E2F2E"/>
                </a:solidFill>
                <a:latin typeface="Calibri"/>
              </a:defRPr>
            </a:lvl7pPr>
            <a:lvl8pPr marL="3200400" algn="l" defTabSz="914400" rtl="0" eaLnBrk="1" latinLnBrk="0" hangingPunct="1">
              <a:defRPr sz="1800" kern="1200">
                <a:solidFill>
                  <a:srgbClr val="2E2F2E"/>
                </a:solidFill>
                <a:latin typeface="Calibri"/>
              </a:defRPr>
            </a:lvl8pPr>
            <a:lvl9pPr marL="3657600" algn="l" defTabSz="914400" rtl="0" eaLnBrk="1" latinLnBrk="0" hangingPunct="1">
              <a:defRPr sz="1800" kern="1200">
                <a:solidFill>
                  <a:srgbClr val="2E2F2E"/>
                </a:solidFill>
                <a:latin typeface="Calibri"/>
              </a:defRPr>
            </a:lvl9pPr>
          </a:lstStyle>
          <a:p>
            <a:pPr marL="0" marR="0" lvl="1" indent="0" algn="ctr" defTabSz="914400" rtl="0" eaLnBrk="1" fontAlgn="auto" latinLnBrk="0" hangingPunct="1">
              <a:lnSpc>
                <a:spcPct val="100000"/>
              </a:lnSpc>
              <a:spcBef>
                <a:spcPts val="0"/>
              </a:spcBef>
              <a:spcAft>
                <a:spcPts val="0"/>
              </a:spcAft>
              <a:buClrTx/>
              <a:buSzTx/>
              <a:buFontTx/>
              <a:buNone/>
              <a:tabLst/>
              <a:defRPr/>
            </a:pPr>
            <a:r>
              <a:rPr kumimoji="1" lang="en-US" sz="1600" b="0" i="0" u="none" strike="noStrike" kern="1200" cap="none" spc="0" normalizeH="0" baseline="0" noProof="0">
                <a:ln>
                  <a:noFill/>
                </a:ln>
                <a:solidFill>
                  <a:srgbClr val="2E2F2E">
                    <a:lumMod val="85000"/>
                    <a:lumOff val="15000"/>
                  </a:srgbClr>
                </a:solidFill>
                <a:effectLst/>
                <a:uLnTx/>
                <a:uFillTx/>
                <a:latin typeface="Yu Gothic UI" panose="020B0500000000000000" pitchFamily="34" charset="-128"/>
                <a:ea typeface="Yu Gothic UI" panose="020B0500000000000000" pitchFamily="34" charset="-128"/>
                <a:cs typeface="Segoe UI" panose="020B0502040204020203" pitchFamily="34" charset="0"/>
              </a:rPr>
              <a:t>Copilot</a:t>
            </a:r>
          </a:p>
        </p:txBody>
      </p:sp>
    </p:spTree>
    <p:extLst>
      <p:ext uri="{BB962C8B-B14F-4D97-AF65-F5344CB8AC3E}">
        <p14:creationId xmlns:p14="http://schemas.microsoft.com/office/powerpoint/2010/main" val="1665770591"/>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E3AC0D8-BF53-2A9E-48BD-55C600BAD18D}"/>
              </a:ext>
            </a:extLst>
          </p:cNvPr>
          <p:cNvSpPr>
            <a:spLocks noGrp="1"/>
          </p:cNvSpPr>
          <p:nvPr>
            <p:ph type="title" idx="4294967295"/>
          </p:nvPr>
        </p:nvSpPr>
        <p:spPr>
          <a:xfrm>
            <a:off x="587375" y="517525"/>
            <a:ext cx="11017250" cy="554038"/>
          </a:xfrm>
        </p:spPr>
        <p:txBody>
          <a:bodyPr/>
          <a:lstStyle/>
          <a:p>
            <a:pPr algn="ctr"/>
            <a:r>
              <a:rPr lang="en-IE"/>
              <a:t>Why Fabric</a:t>
            </a:r>
          </a:p>
        </p:txBody>
      </p:sp>
      <p:sp>
        <p:nvSpPr>
          <p:cNvPr id="5" name="TextBox 4">
            <a:extLst>
              <a:ext uri="{FF2B5EF4-FFF2-40B4-BE49-F238E27FC236}">
                <a16:creationId xmlns:a16="http://schemas.microsoft.com/office/drawing/2014/main" id="{7714A4E6-2A20-5793-BD28-10FD995A05BF}"/>
              </a:ext>
            </a:extLst>
          </p:cNvPr>
          <p:cNvSpPr txBox="1"/>
          <p:nvPr/>
        </p:nvSpPr>
        <p:spPr>
          <a:xfrm>
            <a:off x="587375" y="1204075"/>
            <a:ext cx="4116577" cy="5601533"/>
          </a:xfrm>
          <a:prstGeom prst="rect">
            <a:avLst/>
          </a:prstGeom>
          <a:noFill/>
        </p:spPr>
        <p:txBody>
          <a:bodyPr wrap="square" rtlCol="0">
            <a:spAutoFit/>
          </a:bodyPr>
          <a:lstStyle>
            <a:defPPr>
              <a:defRPr lang="en-US"/>
            </a:defPPr>
            <a:lvl1pPr marL="342900" indent="-342900">
              <a:buFont typeface="Arial" panose="020B0604020202020204" pitchFamily="34" charset="0"/>
              <a:buChar char="•"/>
              <a:defRPr sz="1600">
                <a:latin typeface="Segoe UI" panose="020B0502040204020203" pitchFamily="34" charset="0"/>
                <a:cs typeface="Segoe UI" panose="020B0502040204020203" pitchFamily="34" charset="0"/>
              </a:defRPr>
            </a:lvl1pPr>
          </a:lstStyle>
          <a:p>
            <a:pPr marL="0" marR="0" lvl="0" indent="0" defTabSz="914400" eaLnBrk="1" fontAlgn="auto" latinLnBrk="0" hangingPunct="1">
              <a:lnSpc>
                <a:spcPct val="100000"/>
              </a:lnSpc>
              <a:spcBef>
                <a:spcPts val="1600"/>
              </a:spcBef>
              <a:spcAft>
                <a:spcPts val="0"/>
              </a:spcAft>
              <a:buClrTx/>
              <a:buSzTx/>
              <a:buFont typeface="Arial" panose="020B0604020202020204" pitchFamily="34" charset="0"/>
              <a:buNone/>
              <a:tabLst/>
              <a:defRPr/>
            </a:pPr>
            <a:endParaRPr kumimoji="0" lang="en-US" sz="1600" b="0" i="0" u="none" strike="noStrike" kern="0" cap="none" spc="0" normalizeH="0" baseline="0" noProof="0">
              <a:ln>
                <a:noFill/>
              </a:ln>
              <a:solidFill>
                <a:srgbClr val="000000"/>
              </a:solidFill>
              <a:effectLst/>
              <a:uLnTx/>
              <a:uFillTx/>
              <a:latin typeface="Segoe UI" panose="020B0502040204020203" pitchFamily="34" charset="0"/>
              <a:cs typeface="Segoe UI" panose="020B0502040204020203" pitchFamily="34" charset="0"/>
            </a:endParaRPr>
          </a:p>
          <a:p>
            <a:pPr marL="0" marR="0" lvl="0" indent="0" defTabSz="91440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600" b="0" i="0" u="none" strike="noStrike" kern="0" cap="none" spc="0" normalizeH="0" baseline="0" noProof="0">
                <a:ln>
                  <a:noFill/>
                </a:ln>
                <a:solidFill>
                  <a:srgbClr val="0078D4"/>
                </a:solidFill>
                <a:effectLst/>
                <a:uLnTx/>
                <a:uFillTx/>
                <a:latin typeface="Segoe UI Semibold"/>
                <a:cs typeface="Segoe UI" panose="020B0502040204020203" pitchFamily="34" charset="0"/>
              </a:rPr>
              <a:t>Democratize Analytics</a:t>
            </a:r>
            <a:endParaRPr lang="en-US" kern="0">
              <a:solidFill>
                <a:srgbClr val="000000"/>
              </a:solidFill>
            </a:endParaRPr>
          </a:p>
          <a:p>
            <a:pPr marL="0" marR="0" lvl="0" indent="0" defTabSz="914400" eaLnBrk="1" fontAlgn="auto" latinLnBrk="0" hangingPunct="1">
              <a:lnSpc>
                <a:spcPct val="100000"/>
              </a:lnSpc>
              <a:spcBef>
                <a:spcPts val="600"/>
              </a:spcBef>
              <a:spcAft>
                <a:spcPts val="0"/>
              </a:spcAft>
              <a:buClrTx/>
              <a:buSzTx/>
              <a:buFont typeface="Arial" panose="020B0604020202020204" pitchFamily="34" charset="0"/>
              <a:buNone/>
              <a:tabLst/>
              <a:defRPr/>
            </a:pPr>
            <a:r>
              <a:rPr lang="en-US" kern="0">
                <a:solidFill>
                  <a:srgbClr val="000000"/>
                </a:solidFill>
              </a:rPr>
              <a:t>Persona Experience</a:t>
            </a:r>
            <a:endParaRPr kumimoji="0" lang="en-US" sz="1600" b="0" i="0" u="none" strike="noStrike" kern="0" cap="none" spc="0" normalizeH="0" baseline="0" noProof="0">
              <a:ln>
                <a:noFill/>
              </a:ln>
              <a:solidFill>
                <a:srgbClr val="000000"/>
              </a:solidFill>
              <a:effectLst/>
              <a:uLnTx/>
              <a:uFillTx/>
              <a:latin typeface="Segoe UI" panose="020B0502040204020203" pitchFamily="34" charset="0"/>
              <a:cs typeface="Segoe UI" panose="020B0502040204020203" pitchFamily="34" charset="0"/>
            </a:endParaRPr>
          </a:p>
          <a:p>
            <a:pPr marL="0" marR="0" lvl="0" indent="0" defTabSz="91440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600" b="0" i="0" u="none" strike="noStrike" kern="0" cap="none" spc="0" normalizeH="0" baseline="0" noProof="0">
                <a:ln>
                  <a:noFill/>
                </a:ln>
                <a:solidFill>
                  <a:srgbClr val="0078D4"/>
                </a:solidFill>
                <a:effectLst/>
                <a:uLnTx/>
                <a:uFillTx/>
                <a:latin typeface="Segoe UI Semibold"/>
                <a:cs typeface="Segoe UI" panose="020B0502040204020203" pitchFamily="34" charset="0"/>
              </a:rPr>
              <a:t>Simplify</a:t>
            </a:r>
            <a:endParaRPr lang="en-US" kern="0">
              <a:solidFill>
                <a:srgbClr val="000000"/>
              </a:solidFill>
            </a:endParaRPr>
          </a:p>
          <a:p>
            <a:pPr marL="0" marR="0" lvl="0" indent="0" defTabSz="914400" eaLnBrk="1" fontAlgn="auto" latinLnBrk="0" hangingPunct="1">
              <a:lnSpc>
                <a:spcPct val="100000"/>
              </a:lnSpc>
              <a:spcBef>
                <a:spcPts val="600"/>
              </a:spcBef>
              <a:spcAft>
                <a:spcPts val="0"/>
              </a:spcAft>
              <a:buClrTx/>
              <a:buSzTx/>
              <a:buFont typeface="Arial" panose="020B0604020202020204" pitchFamily="34" charset="0"/>
              <a:buNone/>
              <a:tabLst/>
              <a:defRPr/>
            </a:pPr>
            <a:r>
              <a:rPr lang="en-US" kern="0">
                <a:solidFill>
                  <a:srgbClr val="000000"/>
                </a:solidFill>
              </a:rPr>
              <a:t>Operations</a:t>
            </a:r>
          </a:p>
          <a:p>
            <a:pPr marL="0" marR="0" lvl="0" indent="0" defTabSz="914400" eaLnBrk="1" fontAlgn="auto" latinLnBrk="0" hangingPunct="1">
              <a:lnSpc>
                <a:spcPct val="100000"/>
              </a:lnSpc>
              <a:spcBef>
                <a:spcPts val="600"/>
              </a:spcBef>
              <a:spcAft>
                <a:spcPts val="0"/>
              </a:spcAft>
              <a:buClrTx/>
              <a:buSzTx/>
              <a:buFont typeface="Arial" panose="020B0604020202020204" pitchFamily="34" charset="0"/>
              <a:buNone/>
              <a:tabLst/>
              <a:defRPr/>
            </a:pPr>
            <a:r>
              <a:rPr kumimoji="0" lang="en-US" sz="1600" b="0" i="0" u="none" strike="noStrike" kern="0" cap="none" spc="0" normalizeH="0" baseline="0" noProof="0">
                <a:ln>
                  <a:noFill/>
                </a:ln>
                <a:solidFill>
                  <a:srgbClr val="000000"/>
                </a:solidFill>
                <a:effectLst/>
                <a:uLnTx/>
                <a:uFillTx/>
                <a:latin typeface="Segoe UI" panose="020B0502040204020203" pitchFamily="34" charset="0"/>
                <a:cs typeface="Segoe UI" panose="020B0502040204020203" pitchFamily="34" charset="0"/>
              </a:rPr>
              <a:t>Deployment</a:t>
            </a:r>
          </a:p>
          <a:p>
            <a:pPr marL="0" marR="0" lvl="0" indent="0" defTabSz="914400" eaLnBrk="1" fontAlgn="auto" latinLnBrk="0" hangingPunct="1">
              <a:lnSpc>
                <a:spcPct val="100000"/>
              </a:lnSpc>
              <a:spcBef>
                <a:spcPts val="600"/>
              </a:spcBef>
              <a:spcAft>
                <a:spcPts val="0"/>
              </a:spcAft>
              <a:buClrTx/>
              <a:buSzTx/>
              <a:buFont typeface="Arial" panose="020B0604020202020204" pitchFamily="34" charset="0"/>
              <a:buNone/>
              <a:tabLst/>
              <a:defRPr/>
            </a:pPr>
            <a:r>
              <a:rPr lang="en-US" kern="0">
                <a:solidFill>
                  <a:srgbClr val="000000"/>
                </a:solidFill>
              </a:rPr>
              <a:t>Administration/Management</a:t>
            </a:r>
          </a:p>
          <a:p>
            <a:pPr marL="0" marR="0" lvl="0" indent="0" defTabSz="914400" eaLnBrk="1" fontAlgn="auto" latinLnBrk="0" hangingPunct="1">
              <a:lnSpc>
                <a:spcPct val="100000"/>
              </a:lnSpc>
              <a:spcBef>
                <a:spcPts val="600"/>
              </a:spcBef>
              <a:spcAft>
                <a:spcPts val="0"/>
              </a:spcAft>
              <a:buClrTx/>
              <a:buSzTx/>
              <a:buFont typeface="Arial" panose="020B0604020202020204" pitchFamily="34" charset="0"/>
              <a:buNone/>
              <a:tabLst/>
              <a:defRPr/>
            </a:pPr>
            <a:r>
              <a:rPr kumimoji="0" lang="en-US" sz="1600" b="0" i="0" u="none" strike="noStrike" kern="0" cap="none" spc="0" normalizeH="0" baseline="0" noProof="0">
                <a:ln>
                  <a:noFill/>
                </a:ln>
                <a:solidFill>
                  <a:srgbClr val="000000"/>
                </a:solidFill>
                <a:effectLst/>
                <a:uLnTx/>
                <a:uFillTx/>
                <a:latin typeface="Segoe UI" panose="020B0502040204020203" pitchFamily="34" charset="0"/>
                <a:cs typeface="Segoe UI" panose="020B0502040204020203" pitchFamily="34" charset="0"/>
              </a:rPr>
              <a:t>Pricing</a:t>
            </a:r>
          </a:p>
          <a:p>
            <a:pPr marL="0" indent="0">
              <a:spcBef>
                <a:spcPts val="1600"/>
              </a:spcBef>
              <a:buNone/>
              <a:defRPr/>
            </a:pPr>
            <a:r>
              <a:rPr kumimoji="0" lang="en-US" sz="1600" b="0" i="0" u="none" strike="noStrike" kern="0" cap="none" spc="0" normalizeH="0" baseline="0" noProof="0">
                <a:ln>
                  <a:noFill/>
                </a:ln>
                <a:solidFill>
                  <a:srgbClr val="0078D4"/>
                </a:solidFill>
                <a:effectLst/>
                <a:uLnTx/>
                <a:uFillTx/>
                <a:latin typeface="Segoe UI Semibold"/>
                <a:cs typeface="Segoe UI" panose="020B0502040204020203" pitchFamily="34" charset="0"/>
              </a:rPr>
              <a:t>Single Source of Truth</a:t>
            </a:r>
            <a:endParaRPr lang="en-US" kern="0">
              <a:solidFill>
                <a:srgbClr val="000000"/>
              </a:solidFill>
            </a:endParaRPr>
          </a:p>
          <a:p>
            <a:pPr marL="0" marR="0" lvl="0" indent="0" defTabSz="914400" eaLnBrk="1" fontAlgn="auto" latinLnBrk="0" hangingPunct="1">
              <a:lnSpc>
                <a:spcPct val="100000"/>
              </a:lnSpc>
              <a:spcBef>
                <a:spcPts val="600"/>
              </a:spcBef>
              <a:spcAft>
                <a:spcPts val="0"/>
              </a:spcAft>
              <a:buClrTx/>
              <a:buSzTx/>
              <a:buFont typeface="Arial" panose="020B0604020202020204" pitchFamily="34" charset="0"/>
              <a:buNone/>
              <a:tabLst/>
              <a:defRPr/>
            </a:pPr>
            <a:r>
              <a:rPr lang="en-US" kern="0" err="1">
                <a:solidFill>
                  <a:srgbClr val="000000"/>
                </a:solidFill>
              </a:rPr>
              <a:t>OneLake</a:t>
            </a:r>
            <a:r>
              <a:rPr lang="en-US" kern="0">
                <a:solidFill>
                  <a:srgbClr val="000000"/>
                </a:solidFill>
              </a:rPr>
              <a:t> </a:t>
            </a:r>
          </a:p>
          <a:p>
            <a:pPr marL="0" indent="0">
              <a:spcBef>
                <a:spcPts val="1600"/>
              </a:spcBef>
              <a:buNone/>
              <a:defRPr/>
            </a:pPr>
            <a:r>
              <a:rPr kumimoji="0" lang="en-US" sz="1600" b="0" i="0" u="none" strike="noStrike" kern="0" cap="none" spc="0" normalizeH="0" baseline="0" noProof="0">
                <a:ln>
                  <a:noFill/>
                </a:ln>
                <a:solidFill>
                  <a:srgbClr val="0078D4"/>
                </a:solidFill>
                <a:effectLst/>
                <a:uLnTx/>
                <a:uFillTx/>
                <a:latin typeface="Segoe UI Semibold"/>
                <a:cs typeface="Segoe UI" panose="020B0502040204020203" pitchFamily="34" charset="0"/>
              </a:rPr>
              <a:t>One Security</a:t>
            </a:r>
            <a:endParaRPr lang="en-US" kern="0">
              <a:solidFill>
                <a:srgbClr val="000000"/>
              </a:solidFill>
            </a:endParaRPr>
          </a:p>
          <a:p>
            <a:pPr marL="0" marR="0" lvl="0" indent="0" defTabSz="914400" eaLnBrk="1" fontAlgn="auto" latinLnBrk="0" hangingPunct="1">
              <a:lnSpc>
                <a:spcPct val="100000"/>
              </a:lnSpc>
              <a:spcBef>
                <a:spcPts val="600"/>
              </a:spcBef>
              <a:spcAft>
                <a:spcPts val="0"/>
              </a:spcAft>
              <a:buClrTx/>
              <a:buSzTx/>
              <a:buFont typeface="Arial" panose="020B0604020202020204" pitchFamily="34" charset="0"/>
              <a:buNone/>
              <a:tabLst/>
              <a:defRPr/>
            </a:pPr>
            <a:r>
              <a:rPr lang="en-US" kern="0">
                <a:solidFill>
                  <a:srgbClr val="000000"/>
                </a:solidFill>
              </a:rPr>
              <a:t>Open but Secure </a:t>
            </a:r>
          </a:p>
          <a:p>
            <a:pPr marL="0" indent="0">
              <a:spcBef>
                <a:spcPts val="1600"/>
              </a:spcBef>
              <a:buNone/>
              <a:defRPr/>
            </a:pPr>
            <a:r>
              <a:rPr kumimoji="0" lang="en-US" sz="1400" b="0" i="0" u="none" strike="noStrike" kern="0" cap="none" spc="0" normalizeH="0" baseline="0" noProof="0">
                <a:ln>
                  <a:noFill/>
                </a:ln>
                <a:solidFill>
                  <a:srgbClr val="0078D4"/>
                </a:solidFill>
                <a:effectLst/>
                <a:uLnTx/>
                <a:uFillTx/>
                <a:latin typeface="Segoe UI Semibold"/>
                <a:cs typeface="Segoe UI" panose="020B0502040204020203" pitchFamily="34" charset="0"/>
              </a:rPr>
              <a:t>Part of Microsoft Platform</a:t>
            </a:r>
            <a:endParaRPr lang="en-US" kern="0">
              <a:solidFill>
                <a:srgbClr val="000000"/>
              </a:solidFill>
            </a:endParaRPr>
          </a:p>
          <a:p>
            <a:pPr marL="0" marR="0" lvl="0" indent="0" defTabSz="914400" eaLnBrk="1" fontAlgn="auto" latinLnBrk="0" hangingPunct="1">
              <a:lnSpc>
                <a:spcPct val="100000"/>
              </a:lnSpc>
              <a:spcBef>
                <a:spcPts val="600"/>
              </a:spcBef>
              <a:spcAft>
                <a:spcPts val="0"/>
              </a:spcAft>
              <a:buClrTx/>
              <a:buSzTx/>
              <a:buFont typeface="Arial" panose="020B0604020202020204" pitchFamily="34" charset="0"/>
              <a:buNone/>
              <a:tabLst/>
              <a:defRPr/>
            </a:pPr>
            <a:r>
              <a:rPr lang="en-US" kern="0">
                <a:solidFill>
                  <a:srgbClr val="000000"/>
                </a:solidFill>
              </a:rPr>
              <a:t>Seamless integration </a:t>
            </a:r>
          </a:p>
          <a:p>
            <a:pPr marL="0" marR="0" lvl="0" indent="0" defTabSz="914400" eaLnBrk="1" fontAlgn="auto" latinLnBrk="0" hangingPunct="1">
              <a:lnSpc>
                <a:spcPct val="100000"/>
              </a:lnSpc>
              <a:spcBef>
                <a:spcPts val="1600"/>
              </a:spcBef>
              <a:spcAft>
                <a:spcPts val="0"/>
              </a:spcAft>
              <a:buClrTx/>
              <a:buSzTx/>
              <a:buFont typeface="Arial" panose="020B0604020202020204" pitchFamily="34" charset="0"/>
              <a:buNone/>
              <a:tabLst/>
              <a:defRPr/>
            </a:pPr>
            <a:endParaRPr kumimoji="0" lang="en-US" sz="1600" b="0" i="0" u="none" strike="noStrike" kern="0" cap="none" spc="0" normalizeH="0" baseline="0" noProof="0">
              <a:ln>
                <a:noFill/>
              </a:ln>
              <a:solidFill>
                <a:srgbClr val="000000"/>
              </a:solidFill>
              <a:effectLst/>
              <a:uLnTx/>
              <a:uFillTx/>
              <a:latin typeface="Segoe UI" panose="020B0502040204020203" pitchFamily="34" charset="0"/>
              <a:cs typeface="Segoe UI" panose="020B0502040204020203" pitchFamily="34" charset="0"/>
            </a:endParaRPr>
          </a:p>
        </p:txBody>
      </p:sp>
      <p:cxnSp>
        <p:nvCxnSpPr>
          <p:cNvPr id="6" name="Straight Connector 5">
            <a:extLst>
              <a:ext uri="{FF2B5EF4-FFF2-40B4-BE49-F238E27FC236}">
                <a16:creationId xmlns:a16="http://schemas.microsoft.com/office/drawing/2014/main" id="{D85554B5-941C-FFAF-99D4-0DDE499EFF02}"/>
              </a:ext>
            </a:extLst>
          </p:cNvPr>
          <p:cNvCxnSpPr>
            <a:cxnSpLocks/>
          </p:cNvCxnSpPr>
          <p:nvPr/>
        </p:nvCxnSpPr>
        <p:spPr>
          <a:xfrm>
            <a:off x="659947" y="2372626"/>
            <a:ext cx="3909556" cy="0"/>
          </a:xfrm>
          <a:prstGeom prst="line">
            <a:avLst/>
          </a:prstGeom>
          <a:noFill/>
          <a:ln w="9525" cap="flat" cmpd="sng" algn="ctr">
            <a:solidFill>
              <a:srgbClr val="FFFFFF">
                <a:lumMod val="85000"/>
              </a:srgbClr>
            </a:solidFill>
            <a:prstDash val="solid"/>
            <a:headEnd type="none" w="lg" len="med"/>
            <a:tailEnd type="none" w="lg" len="med"/>
          </a:ln>
          <a:effectLst/>
        </p:spPr>
      </p:cxnSp>
      <p:cxnSp>
        <p:nvCxnSpPr>
          <p:cNvPr id="7" name="Straight Connector 6">
            <a:extLst>
              <a:ext uri="{FF2B5EF4-FFF2-40B4-BE49-F238E27FC236}">
                <a16:creationId xmlns:a16="http://schemas.microsoft.com/office/drawing/2014/main" id="{053D5DED-7413-1D6E-268C-164ED0DD8D39}"/>
              </a:ext>
            </a:extLst>
          </p:cNvPr>
          <p:cNvCxnSpPr>
            <a:cxnSpLocks/>
          </p:cNvCxnSpPr>
          <p:nvPr/>
        </p:nvCxnSpPr>
        <p:spPr>
          <a:xfrm>
            <a:off x="659947" y="4114340"/>
            <a:ext cx="3909556" cy="0"/>
          </a:xfrm>
          <a:prstGeom prst="line">
            <a:avLst/>
          </a:prstGeom>
          <a:noFill/>
          <a:ln w="9525" cap="flat" cmpd="sng" algn="ctr">
            <a:solidFill>
              <a:srgbClr val="FFFFFF">
                <a:lumMod val="85000"/>
              </a:srgbClr>
            </a:solidFill>
            <a:prstDash val="solid"/>
            <a:headEnd type="none" w="lg" len="med"/>
            <a:tailEnd type="none" w="lg" len="med"/>
          </a:ln>
          <a:effectLst/>
        </p:spPr>
      </p:cxnSp>
      <p:cxnSp>
        <p:nvCxnSpPr>
          <p:cNvPr id="8" name="Straight Connector 7">
            <a:extLst>
              <a:ext uri="{FF2B5EF4-FFF2-40B4-BE49-F238E27FC236}">
                <a16:creationId xmlns:a16="http://schemas.microsoft.com/office/drawing/2014/main" id="{2C29D36E-ACF3-8B8E-27C2-810B2B8D884C}"/>
              </a:ext>
            </a:extLst>
          </p:cNvPr>
          <p:cNvCxnSpPr>
            <a:cxnSpLocks/>
          </p:cNvCxnSpPr>
          <p:nvPr/>
        </p:nvCxnSpPr>
        <p:spPr>
          <a:xfrm>
            <a:off x="659947" y="4883597"/>
            <a:ext cx="3909556" cy="0"/>
          </a:xfrm>
          <a:prstGeom prst="line">
            <a:avLst/>
          </a:prstGeom>
          <a:noFill/>
          <a:ln w="9525" cap="flat" cmpd="sng" algn="ctr">
            <a:solidFill>
              <a:srgbClr val="FFFFFF">
                <a:lumMod val="85000"/>
              </a:srgbClr>
            </a:solidFill>
            <a:prstDash val="solid"/>
            <a:headEnd type="none" w="lg" len="med"/>
            <a:tailEnd type="none" w="lg" len="med"/>
          </a:ln>
          <a:effectLst/>
        </p:spPr>
      </p:cxnSp>
      <p:grpSp>
        <p:nvGrpSpPr>
          <p:cNvPr id="9" name="Group 8">
            <a:extLst>
              <a:ext uri="{FF2B5EF4-FFF2-40B4-BE49-F238E27FC236}">
                <a16:creationId xmlns:a16="http://schemas.microsoft.com/office/drawing/2014/main" id="{3A154F86-D29B-9A1F-5264-D278E69908E9}"/>
              </a:ext>
            </a:extLst>
          </p:cNvPr>
          <p:cNvGrpSpPr/>
          <p:nvPr/>
        </p:nvGrpSpPr>
        <p:grpSpPr>
          <a:xfrm>
            <a:off x="4901871" y="1604783"/>
            <a:ext cx="6702754" cy="4184564"/>
            <a:chOff x="584200" y="1881188"/>
            <a:chExt cx="6702754" cy="4184564"/>
          </a:xfrm>
        </p:grpSpPr>
        <p:sp>
          <p:nvSpPr>
            <p:cNvPr id="10" name="Rounded Rectangle 25">
              <a:extLst>
                <a:ext uri="{FF2B5EF4-FFF2-40B4-BE49-F238E27FC236}">
                  <a16:creationId xmlns:a16="http://schemas.microsoft.com/office/drawing/2014/main" id="{B44F68A7-BC7A-209D-DC3C-3AFFE29F67E2}"/>
                </a:ext>
              </a:extLst>
            </p:cNvPr>
            <p:cNvSpPr/>
            <p:nvPr/>
          </p:nvSpPr>
          <p:spPr bwMode="auto">
            <a:xfrm>
              <a:off x="584200" y="1881188"/>
              <a:ext cx="6702754" cy="4184564"/>
            </a:xfrm>
            <a:prstGeom prst="roundRect">
              <a:avLst>
                <a:gd name="adj" fmla="val 3641"/>
              </a:avLst>
            </a:prstGeom>
            <a:solidFill>
              <a:srgbClr val="FFFFFF"/>
            </a:solidFill>
            <a:ln w="9525" cap="flat" cmpd="sng" algn="ctr">
              <a:noFill/>
              <a:prstDash val="solid"/>
              <a:headEnd type="none" w="med" len="med"/>
              <a:tailEnd type="none" w="med" len="med"/>
            </a:ln>
            <a:effectLst>
              <a:outerShdw blurRad="288696" dist="38100" dir="2700000" algn="tl" rotWithShape="0">
                <a:prstClr val="black">
                  <a:alpha val="19774"/>
                </a:prstClr>
              </a:outerShdw>
            </a:effectLst>
          </p:spPr>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tab pos="5195888" algn="l"/>
                </a:tabLst>
                <a:defRPr/>
              </a:pPr>
              <a:endParaRPr kumimoji="0" lang="en-US" sz="2353" b="1" i="0" u="none" strike="noStrike" kern="0" cap="none" spc="0" normalizeH="0" baseline="0" noProof="0">
                <a:ln>
                  <a:noFill/>
                </a:ln>
                <a:gradFill>
                  <a:gsLst>
                    <a:gs pos="0">
                      <a:srgbClr val="FFFFFF"/>
                    </a:gs>
                    <a:gs pos="100000">
                      <a:srgbClr val="FFFFFF"/>
                    </a:gs>
                  </a:gsLst>
                  <a:lin ang="5400000" scaled="0"/>
                </a:gradFill>
                <a:effectLst/>
                <a:uLnTx/>
                <a:uFillTx/>
                <a:cs typeface="Segoe UI" pitchFamily="34" charset="0"/>
              </a:endParaRPr>
            </a:p>
          </p:txBody>
        </p:sp>
        <p:sp>
          <p:nvSpPr>
            <p:cNvPr id="11" name="Rounded Rectangle 45">
              <a:extLst>
                <a:ext uri="{FF2B5EF4-FFF2-40B4-BE49-F238E27FC236}">
                  <a16:creationId xmlns:a16="http://schemas.microsoft.com/office/drawing/2014/main" id="{05FFDCC1-A65D-249F-E4A0-18BDB2F658FF}"/>
                </a:ext>
              </a:extLst>
            </p:cNvPr>
            <p:cNvSpPr/>
            <p:nvPr/>
          </p:nvSpPr>
          <p:spPr>
            <a:xfrm>
              <a:off x="782028" y="2571921"/>
              <a:ext cx="6307098" cy="3219083"/>
            </a:xfrm>
            <a:prstGeom prst="roundRect">
              <a:avLst>
                <a:gd name="adj" fmla="val 3289"/>
              </a:avLst>
            </a:prstGeom>
            <a:gradFill flip="none" rotWithShape="1">
              <a:gsLst>
                <a:gs pos="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Semibold"/>
              </a:endParaRPr>
            </a:p>
          </p:txBody>
        </p:sp>
        <p:sp>
          <p:nvSpPr>
            <p:cNvPr id="12" name="TextBox 11">
              <a:extLst>
                <a:ext uri="{FF2B5EF4-FFF2-40B4-BE49-F238E27FC236}">
                  <a16:creationId xmlns:a16="http://schemas.microsoft.com/office/drawing/2014/main" id="{A9881752-6C6A-1806-20AC-0F7B1D25E413}"/>
                </a:ext>
              </a:extLst>
            </p:cNvPr>
            <p:cNvSpPr txBox="1"/>
            <p:nvPr/>
          </p:nvSpPr>
          <p:spPr>
            <a:xfrm>
              <a:off x="1777965" y="5283840"/>
              <a:ext cx="4315223" cy="279797"/>
            </a:xfrm>
            <a:prstGeom prst="rect">
              <a:avLst/>
            </a:prstGeom>
            <a:no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FFFFFF"/>
                  </a:solidFill>
                  <a:effectLst/>
                  <a:uLnTx/>
                  <a:uFillTx/>
                  <a:latin typeface="Segoe UI Semibold"/>
                  <a:cs typeface="Segoe UI" panose="020B0502040204020203" pitchFamily="34" charset="0"/>
                </a:rPr>
                <a:t> The Intelligent Data Fabric</a:t>
              </a:r>
            </a:p>
          </p:txBody>
        </p:sp>
        <p:grpSp>
          <p:nvGrpSpPr>
            <p:cNvPr id="13" name="Group 12">
              <a:extLst>
                <a:ext uri="{FF2B5EF4-FFF2-40B4-BE49-F238E27FC236}">
                  <a16:creationId xmlns:a16="http://schemas.microsoft.com/office/drawing/2014/main" id="{B90757DF-015D-6668-0914-3470E0EF697F}"/>
                </a:ext>
              </a:extLst>
            </p:cNvPr>
            <p:cNvGrpSpPr/>
            <p:nvPr/>
          </p:nvGrpSpPr>
          <p:grpSpPr>
            <a:xfrm>
              <a:off x="1000123" y="3171889"/>
              <a:ext cx="5870907" cy="1943488"/>
              <a:chOff x="1051637" y="3142582"/>
              <a:chExt cx="6457997" cy="2137835"/>
            </a:xfrm>
            <a:gradFill flip="none" rotWithShape="1">
              <a:gsLst>
                <a:gs pos="100000">
                  <a:srgbClr val="4FD4FF"/>
                </a:gs>
                <a:gs pos="0">
                  <a:srgbClr val="0078D4"/>
                </a:gs>
                <a:gs pos="60000">
                  <a:srgbClr val="0078D4">
                    <a:lumMod val="60000"/>
                    <a:lumOff val="40000"/>
                  </a:srgbClr>
                </a:gs>
              </a:gsLst>
              <a:lin ang="2700000" scaled="1"/>
              <a:tileRect/>
            </a:gradFill>
          </p:grpSpPr>
          <p:sp>
            <p:nvSpPr>
              <p:cNvPr id="21" name="Rounded Rectangle 45">
                <a:extLst>
                  <a:ext uri="{FF2B5EF4-FFF2-40B4-BE49-F238E27FC236}">
                    <a16:creationId xmlns:a16="http://schemas.microsoft.com/office/drawing/2014/main" id="{FEEE1FF8-06EF-411C-2DD8-2E47FD3D851B}"/>
                  </a:ext>
                </a:extLst>
              </p:cNvPr>
              <p:cNvSpPr/>
              <p:nvPr/>
            </p:nvSpPr>
            <p:spPr>
              <a:xfrm>
                <a:off x="1051637" y="3142582"/>
                <a:ext cx="6457997" cy="376325"/>
              </a:xfrm>
              <a:prstGeom prst="rect">
                <a:avLst/>
              </a:prstGeom>
              <a:grpFill/>
              <a:ln>
                <a:noFill/>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mn-ea"/>
                    <a:cs typeface="Segoe UI" pitchFamily="34" charset="0"/>
                  </a:rPr>
                  <a:t>AI Assisted</a:t>
                </a:r>
              </a:p>
            </p:txBody>
          </p:sp>
          <p:sp>
            <p:nvSpPr>
              <p:cNvPr id="22" name="Rounded Rectangle 45">
                <a:extLst>
                  <a:ext uri="{FF2B5EF4-FFF2-40B4-BE49-F238E27FC236}">
                    <a16:creationId xmlns:a16="http://schemas.microsoft.com/office/drawing/2014/main" id="{2C93F47A-E7B1-38B4-CBF7-ECBDF313EEF0}"/>
                  </a:ext>
                </a:extLst>
              </p:cNvPr>
              <p:cNvSpPr/>
              <p:nvPr/>
            </p:nvSpPr>
            <p:spPr>
              <a:xfrm>
                <a:off x="1051637" y="3582959"/>
                <a:ext cx="6457997" cy="376325"/>
              </a:xfrm>
              <a:prstGeom prst="rect">
                <a:avLst/>
              </a:prstGeom>
              <a:grpFill/>
              <a:ln>
                <a:noFill/>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mn-ea"/>
                    <a:cs typeface="Segoe UI" pitchFamily="34" charset="0"/>
                  </a:rPr>
                  <a:t>Shared Workspaces</a:t>
                </a:r>
              </a:p>
            </p:txBody>
          </p:sp>
          <p:sp>
            <p:nvSpPr>
              <p:cNvPr id="23" name="Rounded Rectangle 45">
                <a:extLst>
                  <a:ext uri="{FF2B5EF4-FFF2-40B4-BE49-F238E27FC236}">
                    <a16:creationId xmlns:a16="http://schemas.microsoft.com/office/drawing/2014/main" id="{8CFF67CC-B430-D9BF-C3B4-16339F9B58E5}"/>
                  </a:ext>
                </a:extLst>
              </p:cNvPr>
              <p:cNvSpPr/>
              <p:nvPr/>
            </p:nvSpPr>
            <p:spPr>
              <a:xfrm>
                <a:off x="1051637" y="4023336"/>
                <a:ext cx="6457997" cy="376325"/>
              </a:xfrm>
              <a:prstGeom prst="rect">
                <a:avLst/>
              </a:prstGeom>
              <a:grpFill/>
              <a:ln>
                <a:noFill/>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mn-ea"/>
                    <a:cs typeface="Segoe UI" pitchFamily="34" charset="0"/>
                  </a:rPr>
                  <a:t>Universal Compute Capacities</a:t>
                </a:r>
              </a:p>
            </p:txBody>
          </p:sp>
          <p:sp>
            <p:nvSpPr>
              <p:cNvPr id="24" name="Rounded Rectangle 45">
                <a:extLst>
                  <a:ext uri="{FF2B5EF4-FFF2-40B4-BE49-F238E27FC236}">
                    <a16:creationId xmlns:a16="http://schemas.microsoft.com/office/drawing/2014/main" id="{FCA42762-F9ED-00EC-79EC-86CF43D5058E}"/>
                  </a:ext>
                </a:extLst>
              </p:cNvPr>
              <p:cNvSpPr/>
              <p:nvPr/>
            </p:nvSpPr>
            <p:spPr>
              <a:xfrm>
                <a:off x="1051637" y="4463713"/>
                <a:ext cx="6457997" cy="376325"/>
              </a:xfrm>
              <a:prstGeom prst="rect">
                <a:avLst/>
              </a:prstGeom>
              <a:grpFill/>
              <a:ln>
                <a:noFill/>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mn-ea"/>
                    <a:cs typeface="Segoe UI" pitchFamily="34" charset="0"/>
                  </a:rPr>
                  <a:t>OneSecurity</a:t>
                </a:r>
              </a:p>
            </p:txBody>
          </p:sp>
          <p:sp>
            <p:nvSpPr>
              <p:cNvPr id="25" name="Rounded Rectangle 45">
                <a:extLst>
                  <a:ext uri="{FF2B5EF4-FFF2-40B4-BE49-F238E27FC236}">
                    <a16:creationId xmlns:a16="http://schemas.microsoft.com/office/drawing/2014/main" id="{B9D412BE-D21A-4E27-EC32-881D463F92EA}"/>
                  </a:ext>
                </a:extLst>
              </p:cNvPr>
              <p:cNvSpPr/>
              <p:nvPr/>
            </p:nvSpPr>
            <p:spPr>
              <a:xfrm>
                <a:off x="1051637" y="4904092"/>
                <a:ext cx="6457997" cy="376325"/>
              </a:xfrm>
              <a:prstGeom prst="rect">
                <a:avLst/>
              </a:prstGeom>
              <a:grpFill/>
              <a:ln>
                <a:noFill/>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err="1">
                    <a:ln>
                      <a:noFill/>
                    </a:ln>
                    <a:solidFill>
                      <a:srgbClr val="FFFFFF"/>
                    </a:solidFill>
                    <a:effectLst/>
                    <a:uLnTx/>
                    <a:uFillTx/>
                    <a:latin typeface="Segoe UI Semibold"/>
                    <a:ea typeface="+mn-ea"/>
                    <a:cs typeface="Segoe UI" pitchFamily="34" charset="0"/>
                  </a:rPr>
                  <a:t>OneLake</a:t>
                </a:r>
                <a:endParaRPr kumimoji="0" lang="en-US" sz="1400" b="0" i="0" u="none" strike="noStrike" kern="0" cap="none" spc="0" normalizeH="0" baseline="0" noProof="0">
                  <a:ln>
                    <a:noFill/>
                  </a:ln>
                  <a:solidFill>
                    <a:srgbClr val="FFFFFF"/>
                  </a:solidFill>
                  <a:effectLst/>
                  <a:uLnTx/>
                  <a:uFillTx/>
                  <a:latin typeface="Segoe UI Semibold"/>
                  <a:ea typeface="+mn-ea"/>
                  <a:cs typeface="Segoe UI" pitchFamily="34" charset="0"/>
                </a:endParaRPr>
              </a:p>
            </p:txBody>
          </p:sp>
        </p:grpSp>
        <p:grpSp>
          <p:nvGrpSpPr>
            <p:cNvPr id="14" name="Group 13">
              <a:extLst>
                <a:ext uri="{FF2B5EF4-FFF2-40B4-BE49-F238E27FC236}">
                  <a16:creationId xmlns:a16="http://schemas.microsoft.com/office/drawing/2014/main" id="{615665A8-A9BF-2C80-54F8-CDB7C2F447FC}"/>
                </a:ext>
              </a:extLst>
            </p:cNvPr>
            <p:cNvGrpSpPr/>
            <p:nvPr/>
          </p:nvGrpSpPr>
          <p:grpSpPr>
            <a:xfrm>
              <a:off x="888624" y="2155936"/>
              <a:ext cx="6093906" cy="831968"/>
              <a:chOff x="888624" y="2155936"/>
              <a:chExt cx="6093906" cy="831968"/>
            </a:xfrm>
          </p:grpSpPr>
          <p:sp>
            <p:nvSpPr>
              <p:cNvPr id="15" name="Rounded Rectangle 8">
                <a:extLst>
                  <a:ext uri="{FF2B5EF4-FFF2-40B4-BE49-F238E27FC236}">
                    <a16:creationId xmlns:a16="http://schemas.microsoft.com/office/drawing/2014/main" id="{01300C92-2027-B3AF-D855-1E2431EB604E}"/>
                  </a:ext>
                </a:extLst>
              </p:cNvPr>
              <p:cNvSpPr/>
              <p:nvPr/>
            </p:nvSpPr>
            <p:spPr>
              <a:xfrm>
                <a:off x="888624" y="2156304"/>
                <a:ext cx="946800" cy="831600"/>
              </a:xfrm>
              <a:prstGeom prst="roundRect">
                <a:avLst>
                  <a:gd name="adj" fmla="val 6586"/>
                </a:avLst>
              </a:prstGeom>
              <a:gradFill flip="none" rotWithShape="1">
                <a:gsLst>
                  <a:gs pos="2000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Data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Integration</a:t>
                </a:r>
              </a:p>
            </p:txBody>
          </p:sp>
          <p:sp>
            <p:nvSpPr>
              <p:cNvPr id="16" name="Rounded Rectangle 9">
                <a:extLst>
                  <a:ext uri="{FF2B5EF4-FFF2-40B4-BE49-F238E27FC236}">
                    <a16:creationId xmlns:a16="http://schemas.microsoft.com/office/drawing/2014/main" id="{B0509971-7626-4147-0ED8-F24D3ED997ED}"/>
                  </a:ext>
                </a:extLst>
              </p:cNvPr>
              <p:cNvSpPr/>
              <p:nvPr/>
            </p:nvSpPr>
            <p:spPr>
              <a:xfrm>
                <a:off x="1917996" y="2156304"/>
                <a:ext cx="946800" cy="831600"/>
              </a:xfrm>
              <a:prstGeom prst="roundRect">
                <a:avLst>
                  <a:gd name="adj" fmla="val 6586"/>
                </a:avLst>
              </a:prstGeom>
              <a:gradFill flip="none" rotWithShape="1">
                <a:gsLst>
                  <a:gs pos="2000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Data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Engineering</a:t>
                </a:r>
              </a:p>
            </p:txBody>
          </p:sp>
          <p:sp>
            <p:nvSpPr>
              <p:cNvPr id="17" name="Rounded Rectangle 10">
                <a:extLst>
                  <a:ext uri="{FF2B5EF4-FFF2-40B4-BE49-F238E27FC236}">
                    <a16:creationId xmlns:a16="http://schemas.microsoft.com/office/drawing/2014/main" id="{E8D8D105-8C7D-565E-BD50-DB28F41BEABF}"/>
                  </a:ext>
                </a:extLst>
              </p:cNvPr>
              <p:cNvSpPr/>
              <p:nvPr/>
            </p:nvSpPr>
            <p:spPr>
              <a:xfrm>
                <a:off x="2947368" y="2156304"/>
                <a:ext cx="946800" cy="831600"/>
              </a:xfrm>
              <a:prstGeom prst="roundRect">
                <a:avLst>
                  <a:gd name="adj" fmla="val 6586"/>
                </a:avLst>
              </a:prstGeom>
              <a:gradFill flip="none" rotWithShape="1">
                <a:gsLst>
                  <a:gs pos="2000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Data</a:t>
                </a:r>
                <a:br>
                  <a:rPr kumimoji="0" lang="en-US" sz="1100" b="0" i="0" u="none" strike="noStrike" kern="0" cap="none" spc="0" normalizeH="0" baseline="0" noProof="0">
                    <a:ln>
                      <a:noFill/>
                    </a:ln>
                    <a:solidFill>
                      <a:srgbClr val="FFFFFF"/>
                    </a:solidFill>
                    <a:effectLst/>
                    <a:uLnTx/>
                    <a:uFillTx/>
                    <a:latin typeface="Segoe UI Semibold"/>
                  </a:rPr>
                </a:br>
                <a:r>
                  <a:rPr kumimoji="0" lang="en-US" sz="1100" b="0" i="0" u="none" strike="noStrike" kern="0" cap="none" spc="0" normalizeH="0" baseline="0" noProof="0">
                    <a:ln>
                      <a:noFill/>
                    </a:ln>
                    <a:solidFill>
                      <a:srgbClr val="FFFFFF"/>
                    </a:solidFill>
                    <a:effectLst/>
                    <a:uLnTx/>
                    <a:uFillTx/>
                    <a:latin typeface="Segoe UI Semibold"/>
                  </a:rPr>
                  <a:t>Warehousing</a:t>
                </a:r>
              </a:p>
            </p:txBody>
          </p:sp>
          <p:sp>
            <p:nvSpPr>
              <p:cNvPr id="18" name="Rounded Rectangle 11">
                <a:extLst>
                  <a:ext uri="{FF2B5EF4-FFF2-40B4-BE49-F238E27FC236}">
                    <a16:creationId xmlns:a16="http://schemas.microsoft.com/office/drawing/2014/main" id="{5A98E97D-E6F7-5591-4C00-87B54F265A41}"/>
                  </a:ext>
                </a:extLst>
              </p:cNvPr>
              <p:cNvSpPr/>
              <p:nvPr/>
            </p:nvSpPr>
            <p:spPr>
              <a:xfrm>
                <a:off x="3976740" y="2156304"/>
                <a:ext cx="946800" cy="831600"/>
              </a:xfrm>
              <a:prstGeom prst="roundRect">
                <a:avLst>
                  <a:gd name="adj" fmla="val 6586"/>
                </a:avLst>
              </a:prstGeom>
              <a:gradFill flip="none" rotWithShape="1">
                <a:gsLst>
                  <a:gs pos="2000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Real-</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Time</a:t>
                </a:r>
                <a:br>
                  <a:rPr kumimoji="0" lang="en-US" sz="1100" b="0" i="0" u="none" strike="noStrike" kern="0" cap="none" spc="0" normalizeH="0" baseline="0" noProof="0">
                    <a:ln>
                      <a:noFill/>
                    </a:ln>
                    <a:solidFill>
                      <a:srgbClr val="FFFFFF"/>
                    </a:solidFill>
                    <a:effectLst/>
                    <a:uLnTx/>
                    <a:uFillTx/>
                    <a:latin typeface="Segoe UI Semibold"/>
                  </a:rPr>
                </a:br>
                <a:r>
                  <a:rPr kumimoji="0" lang="en-US" sz="1100" b="0" i="0" u="none" strike="noStrike" kern="0" cap="none" spc="0" normalizeH="0" baseline="0" noProof="0">
                    <a:ln>
                      <a:noFill/>
                    </a:ln>
                    <a:solidFill>
                      <a:srgbClr val="FFFFFF"/>
                    </a:solidFill>
                    <a:effectLst/>
                    <a:uLnTx/>
                    <a:uFillTx/>
                    <a:latin typeface="Segoe UI Semibold"/>
                  </a:rPr>
                  <a:t>Analytics</a:t>
                </a:r>
              </a:p>
            </p:txBody>
          </p:sp>
          <p:sp>
            <p:nvSpPr>
              <p:cNvPr id="19" name="Rounded Rectangle 12">
                <a:extLst>
                  <a:ext uri="{FF2B5EF4-FFF2-40B4-BE49-F238E27FC236}">
                    <a16:creationId xmlns:a16="http://schemas.microsoft.com/office/drawing/2014/main" id="{39884265-8EC9-85F1-58A5-3EFA654F60CA}"/>
                  </a:ext>
                </a:extLst>
              </p:cNvPr>
              <p:cNvSpPr/>
              <p:nvPr/>
            </p:nvSpPr>
            <p:spPr>
              <a:xfrm>
                <a:off x="5006112" y="2156304"/>
                <a:ext cx="946800" cy="831600"/>
              </a:xfrm>
              <a:prstGeom prst="roundRect">
                <a:avLst>
                  <a:gd name="adj" fmla="val 6586"/>
                </a:avLst>
              </a:prstGeom>
              <a:gradFill flip="none" rotWithShape="1">
                <a:gsLst>
                  <a:gs pos="2000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Data </a:t>
                </a:r>
                <a:br>
                  <a:rPr kumimoji="0" lang="en-US" sz="1100" b="0" i="0" u="none" strike="noStrike" kern="0" cap="none" spc="0" normalizeH="0" baseline="0" noProof="0">
                    <a:ln>
                      <a:noFill/>
                    </a:ln>
                    <a:solidFill>
                      <a:srgbClr val="FFFFFF"/>
                    </a:solidFill>
                    <a:effectLst/>
                    <a:uLnTx/>
                    <a:uFillTx/>
                    <a:latin typeface="Segoe UI Semibold"/>
                  </a:rPr>
                </a:br>
                <a:r>
                  <a:rPr kumimoji="0" lang="en-US" sz="1100" b="0" i="0" u="none" strike="noStrike" kern="0" cap="none" spc="0" normalizeH="0" baseline="0" noProof="0">
                    <a:ln>
                      <a:noFill/>
                    </a:ln>
                    <a:solidFill>
                      <a:srgbClr val="FFFFFF"/>
                    </a:solidFill>
                    <a:effectLst/>
                    <a:uLnTx/>
                    <a:uFillTx/>
                    <a:latin typeface="Segoe UI Semibold"/>
                  </a:rPr>
                  <a:t>Science</a:t>
                </a:r>
              </a:p>
            </p:txBody>
          </p:sp>
          <p:sp>
            <p:nvSpPr>
              <p:cNvPr id="20" name="Rounded Rectangle 13">
                <a:extLst>
                  <a:ext uri="{FF2B5EF4-FFF2-40B4-BE49-F238E27FC236}">
                    <a16:creationId xmlns:a16="http://schemas.microsoft.com/office/drawing/2014/main" id="{BB427341-9788-4411-7EE6-B47B2DF1BC75}"/>
                  </a:ext>
                </a:extLst>
              </p:cNvPr>
              <p:cNvSpPr/>
              <p:nvPr/>
            </p:nvSpPr>
            <p:spPr>
              <a:xfrm>
                <a:off x="6035730" y="2155936"/>
                <a:ext cx="946800" cy="831600"/>
              </a:xfrm>
              <a:prstGeom prst="roundRect">
                <a:avLst>
                  <a:gd name="adj" fmla="val 6586"/>
                </a:avLst>
              </a:prstGeom>
              <a:gradFill flip="none" rotWithShape="1">
                <a:gsLst>
                  <a:gs pos="2000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Business</a:t>
                </a:r>
                <a:br>
                  <a:rPr kumimoji="0" lang="en-US" sz="1100" b="0" i="0" u="none" strike="noStrike" kern="0" cap="none" spc="0" normalizeH="0" baseline="0" noProof="0">
                    <a:ln>
                      <a:noFill/>
                    </a:ln>
                    <a:solidFill>
                      <a:srgbClr val="FFFFFF"/>
                    </a:solidFill>
                    <a:effectLst/>
                    <a:uLnTx/>
                    <a:uFillTx/>
                    <a:latin typeface="Segoe UI Semibold"/>
                  </a:rPr>
                </a:br>
                <a:r>
                  <a:rPr kumimoji="0" lang="en-US" sz="1100" b="0" i="0" u="none" strike="noStrike" kern="0" cap="none" spc="0" normalizeH="0" baseline="0" noProof="0">
                    <a:ln>
                      <a:noFill/>
                    </a:ln>
                    <a:solidFill>
                      <a:srgbClr val="FFFFFF"/>
                    </a:solidFill>
                    <a:effectLst/>
                    <a:uLnTx/>
                    <a:uFillTx/>
                    <a:latin typeface="Segoe UI Semibold"/>
                  </a:rPr>
                  <a:t>Intelligence</a:t>
                </a:r>
              </a:p>
            </p:txBody>
          </p:sp>
        </p:grpSp>
      </p:grpSp>
      <p:cxnSp>
        <p:nvCxnSpPr>
          <p:cNvPr id="26" name="Straight Connector 25">
            <a:extLst>
              <a:ext uri="{FF2B5EF4-FFF2-40B4-BE49-F238E27FC236}">
                <a16:creationId xmlns:a16="http://schemas.microsoft.com/office/drawing/2014/main" id="{1343E68D-F135-5396-0BDD-45B1B5ECD23A}"/>
              </a:ext>
            </a:extLst>
          </p:cNvPr>
          <p:cNvCxnSpPr>
            <a:cxnSpLocks/>
          </p:cNvCxnSpPr>
          <p:nvPr/>
        </p:nvCxnSpPr>
        <p:spPr>
          <a:xfrm>
            <a:off x="659947" y="5667368"/>
            <a:ext cx="3909556" cy="0"/>
          </a:xfrm>
          <a:prstGeom prst="line">
            <a:avLst/>
          </a:prstGeom>
          <a:noFill/>
          <a:ln w="9525" cap="flat" cmpd="sng" algn="ctr">
            <a:solidFill>
              <a:srgbClr val="FFFFFF">
                <a:lumMod val="85000"/>
              </a:srgbClr>
            </a:solidFill>
            <a:prstDash val="solid"/>
            <a:headEnd type="none" w="lg" len="med"/>
            <a:tailEnd type="none" w="lg" len="med"/>
          </a:ln>
          <a:effectLst/>
        </p:spPr>
      </p:cxnSp>
    </p:spTree>
    <p:extLst>
      <p:ext uri="{BB962C8B-B14F-4D97-AF65-F5344CB8AC3E}">
        <p14:creationId xmlns:p14="http://schemas.microsoft.com/office/powerpoint/2010/main" val="258576372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itle 1">
            <a:extLst>
              <a:ext uri="{FF2B5EF4-FFF2-40B4-BE49-F238E27FC236}">
                <a16:creationId xmlns:a16="http://schemas.microsoft.com/office/drawing/2014/main" id="{91067CD4-1D0F-383D-AB19-7DA8BC7095FC}"/>
              </a:ext>
            </a:extLst>
          </p:cNvPr>
          <p:cNvSpPr txBox="1">
            <a:spLocks/>
          </p:cNvSpPr>
          <p:nvPr/>
        </p:nvSpPr>
        <p:spPr>
          <a:xfrm>
            <a:off x="582614" y="620490"/>
            <a:ext cx="11026774" cy="553998"/>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a:ln w="3175">
                  <a:noFill/>
                </a:ln>
                <a:solidFill>
                  <a:srgbClr val="117865"/>
                </a:solidFill>
                <a:effectLst/>
                <a:uLnTx/>
                <a:uFillTx/>
                <a:latin typeface="Segoe UI Semibold"/>
                <a:ea typeface="+mn-ea"/>
                <a:cs typeface="Segoe UI" pitchFamily="34" charset="0"/>
              </a:rPr>
              <a:t>Microsoft Fabric</a:t>
            </a:r>
          </a:p>
        </p:txBody>
      </p:sp>
      <p:grpSp>
        <p:nvGrpSpPr>
          <p:cNvPr id="37" name="!!B1">
            <a:extLst>
              <a:ext uri="{FF2B5EF4-FFF2-40B4-BE49-F238E27FC236}">
                <a16:creationId xmlns:a16="http://schemas.microsoft.com/office/drawing/2014/main" id="{C2A13E6D-7F8B-73FD-40D0-0BB9F0A64315}"/>
              </a:ext>
            </a:extLst>
          </p:cNvPr>
          <p:cNvGrpSpPr/>
          <p:nvPr/>
        </p:nvGrpSpPr>
        <p:grpSpPr>
          <a:xfrm>
            <a:off x="602352" y="2461047"/>
            <a:ext cx="2631967" cy="3272239"/>
            <a:chOff x="602352" y="2461047"/>
            <a:chExt cx="2631967" cy="3272239"/>
          </a:xfrm>
        </p:grpSpPr>
        <p:sp>
          <p:nvSpPr>
            <p:cNvPr id="38" name="Rectangle: Rounded Corners 5">
              <a:extLst>
                <a:ext uri="{FF2B5EF4-FFF2-40B4-BE49-F238E27FC236}">
                  <a16:creationId xmlns:a16="http://schemas.microsoft.com/office/drawing/2014/main" id="{1727DAB0-156E-F82B-382C-5872B6435EB3}"/>
                </a:ext>
              </a:extLst>
            </p:cNvPr>
            <p:cNvSpPr/>
            <p:nvPr/>
          </p:nvSpPr>
          <p:spPr bwMode="auto">
            <a:xfrm>
              <a:off x="602352" y="2461047"/>
              <a:ext cx="2631967" cy="3272239"/>
            </a:xfrm>
            <a:prstGeom prst="roundRect">
              <a:avLst>
                <a:gd name="adj" fmla="val 5521"/>
              </a:avLst>
            </a:prstGeom>
            <a:gradFill flip="none" rotWithShape="1">
              <a:gsLst>
                <a:gs pos="20000">
                  <a:srgbClr val="243A5E"/>
                </a:gs>
                <a:gs pos="100000">
                  <a:srgbClr val="0078D4"/>
                </a:gs>
              </a:gsLst>
              <a:lin ang="54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FFFFFF"/>
                  </a:solidFill>
                  <a:effectLst/>
                  <a:uLnTx/>
                  <a:uFillTx/>
                  <a:latin typeface="Segoe UI Semibold"/>
                  <a:ea typeface="+mn-ea"/>
                  <a:cs typeface="Segoe UI"/>
                </a:rPr>
                <a:t>Complete Analytics Platform</a:t>
              </a:r>
            </a:p>
            <a:p>
              <a:pPr marL="0" marR="0" lvl="0" indent="0" algn="l" defTabSz="932472" rtl="0" eaLnBrk="1" fontAlgn="base" latinLnBrk="0" hangingPunct="1">
                <a:lnSpc>
                  <a:spcPct val="100000"/>
                </a:lnSpc>
                <a:spcBef>
                  <a:spcPts val="1200"/>
                </a:spcBef>
                <a:spcAft>
                  <a:spcPct val="0"/>
                </a:spcAft>
                <a:buClrTx/>
                <a:buSzTx/>
                <a:buFontTx/>
                <a:buNone/>
                <a:tabLst/>
                <a:defRPr/>
              </a:pPr>
              <a:endParaRPr kumimoji="0" lang="en-US" sz="3200" b="1" i="0" u="none" strike="noStrike" kern="0" cap="none" spc="0" normalizeH="0" baseline="0" noProof="0">
                <a:ln>
                  <a:noFill/>
                </a:ln>
                <a:solidFill>
                  <a:srgbClr val="FFFFFF"/>
                </a:solidFill>
                <a:effectLst/>
                <a:uLnTx/>
                <a:uFillTx/>
                <a:latin typeface="Segoe UI"/>
                <a:ea typeface="+mn-ea"/>
                <a:cs typeface="Segoe UI" pitchFamily="34" charset="0"/>
              </a:endParaRPr>
            </a:p>
            <a:p>
              <a:pPr marL="0" marR="0" lvl="0" indent="0" algn="l" defTabSz="932472" rtl="0" eaLnBrk="1" fontAlgn="base" latinLnBrk="0" hangingPunct="1">
                <a:lnSpc>
                  <a:spcPct val="100000"/>
                </a:lnSpc>
                <a:spcBef>
                  <a:spcPts val="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mn-ea"/>
                  <a:cs typeface="Segoe UI" pitchFamily="34" charset="0"/>
                </a:rPr>
                <a:t>Best of Breed</a:t>
              </a: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mn-ea"/>
                  <a:cs typeface="Segoe UI" pitchFamily="34" charset="0"/>
                </a:rPr>
                <a:t>Unified SaaS Solution</a:t>
              </a: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mn-ea"/>
                  <a:cs typeface="Segoe UI" pitchFamily="34" charset="0"/>
                </a:rPr>
                <a:t>Low Code Plus Pro Dev</a:t>
              </a:r>
            </a:p>
          </p:txBody>
        </p:sp>
        <p:cxnSp>
          <p:nvCxnSpPr>
            <p:cNvPr id="39" name="Straight Connector 38">
              <a:extLst>
                <a:ext uri="{FF2B5EF4-FFF2-40B4-BE49-F238E27FC236}">
                  <a16:creationId xmlns:a16="http://schemas.microsoft.com/office/drawing/2014/main" id="{E6DC9EB3-4229-2C9F-CBB0-26CF3667E985}"/>
                </a:ext>
              </a:extLst>
            </p:cNvPr>
            <p:cNvCxnSpPr>
              <a:cxnSpLocks/>
            </p:cNvCxnSpPr>
            <p:nvPr/>
          </p:nvCxnSpPr>
          <p:spPr>
            <a:xfrm>
              <a:off x="807980" y="4171287"/>
              <a:ext cx="2204093" cy="0"/>
            </a:xfrm>
            <a:prstGeom prst="line">
              <a:avLst/>
            </a:prstGeom>
            <a:noFill/>
            <a:ln w="9525" cap="flat" cmpd="sng" algn="ctr">
              <a:solidFill>
                <a:srgbClr val="FFFFFF">
                  <a:alpha val="60000"/>
                </a:srgbClr>
              </a:solidFill>
              <a:prstDash val="solid"/>
              <a:headEnd type="none" w="lg" len="med"/>
              <a:tailEnd type="none" w="lg" len="med"/>
            </a:ln>
            <a:effectLst/>
          </p:spPr>
        </p:cxnSp>
        <p:cxnSp>
          <p:nvCxnSpPr>
            <p:cNvPr id="40" name="Straight Connector 39">
              <a:extLst>
                <a:ext uri="{FF2B5EF4-FFF2-40B4-BE49-F238E27FC236}">
                  <a16:creationId xmlns:a16="http://schemas.microsoft.com/office/drawing/2014/main" id="{2A6E4F4B-2CF4-D72B-0002-9DFDD9E4DAAE}"/>
                </a:ext>
              </a:extLst>
            </p:cNvPr>
            <p:cNvCxnSpPr>
              <a:cxnSpLocks/>
            </p:cNvCxnSpPr>
            <p:nvPr/>
          </p:nvCxnSpPr>
          <p:spPr>
            <a:xfrm>
              <a:off x="807980" y="4525871"/>
              <a:ext cx="2204093" cy="0"/>
            </a:xfrm>
            <a:prstGeom prst="line">
              <a:avLst/>
            </a:prstGeom>
            <a:noFill/>
            <a:ln w="9525" cap="flat" cmpd="sng" algn="ctr">
              <a:solidFill>
                <a:srgbClr val="FFFFFF">
                  <a:alpha val="60000"/>
                </a:srgbClr>
              </a:solidFill>
              <a:prstDash val="solid"/>
              <a:headEnd type="none" w="lg" len="med"/>
              <a:tailEnd type="none" w="lg" len="med"/>
            </a:ln>
            <a:effectLst/>
          </p:spPr>
        </p:cxnSp>
      </p:grpSp>
      <p:sp>
        <p:nvSpPr>
          <p:cNvPr id="41" name="Text Placeholder 3">
            <a:extLst>
              <a:ext uri="{FF2B5EF4-FFF2-40B4-BE49-F238E27FC236}">
                <a16:creationId xmlns:a16="http://schemas.microsoft.com/office/drawing/2014/main" id="{A5380936-2D0C-0DB9-B3AE-CC1AC3E055F2}"/>
              </a:ext>
            </a:extLst>
          </p:cNvPr>
          <p:cNvSpPr txBox="1">
            <a:spLocks/>
          </p:cNvSpPr>
          <p:nvPr/>
        </p:nvSpPr>
        <p:spPr>
          <a:xfrm>
            <a:off x="552450" y="1344692"/>
            <a:ext cx="11087100" cy="764312"/>
          </a:xfrm>
          <a:prstGeom prst="rect">
            <a:avLst/>
          </a:prstGeom>
        </p:spPr>
        <p:txBody>
          <a:bodyPr vert="horz" wrap="square" lIns="0" tIns="0" rIns="0" bIns="0" rtlCol="0">
            <a:sp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0">
                      <a:schemeClr val="accent2"/>
                    </a:gs>
                    <a:gs pos="100000">
                      <a:schemeClr val="tx2"/>
                    </a:gs>
                  </a:gsLst>
                  <a:lin ang="2700000" scaled="0"/>
                </a:gradFill>
                <a:latin typeface="+mj-lt"/>
                <a:ea typeface="+mn-ea"/>
                <a:cs typeface="Segoe UI" panose="020B0502040204020203" pitchFamily="34" charset="0"/>
              </a:defRPr>
            </a:lvl1pPr>
            <a:lvl2pPr marL="2286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61988"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855663"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2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a:ln>
                  <a:noFill/>
                </a:ln>
                <a:gradFill flip="none" rotWithShape="1">
                  <a:gsLst>
                    <a:gs pos="20000">
                      <a:srgbClr val="243A5E"/>
                    </a:gs>
                    <a:gs pos="100000">
                      <a:srgbClr val="0078D4"/>
                    </a:gs>
                  </a:gsLst>
                  <a:lin ang="2700000" scaled="1"/>
                  <a:tileRect/>
                </a:gradFill>
                <a:effectLst/>
                <a:uLnTx/>
                <a:uFillTx/>
                <a:latin typeface="Segoe UI Semibold"/>
                <a:ea typeface="+mn-ea"/>
                <a:cs typeface="Segoe UI" panose="020B0502040204020203" pitchFamily="34" charset="0"/>
              </a:rPr>
              <a:t>End-to-end analytics data fabric </a:t>
            </a:r>
          </a:p>
          <a:p>
            <a:pPr marL="0" marR="0" lvl="0" indent="0" algn="ctr" defTabSz="932742" rtl="0" eaLnBrk="1" fontAlgn="auto" latinLnBrk="0" hangingPunct="1">
              <a:lnSpc>
                <a:spcPct val="100000"/>
              </a:lnSpc>
              <a:spcBef>
                <a:spcPts val="2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a:ln>
                  <a:noFill/>
                </a:ln>
                <a:gradFill flip="none" rotWithShape="1">
                  <a:gsLst>
                    <a:gs pos="20000">
                      <a:srgbClr val="243A5E"/>
                    </a:gs>
                    <a:gs pos="100000">
                      <a:srgbClr val="0078D4"/>
                    </a:gs>
                  </a:gsLst>
                  <a:lin ang="2700000" scaled="1"/>
                  <a:tileRect/>
                </a:gradFill>
                <a:effectLst/>
                <a:uLnTx/>
                <a:uFillTx/>
                <a:latin typeface="Segoe UI Semibold"/>
                <a:ea typeface="+mn-ea"/>
                <a:cs typeface="Segoe UI" panose="020B0502040204020203" pitchFamily="34" charset="0"/>
              </a:rPr>
              <a:t>From the data lake to the business user</a:t>
            </a:r>
          </a:p>
        </p:txBody>
      </p:sp>
      <p:grpSp>
        <p:nvGrpSpPr>
          <p:cNvPr id="42" name="!!B2">
            <a:extLst>
              <a:ext uri="{FF2B5EF4-FFF2-40B4-BE49-F238E27FC236}">
                <a16:creationId xmlns:a16="http://schemas.microsoft.com/office/drawing/2014/main" id="{27476FD2-BB8C-51A9-F85F-50A4C2C99E8A}"/>
              </a:ext>
            </a:extLst>
          </p:cNvPr>
          <p:cNvGrpSpPr/>
          <p:nvPr/>
        </p:nvGrpSpPr>
        <p:grpSpPr>
          <a:xfrm>
            <a:off x="3387462" y="2461047"/>
            <a:ext cx="2631967" cy="3272239"/>
            <a:chOff x="3387462" y="2461047"/>
            <a:chExt cx="2631967" cy="3272239"/>
          </a:xfrm>
        </p:grpSpPr>
        <p:sp>
          <p:nvSpPr>
            <p:cNvPr id="43" name="Rectangle: Rounded Corners 5">
              <a:extLst>
                <a:ext uri="{FF2B5EF4-FFF2-40B4-BE49-F238E27FC236}">
                  <a16:creationId xmlns:a16="http://schemas.microsoft.com/office/drawing/2014/main" id="{19119B37-A9DA-F384-3454-934AB43AC897}"/>
                </a:ext>
              </a:extLst>
            </p:cNvPr>
            <p:cNvSpPr/>
            <p:nvPr/>
          </p:nvSpPr>
          <p:spPr bwMode="auto">
            <a:xfrm>
              <a:off x="3387462" y="2461047"/>
              <a:ext cx="2631967" cy="3272239"/>
            </a:xfrm>
            <a:prstGeom prst="roundRect">
              <a:avLst>
                <a:gd name="adj" fmla="val 5521"/>
              </a:avLst>
            </a:prstGeom>
            <a:gradFill flip="none" rotWithShape="1">
              <a:gsLst>
                <a:gs pos="20000">
                  <a:srgbClr val="243A5E"/>
                </a:gs>
                <a:gs pos="100000">
                  <a:srgbClr val="0078D4"/>
                </a:gs>
              </a:gsLst>
              <a:lin ang="54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2000" b="0" i="0" u="none" strike="noStrike" kern="0" cap="none" spc="0" normalizeH="0" baseline="0" noProof="0">
                  <a:ln>
                    <a:noFill/>
                  </a:ln>
                  <a:solidFill>
                    <a:srgbClr val="FFFFFF"/>
                  </a:solidFill>
                  <a:effectLst/>
                  <a:uLnTx/>
                  <a:uFillTx/>
                  <a:latin typeface="Segoe UI Semibold"/>
                  <a:ea typeface="+mn-ea"/>
                  <a:cs typeface="Segoe UI"/>
                </a:rPr>
                <a:t>Lake-centric </a:t>
              </a:r>
              <a:br>
                <a:rPr kumimoji="0" lang="en-US" sz="2000" b="0" i="0" u="none" strike="noStrike" kern="0" cap="none" spc="0" normalizeH="0" baseline="0" noProof="0">
                  <a:ln>
                    <a:noFill/>
                  </a:ln>
                  <a:solidFill>
                    <a:srgbClr val="FFFFFF"/>
                  </a:solidFill>
                  <a:effectLst/>
                  <a:uLnTx/>
                  <a:uFillTx/>
                  <a:latin typeface="Segoe UI Semibold"/>
                  <a:ea typeface="+mn-ea"/>
                  <a:cs typeface="Segoe UI"/>
                </a:rPr>
              </a:br>
              <a:r>
                <a:rPr kumimoji="0" lang="en-US" sz="2000" b="0" i="0" u="none" strike="noStrike" kern="0" cap="none" spc="0" normalizeH="0" baseline="0" noProof="0">
                  <a:ln>
                    <a:noFill/>
                  </a:ln>
                  <a:solidFill>
                    <a:srgbClr val="FFFFFF"/>
                  </a:solidFill>
                  <a:effectLst/>
                  <a:uLnTx/>
                  <a:uFillTx/>
                  <a:latin typeface="Segoe UI Semibold"/>
                  <a:ea typeface="+mn-ea"/>
                  <a:cs typeface="Segoe UI"/>
                </a:rPr>
                <a:t>and Open</a:t>
              </a:r>
            </a:p>
            <a:p>
              <a:pPr marL="0" marR="0" lvl="0" indent="0" algn="l" defTabSz="932472" rtl="0" eaLnBrk="1" fontAlgn="base" latinLnBrk="0" hangingPunct="1">
                <a:lnSpc>
                  <a:spcPct val="100000"/>
                </a:lnSpc>
                <a:spcBef>
                  <a:spcPts val="1200"/>
                </a:spcBef>
                <a:spcAft>
                  <a:spcPct val="0"/>
                </a:spcAft>
                <a:buClrTx/>
                <a:buSzTx/>
                <a:buFontTx/>
                <a:buNone/>
                <a:tabLst/>
                <a:defRPr/>
              </a:pPr>
              <a:endParaRPr kumimoji="0" lang="en-US" sz="3200" b="0" i="0" u="none" strike="noStrike" kern="0" cap="none" spc="0" normalizeH="0" baseline="0" noProof="0">
                <a:ln>
                  <a:noFill/>
                </a:ln>
                <a:solidFill>
                  <a:srgbClr val="FFFFFF"/>
                </a:solidFill>
                <a:effectLst/>
                <a:uLnTx/>
                <a:uFillTx/>
                <a:latin typeface="Segoe UI Semibold"/>
                <a:ea typeface="+mn-ea"/>
                <a:cs typeface="Segoe UI"/>
              </a:endParaRPr>
            </a:p>
            <a:p>
              <a:pPr marL="0" marR="0" lvl="0" indent="0" algn="l" defTabSz="932472" rtl="0" eaLnBrk="1" fontAlgn="base" latinLnBrk="0" hangingPunct="1">
                <a:lnSpc>
                  <a:spcPct val="100000"/>
                </a:lnSpc>
                <a:spcBef>
                  <a:spcPts val="0"/>
                </a:spcBef>
                <a:spcAft>
                  <a:spcPct val="0"/>
                </a:spcAft>
                <a:buClrTx/>
                <a:buSzTx/>
                <a:buFontTx/>
                <a:buNone/>
                <a:tabLst/>
                <a:defRPr/>
              </a:pPr>
              <a:r>
                <a:rPr kumimoji="0" lang="en-US" sz="1400" b="0" i="0" u="none" strike="noStrike" kern="0" cap="none" spc="0" normalizeH="0" baseline="0" noProof="0" err="1">
                  <a:ln>
                    <a:noFill/>
                  </a:ln>
                  <a:solidFill>
                    <a:srgbClr val="FFFFFF"/>
                  </a:solidFill>
                  <a:effectLst/>
                  <a:uLnTx/>
                  <a:uFillTx/>
                  <a:latin typeface="Segoe UI Semibold"/>
                  <a:ea typeface="+mn-ea"/>
                  <a:cs typeface="Segoe UI" pitchFamily="34" charset="0"/>
                </a:rPr>
                <a:t>OneLake</a:t>
              </a:r>
              <a:endParaRPr kumimoji="0" lang="en-US" sz="1400" b="0" i="0" u="none" strike="noStrike" kern="0" cap="none" spc="0" normalizeH="0" baseline="0" noProof="0">
                <a:ln>
                  <a:noFill/>
                </a:ln>
                <a:solidFill>
                  <a:srgbClr val="FFFFFF"/>
                </a:solidFill>
                <a:effectLst/>
                <a:uLnTx/>
                <a:uFillTx/>
                <a:latin typeface="Segoe UI Semibold"/>
                <a:ea typeface="+mn-ea"/>
                <a:cs typeface="Segoe UI" pitchFamily="34" charset="0"/>
              </a:endParaRP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mn-ea"/>
                  <a:cs typeface="Segoe UI" pitchFamily="34" charset="0"/>
                </a:rPr>
                <a:t>One Copy</a:t>
              </a: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mn-ea"/>
                  <a:cs typeface="Segoe UI" pitchFamily="34" charset="0"/>
                </a:rPr>
                <a:t>Always Synced</a:t>
              </a:r>
            </a:p>
          </p:txBody>
        </p:sp>
        <p:cxnSp>
          <p:nvCxnSpPr>
            <p:cNvPr id="44" name="Straight Connector 43">
              <a:extLst>
                <a:ext uri="{FF2B5EF4-FFF2-40B4-BE49-F238E27FC236}">
                  <a16:creationId xmlns:a16="http://schemas.microsoft.com/office/drawing/2014/main" id="{640266D7-B311-75E1-70BB-40766B028C19}"/>
                </a:ext>
              </a:extLst>
            </p:cNvPr>
            <p:cNvCxnSpPr>
              <a:cxnSpLocks/>
            </p:cNvCxnSpPr>
            <p:nvPr/>
          </p:nvCxnSpPr>
          <p:spPr>
            <a:xfrm>
              <a:off x="3596900" y="4171287"/>
              <a:ext cx="2204093" cy="0"/>
            </a:xfrm>
            <a:prstGeom prst="line">
              <a:avLst/>
            </a:prstGeom>
            <a:noFill/>
            <a:ln w="9525" cap="flat" cmpd="sng" algn="ctr">
              <a:solidFill>
                <a:srgbClr val="FFFFFF">
                  <a:alpha val="60000"/>
                </a:srgbClr>
              </a:solidFill>
              <a:prstDash val="solid"/>
              <a:headEnd type="none" w="lg" len="med"/>
              <a:tailEnd type="none" w="lg" len="med"/>
            </a:ln>
            <a:effectLst/>
          </p:spPr>
        </p:cxnSp>
        <p:cxnSp>
          <p:nvCxnSpPr>
            <p:cNvPr id="45" name="Straight Connector 44">
              <a:extLst>
                <a:ext uri="{FF2B5EF4-FFF2-40B4-BE49-F238E27FC236}">
                  <a16:creationId xmlns:a16="http://schemas.microsoft.com/office/drawing/2014/main" id="{AF3BDB78-F64B-AA26-52FF-A1ED9A049FF5}"/>
                </a:ext>
              </a:extLst>
            </p:cNvPr>
            <p:cNvCxnSpPr>
              <a:cxnSpLocks/>
            </p:cNvCxnSpPr>
            <p:nvPr/>
          </p:nvCxnSpPr>
          <p:spPr>
            <a:xfrm>
              <a:off x="3596900" y="4525871"/>
              <a:ext cx="2204093" cy="0"/>
            </a:xfrm>
            <a:prstGeom prst="line">
              <a:avLst/>
            </a:prstGeom>
            <a:noFill/>
            <a:ln w="9525" cap="flat" cmpd="sng" algn="ctr">
              <a:solidFill>
                <a:srgbClr val="FFFFFF">
                  <a:alpha val="60000"/>
                </a:srgbClr>
              </a:solidFill>
              <a:prstDash val="solid"/>
              <a:headEnd type="none" w="lg" len="med"/>
              <a:tailEnd type="none" w="lg" len="med"/>
            </a:ln>
            <a:effectLst/>
          </p:spPr>
        </p:cxnSp>
      </p:grpSp>
      <p:grpSp>
        <p:nvGrpSpPr>
          <p:cNvPr id="46" name="!!B3">
            <a:extLst>
              <a:ext uri="{FF2B5EF4-FFF2-40B4-BE49-F238E27FC236}">
                <a16:creationId xmlns:a16="http://schemas.microsoft.com/office/drawing/2014/main" id="{8237B97E-B508-8FDC-FE39-9061AFE7294E}"/>
              </a:ext>
            </a:extLst>
          </p:cNvPr>
          <p:cNvGrpSpPr/>
          <p:nvPr/>
        </p:nvGrpSpPr>
        <p:grpSpPr>
          <a:xfrm>
            <a:off x="6172572" y="2461047"/>
            <a:ext cx="2631967" cy="3272239"/>
            <a:chOff x="6172572" y="2461047"/>
            <a:chExt cx="2631967" cy="3272239"/>
          </a:xfrm>
        </p:grpSpPr>
        <p:sp>
          <p:nvSpPr>
            <p:cNvPr id="47" name="Rectangle: Rounded Corners 5">
              <a:extLst>
                <a:ext uri="{FF2B5EF4-FFF2-40B4-BE49-F238E27FC236}">
                  <a16:creationId xmlns:a16="http://schemas.microsoft.com/office/drawing/2014/main" id="{7F33C8A9-8713-A623-8F8D-B84C4669F966}"/>
                </a:ext>
              </a:extLst>
            </p:cNvPr>
            <p:cNvSpPr/>
            <p:nvPr/>
          </p:nvSpPr>
          <p:spPr bwMode="auto">
            <a:xfrm>
              <a:off x="6172572" y="2461047"/>
              <a:ext cx="2631967" cy="3272239"/>
            </a:xfrm>
            <a:prstGeom prst="roundRect">
              <a:avLst>
                <a:gd name="adj" fmla="val 5521"/>
              </a:avLst>
            </a:prstGeom>
            <a:gradFill flip="none" rotWithShape="1">
              <a:gsLst>
                <a:gs pos="20000">
                  <a:srgbClr val="243A5E"/>
                </a:gs>
                <a:gs pos="100000">
                  <a:srgbClr val="0078D4"/>
                </a:gs>
              </a:gsLst>
              <a:lin ang="54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FFFFFF"/>
                  </a:solidFill>
                  <a:effectLst/>
                  <a:uLnTx/>
                  <a:uFillTx/>
                  <a:latin typeface="Segoe UI Semibold"/>
                  <a:ea typeface="+mn-ea"/>
                  <a:cs typeface="Segoe UI"/>
                </a:rPr>
                <a:t>Empower Every Office User</a:t>
              </a:r>
            </a:p>
            <a:p>
              <a:pPr marL="0" marR="0" lvl="0" indent="0" algn="l" defTabSz="932472" rtl="0" eaLnBrk="1" fontAlgn="base" latinLnBrk="0" hangingPunct="1">
                <a:lnSpc>
                  <a:spcPct val="100000"/>
                </a:lnSpc>
                <a:spcBef>
                  <a:spcPts val="120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Semibold"/>
                <a:ea typeface="+mn-ea"/>
                <a:cs typeface="Segoe UI"/>
              </a:endParaRP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mn-ea"/>
                  <a:cs typeface="Segoe UI" pitchFamily="34" charset="0"/>
                </a:rPr>
                <a:t>Familiar and Intuitive</a:t>
              </a: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mn-ea"/>
                  <a:cs typeface="Segoe UI" pitchFamily="34" charset="0"/>
                </a:rPr>
                <a:t>Built Into Office</a:t>
              </a: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mn-ea"/>
                  <a:cs typeface="Segoe UI" pitchFamily="34" charset="0"/>
                </a:rPr>
                <a:t>Insight to Action</a:t>
              </a:r>
            </a:p>
          </p:txBody>
        </p:sp>
        <p:cxnSp>
          <p:nvCxnSpPr>
            <p:cNvPr id="48" name="Straight Connector 47">
              <a:extLst>
                <a:ext uri="{FF2B5EF4-FFF2-40B4-BE49-F238E27FC236}">
                  <a16:creationId xmlns:a16="http://schemas.microsoft.com/office/drawing/2014/main" id="{5A051882-99FD-11B8-F6B5-B71BC69F3D33}"/>
                </a:ext>
              </a:extLst>
            </p:cNvPr>
            <p:cNvCxnSpPr>
              <a:cxnSpLocks/>
            </p:cNvCxnSpPr>
            <p:nvPr/>
          </p:nvCxnSpPr>
          <p:spPr>
            <a:xfrm>
              <a:off x="6408680" y="4171287"/>
              <a:ext cx="2204093" cy="0"/>
            </a:xfrm>
            <a:prstGeom prst="line">
              <a:avLst/>
            </a:prstGeom>
            <a:noFill/>
            <a:ln w="9525" cap="flat" cmpd="sng" algn="ctr">
              <a:solidFill>
                <a:srgbClr val="FFFFFF">
                  <a:alpha val="60000"/>
                </a:srgbClr>
              </a:solidFill>
              <a:prstDash val="solid"/>
              <a:headEnd type="none" w="lg" len="med"/>
              <a:tailEnd type="none" w="lg" len="med"/>
            </a:ln>
            <a:effectLst/>
          </p:spPr>
        </p:cxnSp>
        <p:cxnSp>
          <p:nvCxnSpPr>
            <p:cNvPr id="49" name="Straight Connector 48">
              <a:extLst>
                <a:ext uri="{FF2B5EF4-FFF2-40B4-BE49-F238E27FC236}">
                  <a16:creationId xmlns:a16="http://schemas.microsoft.com/office/drawing/2014/main" id="{59581B89-817E-507F-1F0D-435D79982F1A}"/>
                </a:ext>
              </a:extLst>
            </p:cNvPr>
            <p:cNvCxnSpPr>
              <a:cxnSpLocks/>
            </p:cNvCxnSpPr>
            <p:nvPr/>
          </p:nvCxnSpPr>
          <p:spPr>
            <a:xfrm>
              <a:off x="6408680" y="4525871"/>
              <a:ext cx="2204093" cy="0"/>
            </a:xfrm>
            <a:prstGeom prst="line">
              <a:avLst/>
            </a:prstGeom>
            <a:noFill/>
            <a:ln w="9525" cap="flat" cmpd="sng" algn="ctr">
              <a:solidFill>
                <a:srgbClr val="FFFFFF">
                  <a:alpha val="60000"/>
                </a:srgbClr>
              </a:solidFill>
              <a:prstDash val="solid"/>
              <a:headEnd type="none" w="lg" len="med"/>
              <a:tailEnd type="none" w="lg" len="med"/>
            </a:ln>
            <a:effectLst/>
          </p:spPr>
        </p:cxnSp>
      </p:grpSp>
      <p:grpSp>
        <p:nvGrpSpPr>
          <p:cNvPr id="50" name="!!B4">
            <a:extLst>
              <a:ext uri="{FF2B5EF4-FFF2-40B4-BE49-F238E27FC236}">
                <a16:creationId xmlns:a16="http://schemas.microsoft.com/office/drawing/2014/main" id="{1B2D5D8C-24FD-C0C3-2A19-95C8F2873767}"/>
              </a:ext>
            </a:extLst>
          </p:cNvPr>
          <p:cNvGrpSpPr/>
          <p:nvPr/>
        </p:nvGrpSpPr>
        <p:grpSpPr>
          <a:xfrm>
            <a:off x="8957682" y="2461047"/>
            <a:ext cx="2631967" cy="3272239"/>
            <a:chOff x="8957682" y="2461047"/>
            <a:chExt cx="2631967" cy="3272239"/>
          </a:xfrm>
        </p:grpSpPr>
        <p:sp>
          <p:nvSpPr>
            <p:cNvPr id="51" name="Rectangle: Rounded Corners 5">
              <a:extLst>
                <a:ext uri="{FF2B5EF4-FFF2-40B4-BE49-F238E27FC236}">
                  <a16:creationId xmlns:a16="http://schemas.microsoft.com/office/drawing/2014/main" id="{EE1B7B0D-0517-EF78-F312-B6E5586EC7C2}"/>
                </a:ext>
              </a:extLst>
            </p:cNvPr>
            <p:cNvSpPr/>
            <p:nvPr/>
          </p:nvSpPr>
          <p:spPr bwMode="auto">
            <a:xfrm>
              <a:off x="8957682" y="2461047"/>
              <a:ext cx="2631967" cy="3272239"/>
            </a:xfrm>
            <a:prstGeom prst="roundRect">
              <a:avLst>
                <a:gd name="adj" fmla="val 5521"/>
              </a:avLst>
            </a:prstGeom>
            <a:gradFill flip="none" rotWithShape="1">
              <a:gsLst>
                <a:gs pos="20000">
                  <a:srgbClr val="243A5E"/>
                </a:gs>
                <a:gs pos="100000">
                  <a:srgbClr val="0078D4"/>
                </a:gs>
              </a:gsLst>
              <a:lin ang="54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FFFFFF"/>
                  </a:solidFill>
                  <a:effectLst/>
                  <a:uLnTx/>
                  <a:uFillTx/>
                  <a:latin typeface="Segoe UI Semibold"/>
                  <a:ea typeface="+mn-ea"/>
                  <a:cs typeface="Segoe UI"/>
                </a:rPr>
                <a:t>Persistent Security </a:t>
              </a:r>
              <a:br>
                <a:rPr kumimoji="0" lang="en-US" sz="2000" b="0" i="0" u="none" strike="noStrike" kern="0" cap="none" spc="0" normalizeH="0" baseline="0" noProof="0">
                  <a:ln>
                    <a:noFill/>
                  </a:ln>
                  <a:solidFill>
                    <a:srgbClr val="FFFFFF"/>
                  </a:solidFill>
                  <a:effectLst/>
                  <a:uLnTx/>
                  <a:uFillTx/>
                  <a:latin typeface="Segoe UI Semibold"/>
                  <a:ea typeface="+mn-ea"/>
                  <a:cs typeface="Segoe UI"/>
                </a:rPr>
              </a:br>
              <a:r>
                <a:rPr kumimoji="0" lang="en-US" sz="2000" b="0" i="0" u="none" strike="noStrike" kern="0" cap="none" spc="0" normalizeH="0" baseline="0" noProof="0">
                  <a:ln>
                    <a:noFill/>
                  </a:ln>
                  <a:solidFill>
                    <a:srgbClr val="FFFFFF"/>
                  </a:solidFill>
                  <a:effectLst/>
                  <a:uLnTx/>
                  <a:uFillTx/>
                  <a:latin typeface="Segoe UI Semibold"/>
                  <a:ea typeface="+mn-ea"/>
                  <a:cs typeface="Segoe UI"/>
                </a:rPr>
                <a:t>and Governance</a:t>
              </a:r>
            </a:p>
            <a:p>
              <a:pPr marL="0" marR="0" lvl="0" indent="0" algn="l" defTabSz="932472" rtl="0" eaLnBrk="1" fontAlgn="base" latinLnBrk="0" hangingPunct="1">
                <a:lnSpc>
                  <a:spcPct val="100000"/>
                </a:lnSpc>
                <a:spcBef>
                  <a:spcPts val="120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Semibold"/>
                <a:ea typeface="+mn-ea"/>
                <a:cs typeface="Segoe UI"/>
              </a:endParaRP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mn-ea"/>
                  <a:cs typeface="Segoe UI" pitchFamily="34" charset="0"/>
                </a:rPr>
                <a:t>End-to-End Visibility</a:t>
              </a: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mn-ea"/>
                  <a:cs typeface="Segoe UI" pitchFamily="34" charset="0"/>
                </a:rPr>
                <a:t>Always Governed</a:t>
              </a: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mn-ea"/>
                  <a:cs typeface="Segoe UI" pitchFamily="34" charset="0"/>
                </a:rPr>
                <a:t>Secure by Default</a:t>
              </a:r>
            </a:p>
          </p:txBody>
        </p:sp>
        <p:cxnSp>
          <p:nvCxnSpPr>
            <p:cNvPr id="52" name="Straight Connector 51">
              <a:extLst>
                <a:ext uri="{FF2B5EF4-FFF2-40B4-BE49-F238E27FC236}">
                  <a16:creationId xmlns:a16="http://schemas.microsoft.com/office/drawing/2014/main" id="{BE1080A1-B916-5D5C-3755-276609DB6957}"/>
                </a:ext>
              </a:extLst>
            </p:cNvPr>
            <p:cNvCxnSpPr>
              <a:cxnSpLocks/>
            </p:cNvCxnSpPr>
            <p:nvPr/>
          </p:nvCxnSpPr>
          <p:spPr>
            <a:xfrm>
              <a:off x="9197600" y="4171287"/>
              <a:ext cx="2204093" cy="0"/>
            </a:xfrm>
            <a:prstGeom prst="line">
              <a:avLst/>
            </a:prstGeom>
            <a:noFill/>
            <a:ln w="9525" cap="flat" cmpd="sng" algn="ctr">
              <a:solidFill>
                <a:srgbClr val="FFFFFF">
                  <a:alpha val="60000"/>
                </a:srgbClr>
              </a:solidFill>
              <a:prstDash val="solid"/>
              <a:headEnd type="none" w="lg" len="med"/>
              <a:tailEnd type="none" w="lg" len="med"/>
            </a:ln>
            <a:effectLst/>
          </p:spPr>
        </p:cxnSp>
        <p:cxnSp>
          <p:nvCxnSpPr>
            <p:cNvPr id="53" name="Straight Connector 52">
              <a:extLst>
                <a:ext uri="{FF2B5EF4-FFF2-40B4-BE49-F238E27FC236}">
                  <a16:creationId xmlns:a16="http://schemas.microsoft.com/office/drawing/2014/main" id="{3B2CCF4A-64E2-D9E6-8A7B-C6AEFDC22F0C}"/>
                </a:ext>
              </a:extLst>
            </p:cNvPr>
            <p:cNvCxnSpPr>
              <a:cxnSpLocks/>
            </p:cNvCxnSpPr>
            <p:nvPr/>
          </p:nvCxnSpPr>
          <p:spPr>
            <a:xfrm>
              <a:off x="9197600" y="4525871"/>
              <a:ext cx="2204093" cy="0"/>
            </a:xfrm>
            <a:prstGeom prst="line">
              <a:avLst/>
            </a:prstGeom>
            <a:noFill/>
            <a:ln w="9525" cap="flat" cmpd="sng" algn="ctr">
              <a:solidFill>
                <a:srgbClr val="FFFFFF">
                  <a:alpha val="60000"/>
                </a:srgbClr>
              </a:solidFill>
              <a:prstDash val="solid"/>
              <a:headEnd type="none" w="lg" len="med"/>
              <a:tailEnd type="none" w="lg" len="med"/>
            </a:ln>
            <a:effectLst/>
          </p:spPr>
        </p:cxnSp>
      </p:grpSp>
    </p:spTree>
    <p:extLst>
      <p:ext uri="{BB962C8B-B14F-4D97-AF65-F5344CB8AC3E}">
        <p14:creationId xmlns:p14="http://schemas.microsoft.com/office/powerpoint/2010/main" val="145915328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par>
                                <p:cTn id="8" presetID="42" presetClass="path" presetSubtype="0" decel="100000" fill="hold" nodeType="withEffect">
                                  <p:stCondLst>
                                    <p:cond delay="100"/>
                                  </p:stCondLst>
                                  <p:childTnLst>
                                    <p:animMotion origin="layout" path="M -3.95833E-6 4.07407E-6 L -3.95833E-6 0.03472 " pathEditMode="relative" rAng="0" ptsTypes="AA">
                                      <p:cBhvr>
                                        <p:cTn id="9" dur="750" spd="-100000" fill="hold"/>
                                        <p:tgtEl>
                                          <p:spTgt spid="37"/>
                                        </p:tgtEl>
                                        <p:attrNameLst>
                                          <p:attrName>ppt_x</p:attrName>
                                          <p:attrName>ppt_y</p:attrName>
                                        </p:attrNameLst>
                                      </p:cBhvr>
                                      <p:rCtr x="0" y="1736"/>
                                    </p:animMotion>
                                  </p:childTnLst>
                                </p:cTn>
                              </p:par>
                              <p:par>
                                <p:cTn id="10" presetID="10" presetClass="entr" presetSubtype="0" fill="hold" nodeType="withEffect">
                                  <p:stCondLst>
                                    <p:cond delay="200"/>
                                  </p:stCondLst>
                                  <p:childTnLst>
                                    <p:set>
                                      <p:cBhvr>
                                        <p:cTn id="11" dur="1" fill="hold">
                                          <p:stCondLst>
                                            <p:cond delay="0"/>
                                          </p:stCondLst>
                                        </p:cTn>
                                        <p:tgtEl>
                                          <p:spTgt spid="42"/>
                                        </p:tgtEl>
                                        <p:attrNameLst>
                                          <p:attrName>style.visibility</p:attrName>
                                        </p:attrNameLst>
                                      </p:cBhvr>
                                      <p:to>
                                        <p:strVal val="visible"/>
                                      </p:to>
                                    </p:set>
                                    <p:animEffect transition="in" filter="fade">
                                      <p:cBhvr>
                                        <p:cTn id="12" dur="500"/>
                                        <p:tgtEl>
                                          <p:spTgt spid="42"/>
                                        </p:tgtEl>
                                      </p:cBhvr>
                                    </p:animEffect>
                                  </p:childTnLst>
                                </p:cTn>
                              </p:par>
                              <p:par>
                                <p:cTn id="13" presetID="42" presetClass="path" presetSubtype="0" decel="100000" fill="hold" nodeType="withEffect">
                                  <p:stCondLst>
                                    <p:cond delay="200"/>
                                  </p:stCondLst>
                                  <p:childTnLst>
                                    <p:animMotion origin="layout" path="M -3.95833E-6 4.07407E-6 L -3.95833E-6 0.03472 " pathEditMode="relative" rAng="0" ptsTypes="AA">
                                      <p:cBhvr>
                                        <p:cTn id="14" dur="750" spd="-100000" fill="hold"/>
                                        <p:tgtEl>
                                          <p:spTgt spid="42"/>
                                        </p:tgtEl>
                                        <p:attrNameLst>
                                          <p:attrName>ppt_x</p:attrName>
                                          <p:attrName>ppt_y</p:attrName>
                                        </p:attrNameLst>
                                      </p:cBhvr>
                                      <p:rCtr x="0" y="1736"/>
                                    </p:animMotion>
                                  </p:childTnLst>
                                </p:cTn>
                              </p:par>
                              <p:par>
                                <p:cTn id="15" presetID="10" presetClass="entr" presetSubtype="0" fill="hold" nodeType="withEffect">
                                  <p:stCondLst>
                                    <p:cond delay="300"/>
                                  </p:stCondLst>
                                  <p:childTnLst>
                                    <p:set>
                                      <p:cBhvr>
                                        <p:cTn id="16" dur="1" fill="hold">
                                          <p:stCondLst>
                                            <p:cond delay="0"/>
                                          </p:stCondLst>
                                        </p:cTn>
                                        <p:tgtEl>
                                          <p:spTgt spid="46"/>
                                        </p:tgtEl>
                                        <p:attrNameLst>
                                          <p:attrName>style.visibility</p:attrName>
                                        </p:attrNameLst>
                                      </p:cBhvr>
                                      <p:to>
                                        <p:strVal val="visible"/>
                                      </p:to>
                                    </p:set>
                                    <p:animEffect transition="in" filter="fade">
                                      <p:cBhvr>
                                        <p:cTn id="17" dur="500"/>
                                        <p:tgtEl>
                                          <p:spTgt spid="46"/>
                                        </p:tgtEl>
                                      </p:cBhvr>
                                    </p:animEffect>
                                  </p:childTnLst>
                                </p:cTn>
                              </p:par>
                              <p:par>
                                <p:cTn id="18" presetID="42" presetClass="path" presetSubtype="0" decel="100000" fill="hold" nodeType="withEffect">
                                  <p:stCondLst>
                                    <p:cond delay="300"/>
                                  </p:stCondLst>
                                  <p:childTnLst>
                                    <p:animMotion origin="layout" path="M -3.95833E-6 4.07407E-6 L -3.95833E-6 0.03472 " pathEditMode="relative" rAng="0" ptsTypes="AA">
                                      <p:cBhvr>
                                        <p:cTn id="19" dur="750" spd="-100000" fill="hold"/>
                                        <p:tgtEl>
                                          <p:spTgt spid="46"/>
                                        </p:tgtEl>
                                        <p:attrNameLst>
                                          <p:attrName>ppt_x</p:attrName>
                                          <p:attrName>ppt_y</p:attrName>
                                        </p:attrNameLst>
                                      </p:cBhvr>
                                      <p:rCtr x="0" y="1736"/>
                                    </p:animMotion>
                                  </p:childTnLst>
                                </p:cTn>
                              </p:par>
                              <p:par>
                                <p:cTn id="20" presetID="10" presetClass="entr" presetSubtype="0" fill="hold" nodeType="withEffect">
                                  <p:stCondLst>
                                    <p:cond delay="400"/>
                                  </p:stCondLst>
                                  <p:childTnLst>
                                    <p:set>
                                      <p:cBhvr>
                                        <p:cTn id="21" dur="1" fill="hold">
                                          <p:stCondLst>
                                            <p:cond delay="0"/>
                                          </p:stCondLst>
                                        </p:cTn>
                                        <p:tgtEl>
                                          <p:spTgt spid="50"/>
                                        </p:tgtEl>
                                        <p:attrNameLst>
                                          <p:attrName>style.visibility</p:attrName>
                                        </p:attrNameLst>
                                      </p:cBhvr>
                                      <p:to>
                                        <p:strVal val="visible"/>
                                      </p:to>
                                    </p:set>
                                    <p:animEffect transition="in" filter="fade">
                                      <p:cBhvr>
                                        <p:cTn id="22" dur="500"/>
                                        <p:tgtEl>
                                          <p:spTgt spid="50"/>
                                        </p:tgtEl>
                                      </p:cBhvr>
                                    </p:animEffect>
                                  </p:childTnLst>
                                </p:cTn>
                              </p:par>
                              <p:par>
                                <p:cTn id="23" presetID="42" presetClass="path" presetSubtype="0" decel="100000" fill="hold" nodeType="withEffect">
                                  <p:stCondLst>
                                    <p:cond delay="400"/>
                                  </p:stCondLst>
                                  <p:childTnLst>
                                    <p:animMotion origin="layout" path="M -3.95833E-6 4.07407E-6 L -3.95833E-6 0.03472 " pathEditMode="relative" rAng="0" ptsTypes="AA">
                                      <p:cBhvr>
                                        <p:cTn id="24" dur="750" spd="-100000" fill="hold"/>
                                        <p:tgtEl>
                                          <p:spTgt spid="50"/>
                                        </p:tgtEl>
                                        <p:attrNameLst>
                                          <p:attrName>ppt_x</p:attrName>
                                          <p:attrName>ppt_y</p:attrName>
                                        </p:attrNameLst>
                                      </p:cBhvr>
                                      <p:rCtr x="0" y="173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itle 1">
            <a:extLst>
              <a:ext uri="{FF2B5EF4-FFF2-40B4-BE49-F238E27FC236}">
                <a16:creationId xmlns:a16="http://schemas.microsoft.com/office/drawing/2014/main" id="{91067CD4-1D0F-383D-AB19-7DA8BC7095FC}"/>
              </a:ext>
            </a:extLst>
          </p:cNvPr>
          <p:cNvSpPr txBox="1">
            <a:spLocks/>
          </p:cNvSpPr>
          <p:nvPr/>
        </p:nvSpPr>
        <p:spPr>
          <a:xfrm>
            <a:off x="582614" y="620490"/>
            <a:ext cx="11026774" cy="553998"/>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a:ln w="3175">
                  <a:noFill/>
                </a:ln>
                <a:solidFill>
                  <a:srgbClr val="117865"/>
                </a:solidFill>
                <a:effectLst/>
                <a:uLnTx/>
                <a:uFillTx/>
                <a:latin typeface="Segoe UI Semibold"/>
                <a:ea typeface="+mn-ea"/>
                <a:cs typeface="Segoe UI" pitchFamily="34" charset="0"/>
              </a:rPr>
              <a:t>It’s SaaS</a:t>
            </a:r>
          </a:p>
        </p:txBody>
      </p:sp>
      <p:grpSp>
        <p:nvGrpSpPr>
          <p:cNvPr id="37" name="!!B1">
            <a:extLst>
              <a:ext uri="{FF2B5EF4-FFF2-40B4-BE49-F238E27FC236}">
                <a16:creationId xmlns:a16="http://schemas.microsoft.com/office/drawing/2014/main" id="{C2A13E6D-7F8B-73FD-40D0-0BB9F0A64315}"/>
              </a:ext>
            </a:extLst>
          </p:cNvPr>
          <p:cNvGrpSpPr/>
          <p:nvPr/>
        </p:nvGrpSpPr>
        <p:grpSpPr>
          <a:xfrm>
            <a:off x="1966695" y="2475561"/>
            <a:ext cx="2631967" cy="3272239"/>
            <a:chOff x="602352" y="2461047"/>
            <a:chExt cx="2631967" cy="3272239"/>
          </a:xfrm>
        </p:grpSpPr>
        <p:sp>
          <p:nvSpPr>
            <p:cNvPr id="38" name="Rectangle: Rounded Corners 5">
              <a:extLst>
                <a:ext uri="{FF2B5EF4-FFF2-40B4-BE49-F238E27FC236}">
                  <a16:creationId xmlns:a16="http://schemas.microsoft.com/office/drawing/2014/main" id="{1727DAB0-156E-F82B-382C-5872B6435EB3}"/>
                </a:ext>
              </a:extLst>
            </p:cNvPr>
            <p:cNvSpPr/>
            <p:nvPr/>
          </p:nvSpPr>
          <p:spPr bwMode="auto">
            <a:xfrm>
              <a:off x="602352" y="2461047"/>
              <a:ext cx="2631967" cy="3272239"/>
            </a:xfrm>
            <a:prstGeom prst="roundRect">
              <a:avLst>
                <a:gd name="adj" fmla="val 5521"/>
              </a:avLst>
            </a:prstGeom>
            <a:gradFill flip="none" rotWithShape="1">
              <a:gsLst>
                <a:gs pos="20000">
                  <a:srgbClr val="243A5E"/>
                </a:gs>
                <a:gs pos="100000">
                  <a:srgbClr val="0078D4"/>
                </a:gs>
              </a:gsLst>
              <a:lin ang="54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FFFFFF"/>
                  </a:solidFill>
                  <a:effectLst/>
                  <a:uLnTx/>
                  <a:uFillTx/>
                  <a:latin typeface="Segoe UI Semibold"/>
                  <a:ea typeface="+mn-ea"/>
                  <a:cs typeface="Segoe UI"/>
                </a:rPr>
                <a:t>5x5</a:t>
              </a:r>
            </a:p>
            <a:p>
              <a:pPr marL="0" marR="0" lvl="0" indent="0" algn="l" defTabSz="932472" rtl="0" eaLnBrk="1" fontAlgn="base" latinLnBrk="0" hangingPunct="1">
                <a:lnSpc>
                  <a:spcPct val="100000"/>
                </a:lnSpc>
                <a:spcBef>
                  <a:spcPts val="1200"/>
                </a:spcBef>
                <a:spcAft>
                  <a:spcPct val="0"/>
                </a:spcAft>
                <a:buClrTx/>
                <a:buSzTx/>
                <a:buFontTx/>
                <a:buNone/>
                <a:tabLst/>
                <a:defRPr/>
              </a:pPr>
              <a:endParaRPr kumimoji="0" lang="en-US" sz="3200" b="1" i="0" u="none" strike="noStrike" kern="0" cap="none" spc="0" normalizeH="0" baseline="0" noProof="0">
                <a:ln>
                  <a:noFill/>
                </a:ln>
                <a:solidFill>
                  <a:srgbClr val="FFFFFF"/>
                </a:solidFill>
                <a:effectLst/>
                <a:uLnTx/>
                <a:uFillTx/>
                <a:latin typeface="Segoe UI"/>
                <a:ea typeface="+mn-ea"/>
                <a:cs typeface="Segoe UI" pitchFamily="34" charset="0"/>
              </a:endParaRPr>
            </a:p>
            <a:p>
              <a:pPr marL="0" marR="0" lvl="0" indent="0" algn="l" defTabSz="932472" rtl="0" eaLnBrk="1" fontAlgn="base" latinLnBrk="0" hangingPunct="1">
                <a:lnSpc>
                  <a:spcPct val="100000"/>
                </a:lnSpc>
                <a:spcBef>
                  <a:spcPts val="0"/>
                </a:spcBef>
                <a:spcAft>
                  <a:spcPct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Segoe UI Semibold"/>
                <a:ea typeface="+mn-ea"/>
                <a:cs typeface="Segoe UI" pitchFamily="34" charset="0"/>
              </a:endParaRPr>
            </a:p>
            <a:p>
              <a:pPr marL="0" marR="0" lvl="0" indent="0" algn="l" defTabSz="932472" rtl="0" eaLnBrk="1" fontAlgn="base" latinLnBrk="0" hangingPunct="1">
                <a:lnSpc>
                  <a:spcPct val="100000"/>
                </a:lnSpc>
                <a:spcBef>
                  <a:spcPts val="0"/>
                </a:spcBef>
                <a:spcAft>
                  <a:spcPct val="0"/>
                </a:spcAft>
                <a:buClrTx/>
                <a:buSzTx/>
                <a:buFontTx/>
                <a:buNone/>
                <a:tabLst/>
                <a:defRPr/>
              </a:pPr>
              <a:r>
                <a:rPr lang="en-US" sz="1400" kern="0">
                  <a:solidFill>
                    <a:srgbClr val="FFFFFF"/>
                  </a:solidFill>
                  <a:latin typeface="Segoe UI Semibold"/>
                  <a:cs typeface="Segoe UI" pitchFamily="34" charset="0"/>
                </a:rPr>
                <a:t>Frictionless onboarding</a:t>
              </a:r>
              <a:endParaRPr kumimoji="0" lang="en-US" sz="1400" b="0" i="0" u="none" strike="noStrike" kern="0" cap="none" spc="0" normalizeH="0" baseline="0" noProof="0">
                <a:ln>
                  <a:noFill/>
                </a:ln>
                <a:solidFill>
                  <a:srgbClr val="FFFFFF"/>
                </a:solidFill>
                <a:effectLst/>
                <a:uLnTx/>
                <a:uFillTx/>
                <a:latin typeface="Segoe UI Semibold"/>
                <a:ea typeface="+mn-ea"/>
                <a:cs typeface="Segoe UI" pitchFamily="34" charset="0"/>
              </a:endParaRP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mn-ea"/>
                  <a:cs typeface="Segoe UI" pitchFamily="34" charset="0"/>
                </a:rPr>
                <a:t>Instant Provisioning</a:t>
              </a: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mn-ea"/>
                  <a:cs typeface="Segoe UI" pitchFamily="34" charset="0"/>
                </a:rPr>
                <a:t>Quick Results w/Intuitive UX</a:t>
              </a:r>
            </a:p>
          </p:txBody>
        </p:sp>
        <p:cxnSp>
          <p:nvCxnSpPr>
            <p:cNvPr id="39" name="Straight Connector 38">
              <a:extLst>
                <a:ext uri="{FF2B5EF4-FFF2-40B4-BE49-F238E27FC236}">
                  <a16:creationId xmlns:a16="http://schemas.microsoft.com/office/drawing/2014/main" id="{E6DC9EB3-4229-2C9F-CBB0-26CF3667E985}"/>
                </a:ext>
              </a:extLst>
            </p:cNvPr>
            <p:cNvCxnSpPr>
              <a:cxnSpLocks/>
            </p:cNvCxnSpPr>
            <p:nvPr/>
          </p:nvCxnSpPr>
          <p:spPr>
            <a:xfrm>
              <a:off x="807980" y="4171287"/>
              <a:ext cx="2204093" cy="0"/>
            </a:xfrm>
            <a:prstGeom prst="line">
              <a:avLst/>
            </a:prstGeom>
            <a:noFill/>
            <a:ln w="9525" cap="flat" cmpd="sng" algn="ctr">
              <a:solidFill>
                <a:srgbClr val="FFFFFF">
                  <a:alpha val="60000"/>
                </a:srgbClr>
              </a:solidFill>
              <a:prstDash val="solid"/>
              <a:headEnd type="none" w="lg" len="med"/>
              <a:tailEnd type="none" w="lg" len="med"/>
            </a:ln>
            <a:effectLst/>
          </p:spPr>
        </p:cxnSp>
        <p:cxnSp>
          <p:nvCxnSpPr>
            <p:cNvPr id="40" name="Straight Connector 39">
              <a:extLst>
                <a:ext uri="{FF2B5EF4-FFF2-40B4-BE49-F238E27FC236}">
                  <a16:creationId xmlns:a16="http://schemas.microsoft.com/office/drawing/2014/main" id="{2A6E4F4B-2CF4-D72B-0002-9DFDD9E4DAAE}"/>
                </a:ext>
              </a:extLst>
            </p:cNvPr>
            <p:cNvCxnSpPr>
              <a:cxnSpLocks/>
            </p:cNvCxnSpPr>
            <p:nvPr/>
          </p:nvCxnSpPr>
          <p:spPr>
            <a:xfrm>
              <a:off x="807980" y="4525871"/>
              <a:ext cx="2204093" cy="0"/>
            </a:xfrm>
            <a:prstGeom prst="line">
              <a:avLst/>
            </a:prstGeom>
            <a:noFill/>
            <a:ln w="9525" cap="flat" cmpd="sng" algn="ctr">
              <a:solidFill>
                <a:srgbClr val="FFFFFF">
                  <a:alpha val="60000"/>
                </a:srgbClr>
              </a:solidFill>
              <a:prstDash val="solid"/>
              <a:headEnd type="none" w="lg" len="med"/>
              <a:tailEnd type="none" w="lg" len="med"/>
            </a:ln>
            <a:effectLst/>
          </p:spPr>
        </p:cxnSp>
      </p:grpSp>
      <p:sp>
        <p:nvSpPr>
          <p:cNvPr id="41" name="Text Placeholder 3">
            <a:extLst>
              <a:ext uri="{FF2B5EF4-FFF2-40B4-BE49-F238E27FC236}">
                <a16:creationId xmlns:a16="http://schemas.microsoft.com/office/drawing/2014/main" id="{A5380936-2D0C-0DB9-B3AE-CC1AC3E055F2}"/>
              </a:ext>
            </a:extLst>
          </p:cNvPr>
          <p:cNvSpPr txBox="1">
            <a:spLocks/>
          </p:cNvSpPr>
          <p:nvPr/>
        </p:nvSpPr>
        <p:spPr>
          <a:xfrm>
            <a:off x="552450" y="1344692"/>
            <a:ext cx="11087100" cy="369332"/>
          </a:xfrm>
          <a:prstGeom prst="rect">
            <a:avLst/>
          </a:prstGeom>
        </p:spPr>
        <p:txBody>
          <a:bodyPr vert="horz" wrap="square" lIns="0" tIns="0" rIns="0" bIns="0" rtlCol="0">
            <a:sp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0">
                      <a:schemeClr val="accent2"/>
                    </a:gs>
                    <a:gs pos="100000">
                      <a:schemeClr val="tx2"/>
                    </a:gs>
                  </a:gsLst>
                  <a:lin ang="2700000" scaled="0"/>
                </a:gradFill>
                <a:latin typeface="+mj-lt"/>
                <a:ea typeface="+mn-ea"/>
                <a:cs typeface="Segoe UI" panose="020B0502040204020203" pitchFamily="34" charset="0"/>
              </a:defRPr>
            </a:lvl1pPr>
            <a:lvl2pPr marL="2286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61988"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855663"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200"/>
              </a:spcBef>
              <a:spcAft>
                <a:spcPts val="0"/>
              </a:spcAft>
              <a:buClrTx/>
              <a:buSzPct val="90000"/>
              <a:buFont typeface="Wingdings" panose="05000000000000000000" pitchFamily="2" charset="2"/>
              <a:buNone/>
              <a:tabLst/>
              <a:defRPr/>
            </a:pPr>
            <a:r>
              <a:rPr lang="en-US" sz="2400">
                <a:gradFill flip="none" rotWithShape="1">
                  <a:gsLst>
                    <a:gs pos="20000">
                      <a:srgbClr val="243A5E"/>
                    </a:gs>
                    <a:gs pos="100000">
                      <a:srgbClr val="0078D4"/>
                    </a:gs>
                  </a:gsLst>
                  <a:lin ang="2700000" scaled="1"/>
                  <a:tileRect/>
                </a:gradFill>
                <a:latin typeface="Segoe UI Semibold"/>
              </a:rPr>
              <a:t>“it just works”</a:t>
            </a:r>
            <a:endParaRPr kumimoji="0" lang="en-US" sz="2400" b="0" i="0" u="none" strike="noStrike" kern="1200" cap="none" spc="0" normalizeH="0" baseline="0" noProof="0">
              <a:ln>
                <a:noFill/>
              </a:ln>
              <a:gradFill flip="none" rotWithShape="1">
                <a:gsLst>
                  <a:gs pos="20000">
                    <a:srgbClr val="243A5E"/>
                  </a:gs>
                  <a:gs pos="100000">
                    <a:srgbClr val="0078D4"/>
                  </a:gs>
                </a:gsLst>
                <a:lin ang="2700000" scaled="1"/>
                <a:tileRect/>
              </a:gradFill>
              <a:effectLst/>
              <a:uLnTx/>
              <a:uFillTx/>
              <a:latin typeface="Segoe UI Semibold"/>
              <a:ea typeface="+mn-ea"/>
              <a:cs typeface="Segoe UI" panose="020B0502040204020203" pitchFamily="34" charset="0"/>
            </a:endParaRPr>
          </a:p>
        </p:txBody>
      </p:sp>
      <p:grpSp>
        <p:nvGrpSpPr>
          <p:cNvPr id="42" name="!!B2">
            <a:extLst>
              <a:ext uri="{FF2B5EF4-FFF2-40B4-BE49-F238E27FC236}">
                <a16:creationId xmlns:a16="http://schemas.microsoft.com/office/drawing/2014/main" id="{27476FD2-BB8C-51A9-F85F-50A4C2C99E8A}"/>
              </a:ext>
            </a:extLst>
          </p:cNvPr>
          <p:cNvGrpSpPr/>
          <p:nvPr/>
        </p:nvGrpSpPr>
        <p:grpSpPr>
          <a:xfrm>
            <a:off x="4751805" y="2475561"/>
            <a:ext cx="2631967" cy="3272239"/>
            <a:chOff x="3387462" y="2461047"/>
            <a:chExt cx="2631967" cy="3272239"/>
          </a:xfrm>
        </p:grpSpPr>
        <p:sp>
          <p:nvSpPr>
            <p:cNvPr id="43" name="Rectangle: Rounded Corners 5">
              <a:extLst>
                <a:ext uri="{FF2B5EF4-FFF2-40B4-BE49-F238E27FC236}">
                  <a16:creationId xmlns:a16="http://schemas.microsoft.com/office/drawing/2014/main" id="{19119B37-A9DA-F384-3454-934AB43AC897}"/>
                </a:ext>
              </a:extLst>
            </p:cNvPr>
            <p:cNvSpPr/>
            <p:nvPr/>
          </p:nvSpPr>
          <p:spPr bwMode="auto">
            <a:xfrm>
              <a:off x="3387462" y="2461047"/>
              <a:ext cx="2631967" cy="3272239"/>
            </a:xfrm>
            <a:prstGeom prst="roundRect">
              <a:avLst>
                <a:gd name="adj" fmla="val 5521"/>
              </a:avLst>
            </a:prstGeom>
            <a:gradFill flip="none" rotWithShape="1">
              <a:gsLst>
                <a:gs pos="20000">
                  <a:srgbClr val="243A5E"/>
                </a:gs>
                <a:gs pos="100000">
                  <a:srgbClr val="0078D4"/>
                </a:gs>
              </a:gsLst>
              <a:lin ang="54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2000" b="0" i="0" u="none" strike="noStrike" kern="0" cap="none" spc="0" normalizeH="0" baseline="0" noProof="0">
                  <a:ln>
                    <a:noFill/>
                  </a:ln>
                  <a:solidFill>
                    <a:srgbClr val="FFFFFF"/>
                  </a:solidFill>
                  <a:effectLst/>
                  <a:uLnTx/>
                  <a:uFillTx/>
                  <a:latin typeface="Segoe UI Semibold"/>
                  <a:ea typeface="+mn-ea"/>
                  <a:cs typeface="Segoe UI"/>
                </a:rPr>
                <a:t>Success by default</a:t>
              </a:r>
            </a:p>
            <a:p>
              <a:pPr marL="0" marR="0" lvl="0" indent="0" algn="l" defTabSz="932472" rtl="0" eaLnBrk="1" fontAlgn="base" latinLnBrk="0" hangingPunct="1">
                <a:lnSpc>
                  <a:spcPct val="100000"/>
                </a:lnSpc>
                <a:spcBef>
                  <a:spcPts val="1200"/>
                </a:spcBef>
                <a:spcAft>
                  <a:spcPct val="0"/>
                </a:spcAft>
                <a:buClrTx/>
                <a:buSzTx/>
                <a:buFontTx/>
                <a:buNone/>
                <a:tabLst/>
                <a:defRPr/>
              </a:pPr>
              <a:endParaRPr kumimoji="0" lang="en-US" sz="3200" b="0" i="0" u="none" strike="noStrike" kern="0" cap="none" spc="0" normalizeH="0" baseline="0" noProof="0">
                <a:ln>
                  <a:noFill/>
                </a:ln>
                <a:solidFill>
                  <a:srgbClr val="FFFFFF"/>
                </a:solidFill>
                <a:effectLst/>
                <a:uLnTx/>
                <a:uFillTx/>
                <a:latin typeface="Segoe UI Semibold"/>
                <a:ea typeface="+mn-ea"/>
                <a:cs typeface="Segoe UI"/>
              </a:endParaRPr>
            </a:p>
            <a:p>
              <a:pPr marL="0" marR="0" lvl="0" indent="0" algn="l" defTabSz="932472" rtl="0" eaLnBrk="1" fontAlgn="base" latinLnBrk="0" hangingPunct="1">
                <a:lnSpc>
                  <a:spcPct val="100000"/>
                </a:lnSpc>
                <a:spcBef>
                  <a:spcPts val="0"/>
                </a:spcBef>
                <a:spcAft>
                  <a:spcPct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Segoe UI Semibold"/>
                <a:ea typeface="+mn-ea"/>
                <a:cs typeface="Segoe UI" pitchFamily="34" charset="0"/>
              </a:endParaRPr>
            </a:p>
            <a:p>
              <a:pPr marL="0" marR="0" lvl="0" indent="0" algn="l" defTabSz="932472" rtl="0" eaLnBrk="1" fontAlgn="base" latinLnBrk="0" hangingPunct="1">
                <a:lnSpc>
                  <a:spcPct val="100000"/>
                </a:lnSpc>
                <a:spcBef>
                  <a:spcPts val="0"/>
                </a:spcBef>
                <a:spcAft>
                  <a:spcPct val="0"/>
                </a:spcAft>
                <a:buClrTx/>
                <a:buSzTx/>
                <a:buFontTx/>
                <a:buNone/>
                <a:tabLst/>
                <a:defRPr/>
              </a:pPr>
              <a:r>
                <a:rPr lang="en-US" sz="1400" kern="0">
                  <a:solidFill>
                    <a:srgbClr val="FFFFFF"/>
                  </a:solidFill>
                  <a:latin typeface="Segoe UI Semibold"/>
                  <a:cs typeface="Segoe UI" pitchFamily="34" charset="0"/>
                </a:rPr>
                <a:t>M</a:t>
              </a:r>
              <a:r>
                <a:rPr kumimoji="0" lang="en-US" sz="1400" b="0" i="0" u="none" strike="noStrike" kern="0" cap="none" spc="0" normalizeH="0" baseline="0" noProof="0" err="1">
                  <a:ln>
                    <a:noFill/>
                  </a:ln>
                  <a:solidFill>
                    <a:srgbClr val="FFFFFF"/>
                  </a:solidFill>
                  <a:effectLst/>
                  <a:uLnTx/>
                  <a:uFillTx/>
                  <a:latin typeface="Segoe UI Semibold"/>
                  <a:ea typeface="+mn-ea"/>
                  <a:cs typeface="Segoe UI" pitchFamily="34" charset="0"/>
                </a:rPr>
                <a:t>inimal</a:t>
              </a:r>
              <a:r>
                <a:rPr kumimoji="0" lang="en-US" sz="1400" b="0" i="0" u="none" strike="noStrike" kern="0" cap="none" spc="0" normalizeH="0" baseline="0" noProof="0">
                  <a:ln>
                    <a:noFill/>
                  </a:ln>
                  <a:solidFill>
                    <a:srgbClr val="FFFFFF"/>
                  </a:solidFill>
                  <a:effectLst/>
                  <a:uLnTx/>
                  <a:uFillTx/>
                  <a:latin typeface="Segoe UI Semibold"/>
                  <a:ea typeface="+mn-ea"/>
                  <a:cs typeface="Segoe UI" pitchFamily="34" charset="0"/>
                </a:rPr>
                <a:t> knobs</a:t>
              </a: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mn-ea"/>
                  <a:cs typeface="Segoe UI" pitchFamily="34" charset="0"/>
                </a:rPr>
                <a:t>Auto optimized</a:t>
              </a: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0" cap="none" spc="0" normalizeH="0" baseline="0" noProof="0" err="1">
                  <a:ln>
                    <a:noFill/>
                  </a:ln>
                  <a:solidFill>
                    <a:srgbClr val="FFFFFF"/>
                  </a:solidFill>
                  <a:effectLst/>
                  <a:uLnTx/>
                  <a:uFillTx/>
                  <a:latin typeface="Segoe UI Semibold"/>
                  <a:ea typeface="+mn-ea"/>
                  <a:cs typeface="Segoe UI" pitchFamily="34" charset="0"/>
                </a:rPr>
                <a:t>Aut</a:t>
              </a:r>
              <a:r>
                <a:rPr lang="en-US" sz="1400" kern="0">
                  <a:solidFill>
                    <a:srgbClr val="FFFFFF"/>
                  </a:solidFill>
                  <a:latin typeface="Segoe UI Semibold"/>
                  <a:cs typeface="Segoe UI" pitchFamily="34" charset="0"/>
                </a:rPr>
                <a:t>o integrated</a:t>
              </a:r>
              <a:endParaRPr kumimoji="0" lang="en-US" sz="1400" b="0" i="0" u="none" strike="noStrike" kern="0" cap="none" spc="0" normalizeH="0" baseline="0" noProof="0">
                <a:ln>
                  <a:noFill/>
                </a:ln>
                <a:solidFill>
                  <a:srgbClr val="FFFFFF"/>
                </a:solidFill>
                <a:effectLst/>
                <a:uLnTx/>
                <a:uFillTx/>
                <a:latin typeface="Segoe UI Semibold"/>
                <a:ea typeface="+mn-ea"/>
                <a:cs typeface="Segoe UI" pitchFamily="34" charset="0"/>
              </a:endParaRPr>
            </a:p>
          </p:txBody>
        </p:sp>
        <p:cxnSp>
          <p:nvCxnSpPr>
            <p:cNvPr id="44" name="Straight Connector 43">
              <a:extLst>
                <a:ext uri="{FF2B5EF4-FFF2-40B4-BE49-F238E27FC236}">
                  <a16:creationId xmlns:a16="http://schemas.microsoft.com/office/drawing/2014/main" id="{640266D7-B311-75E1-70BB-40766B028C19}"/>
                </a:ext>
              </a:extLst>
            </p:cNvPr>
            <p:cNvCxnSpPr>
              <a:cxnSpLocks/>
            </p:cNvCxnSpPr>
            <p:nvPr/>
          </p:nvCxnSpPr>
          <p:spPr>
            <a:xfrm>
              <a:off x="3596900" y="4171287"/>
              <a:ext cx="2204093" cy="0"/>
            </a:xfrm>
            <a:prstGeom prst="line">
              <a:avLst/>
            </a:prstGeom>
            <a:noFill/>
            <a:ln w="9525" cap="flat" cmpd="sng" algn="ctr">
              <a:solidFill>
                <a:srgbClr val="FFFFFF">
                  <a:alpha val="60000"/>
                </a:srgbClr>
              </a:solidFill>
              <a:prstDash val="solid"/>
              <a:headEnd type="none" w="lg" len="med"/>
              <a:tailEnd type="none" w="lg" len="med"/>
            </a:ln>
            <a:effectLst/>
          </p:spPr>
        </p:cxnSp>
        <p:cxnSp>
          <p:nvCxnSpPr>
            <p:cNvPr id="45" name="Straight Connector 44">
              <a:extLst>
                <a:ext uri="{FF2B5EF4-FFF2-40B4-BE49-F238E27FC236}">
                  <a16:creationId xmlns:a16="http://schemas.microsoft.com/office/drawing/2014/main" id="{AF3BDB78-F64B-AA26-52FF-A1ED9A049FF5}"/>
                </a:ext>
              </a:extLst>
            </p:cNvPr>
            <p:cNvCxnSpPr>
              <a:cxnSpLocks/>
            </p:cNvCxnSpPr>
            <p:nvPr/>
          </p:nvCxnSpPr>
          <p:spPr>
            <a:xfrm>
              <a:off x="3596900" y="4525871"/>
              <a:ext cx="2204093" cy="0"/>
            </a:xfrm>
            <a:prstGeom prst="line">
              <a:avLst/>
            </a:prstGeom>
            <a:noFill/>
            <a:ln w="9525" cap="flat" cmpd="sng" algn="ctr">
              <a:solidFill>
                <a:srgbClr val="FFFFFF">
                  <a:alpha val="60000"/>
                </a:srgbClr>
              </a:solidFill>
              <a:prstDash val="solid"/>
              <a:headEnd type="none" w="lg" len="med"/>
              <a:tailEnd type="none" w="lg" len="med"/>
            </a:ln>
            <a:effectLst/>
          </p:spPr>
        </p:cxnSp>
      </p:grpSp>
      <p:grpSp>
        <p:nvGrpSpPr>
          <p:cNvPr id="46" name="!!B3">
            <a:extLst>
              <a:ext uri="{FF2B5EF4-FFF2-40B4-BE49-F238E27FC236}">
                <a16:creationId xmlns:a16="http://schemas.microsoft.com/office/drawing/2014/main" id="{8237B97E-B508-8FDC-FE39-9061AFE7294E}"/>
              </a:ext>
            </a:extLst>
          </p:cNvPr>
          <p:cNvGrpSpPr/>
          <p:nvPr/>
        </p:nvGrpSpPr>
        <p:grpSpPr>
          <a:xfrm>
            <a:off x="7536915" y="2475561"/>
            <a:ext cx="2631967" cy="3272239"/>
            <a:chOff x="6172572" y="2461047"/>
            <a:chExt cx="2631967" cy="3272239"/>
          </a:xfrm>
        </p:grpSpPr>
        <p:sp>
          <p:nvSpPr>
            <p:cNvPr id="47" name="Rectangle: Rounded Corners 5">
              <a:extLst>
                <a:ext uri="{FF2B5EF4-FFF2-40B4-BE49-F238E27FC236}">
                  <a16:creationId xmlns:a16="http://schemas.microsoft.com/office/drawing/2014/main" id="{7F33C8A9-8713-A623-8F8D-B84C4669F966}"/>
                </a:ext>
              </a:extLst>
            </p:cNvPr>
            <p:cNvSpPr/>
            <p:nvPr/>
          </p:nvSpPr>
          <p:spPr bwMode="auto">
            <a:xfrm>
              <a:off x="6172572" y="2461047"/>
              <a:ext cx="2631967" cy="3272239"/>
            </a:xfrm>
            <a:prstGeom prst="roundRect">
              <a:avLst>
                <a:gd name="adj" fmla="val 5521"/>
              </a:avLst>
            </a:prstGeom>
            <a:gradFill flip="none" rotWithShape="1">
              <a:gsLst>
                <a:gs pos="20000">
                  <a:srgbClr val="243A5E"/>
                </a:gs>
                <a:gs pos="100000">
                  <a:srgbClr val="0078D4"/>
                </a:gs>
              </a:gsLst>
              <a:lin ang="54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FFFFFF"/>
                  </a:solidFill>
                  <a:effectLst/>
                  <a:uLnTx/>
                  <a:uFillTx/>
                  <a:latin typeface="Segoe UI Semibold"/>
                  <a:ea typeface="+mn-ea"/>
                  <a:cs typeface="Segoe UI"/>
                </a:rPr>
                <a:t>Centralized Administration</a:t>
              </a:r>
            </a:p>
            <a:p>
              <a:pPr marL="0" marR="0" lvl="0" indent="0" algn="l" defTabSz="932472" rtl="0" eaLnBrk="1" fontAlgn="base" latinLnBrk="0" hangingPunct="1">
                <a:lnSpc>
                  <a:spcPct val="100000"/>
                </a:lnSpc>
                <a:spcBef>
                  <a:spcPts val="120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Semibold"/>
                <a:ea typeface="+mn-ea"/>
                <a:cs typeface="Segoe UI"/>
              </a:endParaRP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mn-ea"/>
                  <a:cs typeface="Segoe UI" pitchFamily="34" charset="0"/>
                </a:rPr>
                <a:t>Tenant-wide governance</a:t>
              </a:r>
            </a:p>
            <a:p>
              <a:pPr marL="0" marR="0" lvl="0" indent="0" algn="l" defTabSz="932472" rtl="0" eaLnBrk="1" fontAlgn="base" latinLnBrk="0" hangingPunct="1">
                <a:lnSpc>
                  <a:spcPct val="100000"/>
                </a:lnSpc>
                <a:spcBef>
                  <a:spcPts val="1200"/>
                </a:spcBef>
                <a:spcAft>
                  <a:spcPct val="0"/>
                </a:spcAft>
                <a:buClrTx/>
                <a:buSzTx/>
                <a:buFontTx/>
                <a:buNone/>
                <a:tabLst/>
                <a:defRPr/>
              </a:pPr>
              <a:r>
                <a:rPr lang="en-US" sz="1400" kern="0" err="1">
                  <a:solidFill>
                    <a:srgbClr val="FFFFFF"/>
                  </a:solidFill>
                  <a:latin typeface="Segoe UI Semibold"/>
                  <a:cs typeface="Segoe UI" pitchFamily="34" charset="0"/>
                </a:rPr>
                <a:t>Centralised</a:t>
              </a:r>
              <a:r>
                <a:rPr lang="en-US" sz="1400" kern="0">
                  <a:solidFill>
                    <a:srgbClr val="FFFFFF"/>
                  </a:solidFill>
                  <a:latin typeface="Segoe UI Semibold"/>
                  <a:cs typeface="Segoe UI" pitchFamily="34" charset="0"/>
                </a:rPr>
                <a:t> security management</a:t>
              </a:r>
              <a:endParaRPr kumimoji="0" lang="en-US" sz="1400" b="0" i="0" u="none" strike="noStrike" kern="0" cap="none" spc="0" normalizeH="0" baseline="0" noProof="0">
                <a:ln>
                  <a:noFill/>
                </a:ln>
                <a:solidFill>
                  <a:srgbClr val="FFFFFF"/>
                </a:solidFill>
                <a:effectLst/>
                <a:uLnTx/>
                <a:uFillTx/>
                <a:latin typeface="Segoe UI Semibold"/>
                <a:ea typeface="+mn-ea"/>
                <a:cs typeface="Segoe UI" pitchFamily="34" charset="0"/>
              </a:endParaRP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mn-ea"/>
                  <a:cs typeface="Segoe UI" pitchFamily="34" charset="0"/>
                </a:rPr>
                <a:t>Compliance built-in</a:t>
              </a:r>
            </a:p>
          </p:txBody>
        </p:sp>
        <p:cxnSp>
          <p:nvCxnSpPr>
            <p:cNvPr id="48" name="Straight Connector 47">
              <a:extLst>
                <a:ext uri="{FF2B5EF4-FFF2-40B4-BE49-F238E27FC236}">
                  <a16:creationId xmlns:a16="http://schemas.microsoft.com/office/drawing/2014/main" id="{5A051882-99FD-11B8-F6B5-B71BC69F3D33}"/>
                </a:ext>
              </a:extLst>
            </p:cNvPr>
            <p:cNvCxnSpPr>
              <a:cxnSpLocks/>
            </p:cNvCxnSpPr>
            <p:nvPr/>
          </p:nvCxnSpPr>
          <p:spPr>
            <a:xfrm>
              <a:off x="6408680" y="4171287"/>
              <a:ext cx="2204093" cy="0"/>
            </a:xfrm>
            <a:prstGeom prst="line">
              <a:avLst/>
            </a:prstGeom>
            <a:noFill/>
            <a:ln w="9525" cap="flat" cmpd="sng" algn="ctr">
              <a:solidFill>
                <a:srgbClr val="FFFFFF">
                  <a:alpha val="60000"/>
                </a:srgbClr>
              </a:solidFill>
              <a:prstDash val="solid"/>
              <a:headEnd type="none" w="lg" len="med"/>
              <a:tailEnd type="none" w="lg" len="med"/>
            </a:ln>
            <a:effectLst/>
          </p:spPr>
        </p:cxnSp>
        <p:cxnSp>
          <p:nvCxnSpPr>
            <p:cNvPr id="49" name="Straight Connector 48">
              <a:extLst>
                <a:ext uri="{FF2B5EF4-FFF2-40B4-BE49-F238E27FC236}">
                  <a16:creationId xmlns:a16="http://schemas.microsoft.com/office/drawing/2014/main" id="{59581B89-817E-507F-1F0D-435D79982F1A}"/>
                </a:ext>
              </a:extLst>
            </p:cNvPr>
            <p:cNvCxnSpPr>
              <a:cxnSpLocks/>
            </p:cNvCxnSpPr>
            <p:nvPr/>
          </p:nvCxnSpPr>
          <p:spPr>
            <a:xfrm>
              <a:off x="6408680" y="4707299"/>
              <a:ext cx="2204093" cy="0"/>
            </a:xfrm>
            <a:prstGeom prst="line">
              <a:avLst/>
            </a:prstGeom>
            <a:noFill/>
            <a:ln w="9525" cap="flat" cmpd="sng" algn="ctr">
              <a:solidFill>
                <a:srgbClr val="FFFFFF">
                  <a:alpha val="60000"/>
                </a:srgbClr>
              </a:solidFill>
              <a:prstDash val="solid"/>
              <a:headEnd type="none" w="lg" len="med"/>
              <a:tailEnd type="none" w="lg" len="med"/>
            </a:ln>
            <a:effectLst/>
          </p:spPr>
        </p:cxnSp>
      </p:grpSp>
    </p:spTree>
    <p:extLst>
      <p:ext uri="{BB962C8B-B14F-4D97-AF65-F5344CB8AC3E}">
        <p14:creationId xmlns:p14="http://schemas.microsoft.com/office/powerpoint/2010/main" val="429123603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par>
                                <p:cTn id="8" presetID="42" presetClass="path" presetSubtype="0" decel="100000" fill="hold" nodeType="withEffect">
                                  <p:stCondLst>
                                    <p:cond delay="100"/>
                                  </p:stCondLst>
                                  <p:childTnLst>
                                    <p:animMotion origin="layout" path="M -3.95833E-6 4.07407E-6 L -3.95833E-6 0.03472 " pathEditMode="relative" rAng="0" ptsTypes="AA">
                                      <p:cBhvr>
                                        <p:cTn id="9" dur="750" spd="-100000" fill="hold"/>
                                        <p:tgtEl>
                                          <p:spTgt spid="37"/>
                                        </p:tgtEl>
                                        <p:attrNameLst>
                                          <p:attrName>ppt_x</p:attrName>
                                          <p:attrName>ppt_y</p:attrName>
                                        </p:attrNameLst>
                                      </p:cBhvr>
                                      <p:rCtr x="0" y="1736"/>
                                    </p:animMotion>
                                  </p:childTnLst>
                                </p:cTn>
                              </p:par>
                              <p:par>
                                <p:cTn id="10" presetID="10" presetClass="entr" presetSubtype="0" fill="hold" nodeType="withEffect">
                                  <p:stCondLst>
                                    <p:cond delay="200"/>
                                  </p:stCondLst>
                                  <p:childTnLst>
                                    <p:set>
                                      <p:cBhvr>
                                        <p:cTn id="11" dur="1" fill="hold">
                                          <p:stCondLst>
                                            <p:cond delay="0"/>
                                          </p:stCondLst>
                                        </p:cTn>
                                        <p:tgtEl>
                                          <p:spTgt spid="42"/>
                                        </p:tgtEl>
                                        <p:attrNameLst>
                                          <p:attrName>style.visibility</p:attrName>
                                        </p:attrNameLst>
                                      </p:cBhvr>
                                      <p:to>
                                        <p:strVal val="visible"/>
                                      </p:to>
                                    </p:set>
                                    <p:animEffect transition="in" filter="fade">
                                      <p:cBhvr>
                                        <p:cTn id="12" dur="500"/>
                                        <p:tgtEl>
                                          <p:spTgt spid="42"/>
                                        </p:tgtEl>
                                      </p:cBhvr>
                                    </p:animEffect>
                                  </p:childTnLst>
                                </p:cTn>
                              </p:par>
                              <p:par>
                                <p:cTn id="13" presetID="42" presetClass="path" presetSubtype="0" decel="100000" fill="hold" nodeType="withEffect">
                                  <p:stCondLst>
                                    <p:cond delay="200"/>
                                  </p:stCondLst>
                                  <p:childTnLst>
                                    <p:animMotion origin="layout" path="M -3.95833E-6 4.07407E-6 L -3.95833E-6 0.03472 " pathEditMode="relative" rAng="0" ptsTypes="AA">
                                      <p:cBhvr>
                                        <p:cTn id="14" dur="750" spd="-100000" fill="hold"/>
                                        <p:tgtEl>
                                          <p:spTgt spid="42"/>
                                        </p:tgtEl>
                                        <p:attrNameLst>
                                          <p:attrName>ppt_x</p:attrName>
                                          <p:attrName>ppt_y</p:attrName>
                                        </p:attrNameLst>
                                      </p:cBhvr>
                                      <p:rCtr x="0" y="1736"/>
                                    </p:animMotion>
                                  </p:childTnLst>
                                </p:cTn>
                              </p:par>
                              <p:par>
                                <p:cTn id="15" presetID="10" presetClass="entr" presetSubtype="0" fill="hold" nodeType="withEffect">
                                  <p:stCondLst>
                                    <p:cond delay="300"/>
                                  </p:stCondLst>
                                  <p:childTnLst>
                                    <p:set>
                                      <p:cBhvr>
                                        <p:cTn id="16" dur="1" fill="hold">
                                          <p:stCondLst>
                                            <p:cond delay="0"/>
                                          </p:stCondLst>
                                        </p:cTn>
                                        <p:tgtEl>
                                          <p:spTgt spid="46"/>
                                        </p:tgtEl>
                                        <p:attrNameLst>
                                          <p:attrName>style.visibility</p:attrName>
                                        </p:attrNameLst>
                                      </p:cBhvr>
                                      <p:to>
                                        <p:strVal val="visible"/>
                                      </p:to>
                                    </p:set>
                                    <p:animEffect transition="in" filter="fade">
                                      <p:cBhvr>
                                        <p:cTn id="17" dur="500"/>
                                        <p:tgtEl>
                                          <p:spTgt spid="46"/>
                                        </p:tgtEl>
                                      </p:cBhvr>
                                    </p:animEffect>
                                  </p:childTnLst>
                                </p:cTn>
                              </p:par>
                              <p:par>
                                <p:cTn id="18" presetID="42" presetClass="path" presetSubtype="0" decel="100000" fill="hold" nodeType="withEffect">
                                  <p:stCondLst>
                                    <p:cond delay="300"/>
                                  </p:stCondLst>
                                  <p:childTnLst>
                                    <p:animMotion origin="layout" path="M -3.95833E-6 4.07407E-6 L -3.95833E-6 0.03472 " pathEditMode="relative" rAng="0" ptsTypes="AA">
                                      <p:cBhvr>
                                        <p:cTn id="19" dur="750" spd="-100000" fill="hold"/>
                                        <p:tgtEl>
                                          <p:spTgt spid="46"/>
                                        </p:tgtEl>
                                        <p:attrNameLst>
                                          <p:attrName>ppt_x</p:attrName>
                                          <p:attrName>ppt_y</p:attrName>
                                        </p:attrNameLst>
                                      </p:cBhvr>
                                      <p:rCtr x="0" y="173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3">
            <a:extLst>
              <a:ext uri="{FF2B5EF4-FFF2-40B4-BE49-F238E27FC236}">
                <a16:creationId xmlns:a16="http://schemas.microsoft.com/office/drawing/2014/main" id="{9272018D-F19D-C764-6F60-76681D26ECAD}"/>
              </a:ext>
            </a:extLst>
          </p:cNvPr>
          <p:cNvSpPr txBox="1">
            <a:spLocks/>
          </p:cNvSpPr>
          <p:nvPr/>
        </p:nvSpPr>
        <p:spPr>
          <a:xfrm>
            <a:off x="582614" y="620490"/>
            <a:ext cx="11026774" cy="553998"/>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a:ln w="3175">
                  <a:noFill/>
                </a:ln>
                <a:solidFill>
                  <a:srgbClr val="117865"/>
                </a:solidFill>
                <a:effectLst/>
                <a:uLnTx/>
                <a:uFillTx/>
                <a:latin typeface="Segoe UI Semibold"/>
                <a:ea typeface="+mn-ea"/>
                <a:cs typeface="Segoe UI" pitchFamily="34" charset="0"/>
              </a:rPr>
              <a:t>OneLake for all Data</a:t>
            </a:r>
          </a:p>
        </p:txBody>
      </p:sp>
      <p:sp>
        <p:nvSpPr>
          <p:cNvPr id="3" name="Text Placeholder 21">
            <a:extLst>
              <a:ext uri="{FF2B5EF4-FFF2-40B4-BE49-F238E27FC236}">
                <a16:creationId xmlns:a16="http://schemas.microsoft.com/office/drawing/2014/main" id="{74BA98B3-098E-5E79-B2F7-69FE59E1ABCB}"/>
              </a:ext>
            </a:extLst>
          </p:cNvPr>
          <p:cNvSpPr txBox="1">
            <a:spLocks/>
          </p:cNvSpPr>
          <p:nvPr/>
        </p:nvSpPr>
        <p:spPr>
          <a:xfrm>
            <a:off x="582614" y="1209211"/>
            <a:ext cx="11026772" cy="307777"/>
          </a:xfrm>
          <a:prstGeom prst="rect">
            <a:avLst/>
          </a:prstGeom>
        </p:spPr>
        <p:txBody>
          <a:bodyPr vert="horz" wrap="square" lIns="0" tIns="0" rIns="0" bIns="0" rtlCol="0">
            <a:sp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Segoe UI" panose="020B0502040204020203" pitchFamily="34" charset="0"/>
              </a:defRPr>
            </a:lvl1pPr>
            <a:lvl2pPr marL="2286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61988"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855663"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“The OneDrive for Data”</a:t>
            </a:r>
          </a:p>
        </p:txBody>
      </p:sp>
      <p:sp>
        <p:nvSpPr>
          <p:cNvPr id="4" name="Rounded Rectangle 48">
            <a:extLst>
              <a:ext uri="{FF2B5EF4-FFF2-40B4-BE49-F238E27FC236}">
                <a16:creationId xmlns:a16="http://schemas.microsoft.com/office/drawing/2014/main" id="{084F560E-34E2-C39E-ECB4-AAD24CEC20E7}"/>
              </a:ext>
            </a:extLst>
          </p:cNvPr>
          <p:cNvSpPr/>
          <p:nvPr/>
        </p:nvSpPr>
        <p:spPr bwMode="auto">
          <a:xfrm>
            <a:off x="582614" y="1881607"/>
            <a:ext cx="6702754" cy="4184564"/>
          </a:xfrm>
          <a:prstGeom prst="roundRect">
            <a:avLst>
              <a:gd name="adj" fmla="val 3641"/>
            </a:avLst>
          </a:prstGeom>
          <a:solidFill>
            <a:srgbClr val="FFFFFF"/>
          </a:solidFill>
          <a:ln w="9525" cap="flat" cmpd="sng" algn="ctr">
            <a:noFill/>
            <a:prstDash val="solid"/>
            <a:headEnd type="none" w="med" len="med"/>
            <a:tailEnd type="none" w="med" len="med"/>
          </a:ln>
          <a:effectLst>
            <a:outerShdw blurRad="288696" dist="38100" dir="2700000" algn="tl" rotWithShape="0">
              <a:prstClr val="black">
                <a:alpha val="19774"/>
              </a:prstClr>
            </a:outerShdw>
          </a:effectLst>
        </p:spPr>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tab pos="5195888" algn="l"/>
              </a:tabLst>
              <a:defRPr/>
            </a:pPr>
            <a:endParaRPr kumimoji="0" lang="en-US" sz="2353" b="1" i="0" u="none" strike="noStrike" kern="0" cap="none" spc="0" normalizeH="0" baseline="0" noProof="0">
              <a:ln>
                <a:noFill/>
              </a:ln>
              <a:gradFill>
                <a:gsLst>
                  <a:gs pos="0">
                    <a:srgbClr val="FFFFFF"/>
                  </a:gs>
                  <a:gs pos="100000">
                    <a:srgbClr val="FFFFFF"/>
                  </a:gs>
                </a:gsLst>
                <a:lin ang="5400000" scaled="0"/>
              </a:gradFill>
              <a:effectLst/>
              <a:uLnTx/>
              <a:uFillTx/>
              <a:cs typeface="Segoe UI" pitchFamily="34" charset="0"/>
            </a:endParaRPr>
          </a:p>
        </p:txBody>
      </p:sp>
      <p:sp>
        <p:nvSpPr>
          <p:cNvPr id="5" name="Rounded Rectangle 45">
            <a:extLst>
              <a:ext uri="{FF2B5EF4-FFF2-40B4-BE49-F238E27FC236}">
                <a16:creationId xmlns:a16="http://schemas.microsoft.com/office/drawing/2014/main" id="{E5D106FF-3708-B89A-7598-1807EBAAC8E2}"/>
              </a:ext>
            </a:extLst>
          </p:cNvPr>
          <p:cNvSpPr/>
          <p:nvPr/>
        </p:nvSpPr>
        <p:spPr>
          <a:xfrm>
            <a:off x="780442" y="2572340"/>
            <a:ext cx="6307098" cy="3219083"/>
          </a:xfrm>
          <a:prstGeom prst="roundRect">
            <a:avLst>
              <a:gd name="adj" fmla="val 3289"/>
            </a:avLst>
          </a:prstGeom>
          <a:gradFill flip="none" rotWithShape="1">
            <a:gsLst>
              <a:gs pos="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Semibold"/>
            </a:endParaRPr>
          </a:p>
        </p:txBody>
      </p:sp>
      <p:sp>
        <p:nvSpPr>
          <p:cNvPr id="6" name="TextBox 5">
            <a:extLst>
              <a:ext uri="{FF2B5EF4-FFF2-40B4-BE49-F238E27FC236}">
                <a16:creationId xmlns:a16="http://schemas.microsoft.com/office/drawing/2014/main" id="{DF5090D8-464D-CBFE-0F78-634D4F87BBE0}"/>
              </a:ext>
            </a:extLst>
          </p:cNvPr>
          <p:cNvSpPr txBox="1"/>
          <p:nvPr/>
        </p:nvSpPr>
        <p:spPr>
          <a:xfrm>
            <a:off x="1776380" y="5284259"/>
            <a:ext cx="4315223" cy="307777"/>
          </a:xfrm>
          <a:prstGeom prst="rect">
            <a:avLst/>
          </a:prstGeom>
          <a:noFill/>
        </p:spPr>
        <p:txBody>
          <a:bodyPr wrap="square" lIns="0" tIns="0" rIns="0" bIns="0" rtlCol="0">
            <a:spAutoFit/>
          </a:bodyPr>
          <a:lstStyle/>
          <a:p>
            <a:pPr algn="ctr">
              <a:defRPr/>
            </a:pPr>
            <a:r>
              <a:rPr lang="en-US" sz="2000">
                <a:solidFill>
                  <a:srgbClr val="FFFFFF"/>
                </a:solidFill>
                <a:latin typeface="Segoe UI Semibold"/>
                <a:cs typeface="Segoe UI" panose="020B0502040204020203" pitchFamily="34" charset="0"/>
              </a:rPr>
              <a:t>Intelligent data fabric</a:t>
            </a:r>
          </a:p>
        </p:txBody>
      </p:sp>
      <p:sp>
        <p:nvSpPr>
          <p:cNvPr id="7" name="Rounded Rectangle 45">
            <a:extLst>
              <a:ext uri="{FF2B5EF4-FFF2-40B4-BE49-F238E27FC236}">
                <a16:creationId xmlns:a16="http://schemas.microsoft.com/office/drawing/2014/main" id="{0C4E7E7B-EEA0-61EE-106D-D45ABF648772}"/>
              </a:ext>
            </a:extLst>
          </p:cNvPr>
          <p:cNvSpPr/>
          <p:nvPr/>
        </p:nvSpPr>
        <p:spPr>
          <a:xfrm>
            <a:off x="998538" y="3679056"/>
            <a:ext cx="5870907" cy="1475786"/>
          </a:xfrm>
          <a:prstGeom prst="roundRect">
            <a:avLst>
              <a:gd name="adj" fmla="val 2747"/>
            </a:avLst>
          </a:prstGeom>
          <a:gradFill flip="none" rotWithShape="1">
            <a:gsLst>
              <a:gs pos="100000">
                <a:srgbClr val="4FD4FF"/>
              </a:gs>
              <a:gs pos="0">
                <a:srgbClr val="0078D4"/>
              </a:gs>
              <a:gs pos="60000">
                <a:srgbClr val="0078D4">
                  <a:lumMod val="60000"/>
                  <a:lumOff val="40000"/>
                </a:srgbClr>
              </a:gs>
            </a:gsLst>
            <a:lin ang="2700000" scaled="1"/>
            <a:tileRect/>
          </a:gradFill>
          <a:ln>
            <a:noFill/>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rPr>
              <a:t>OneLake Storage</a:t>
            </a:r>
          </a:p>
        </p:txBody>
      </p:sp>
      <p:cxnSp>
        <p:nvCxnSpPr>
          <p:cNvPr id="8" name="Straight Connector 7">
            <a:extLst>
              <a:ext uri="{FF2B5EF4-FFF2-40B4-BE49-F238E27FC236}">
                <a16:creationId xmlns:a16="http://schemas.microsoft.com/office/drawing/2014/main" id="{334FB0B6-4086-B1AA-0CEE-AEEF0DB0631C}"/>
              </a:ext>
            </a:extLst>
          </p:cNvPr>
          <p:cNvCxnSpPr>
            <a:cxnSpLocks/>
          </p:cNvCxnSpPr>
          <p:nvPr/>
        </p:nvCxnSpPr>
        <p:spPr>
          <a:xfrm>
            <a:off x="1360561" y="2988323"/>
            <a:ext cx="0" cy="695666"/>
          </a:xfrm>
          <a:prstGeom prst="line">
            <a:avLst/>
          </a:prstGeom>
          <a:noFill/>
          <a:ln w="6350" cap="flat" cmpd="sng" algn="ctr">
            <a:solidFill>
              <a:srgbClr val="FFFFFF"/>
            </a:solidFill>
            <a:prstDash val="solid"/>
            <a:headEnd type="none" w="med" len="med"/>
            <a:tailEnd type="triangle" w="med" len="med"/>
          </a:ln>
          <a:effectLst/>
        </p:spPr>
      </p:cxnSp>
      <p:grpSp>
        <p:nvGrpSpPr>
          <p:cNvPr id="9" name="Group 8">
            <a:extLst>
              <a:ext uri="{FF2B5EF4-FFF2-40B4-BE49-F238E27FC236}">
                <a16:creationId xmlns:a16="http://schemas.microsoft.com/office/drawing/2014/main" id="{3C40A132-6445-0680-4004-0010F6426425}"/>
              </a:ext>
            </a:extLst>
          </p:cNvPr>
          <p:cNvGrpSpPr/>
          <p:nvPr/>
        </p:nvGrpSpPr>
        <p:grpSpPr>
          <a:xfrm>
            <a:off x="7446599" y="2332414"/>
            <a:ext cx="4270586" cy="3129062"/>
            <a:chOff x="7446599" y="2332414"/>
            <a:chExt cx="4270586" cy="3129062"/>
          </a:xfrm>
        </p:grpSpPr>
        <p:sp>
          <p:nvSpPr>
            <p:cNvPr id="10" name="TextBox 9">
              <a:extLst>
                <a:ext uri="{FF2B5EF4-FFF2-40B4-BE49-F238E27FC236}">
                  <a16:creationId xmlns:a16="http://schemas.microsoft.com/office/drawing/2014/main" id="{D8E7E70C-C1EA-75C8-E4BD-52704BC254FE}"/>
                </a:ext>
              </a:extLst>
            </p:cNvPr>
            <p:cNvSpPr txBox="1"/>
            <p:nvPr/>
          </p:nvSpPr>
          <p:spPr>
            <a:xfrm>
              <a:off x="7446599" y="2332414"/>
              <a:ext cx="4270586" cy="3129062"/>
            </a:xfrm>
            <a:prstGeom prst="rect">
              <a:avLst/>
            </a:prstGeom>
            <a:noFill/>
          </p:spPr>
          <p:txBody>
            <a:bodyPr wrap="square" rtlCol="0">
              <a:spAutoFit/>
            </a:bodyPr>
            <a:lstStyle>
              <a:defPPr>
                <a:defRPr lang="en-US"/>
              </a:defPPr>
              <a:lvl1pPr marL="342900" indent="-342900">
                <a:buFont typeface="Arial" panose="020B0604020202020204" pitchFamily="34" charset="0"/>
                <a:buChar char="•"/>
                <a:defRPr sz="1600">
                  <a:latin typeface="Segoe UI" panose="020B0502040204020203" pitchFamily="34" charset="0"/>
                  <a:cs typeface="Segoe UI" panose="020B0502040204020203" pitchFamily="34" charset="0"/>
                </a:defRPr>
              </a:lvl1pPr>
            </a:lstStyle>
            <a:p>
              <a:pPr marL="0" marR="0" lvl="0" indent="0" defTabSz="91440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600" b="0" i="0" u="none" strike="noStrike" kern="0" cap="none" spc="0" normalizeH="0" baseline="0" noProof="0">
                  <a:ln>
                    <a:noFill/>
                  </a:ln>
                  <a:solidFill>
                    <a:srgbClr val="000000"/>
                  </a:solidFill>
                  <a:effectLst/>
                  <a:uLnTx/>
                  <a:uFillTx/>
                  <a:latin typeface="Segoe UI" panose="020B0502040204020203" pitchFamily="34" charset="0"/>
                  <a:cs typeface="Segoe UI" panose="020B0502040204020203" pitchFamily="34" charset="0"/>
                </a:rPr>
                <a:t>A single SaaS lake for the whole organization</a:t>
              </a:r>
            </a:p>
            <a:p>
              <a:pPr marL="0" marR="0" lvl="0" indent="0" defTabSz="91440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600" b="0" i="0" u="none" strike="noStrike" kern="0" cap="none" spc="0" normalizeH="0" baseline="0" noProof="0">
                  <a:ln>
                    <a:noFill/>
                  </a:ln>
                  <a:solidFill>
                    <a:srgbClr val="000000"/>
                  </a:solidFill>
                  <a:effectLst/>
                  <a:uLnTx/>
                  <a:uFillTx/>
                  <a:latin typeface="Segoe UI" panose="020B0502040204020203" pitchFamily="34" charset="0"/>
                  <a:cs typeface="Segoe UI" panose="020B0502040204020203" pitchFamily="34" charset="0"/>
                </a:rPr>
                <a:t>Provisioned automatically with the tenant</a:t>
              </a:r>
            </a:p>
            <a:p>
              <a:pPr marL="0" marR="0" lvl="0" indent="0" defTabSz="91440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600" b="0" i="0" u="none" strike="noStrike" kern="0" cap="none" spc="0" normalizeH="0" baseline="0" noProof="0">
                  <a:ln>
                    <a:noFill/>
                  </a:ln>
                  <a:solidFill>
                    <a:srgbClr val="000000"/>
                  </a:solidFill>
                  <a:effectLst/>
                  <a:uLnTx/>
                  <a:uFillTx/>
                  <a:latin typeface="Segoe UI" panose="020B0502040204020203" pitchFamily="34" charset="0"/>
                  <a:cs typeface="Segoe UI" panose="020B0502040204020203" pitchFamily="34" charset="0"/>
                </a:rPr>
                <a:t>All workloads automatically store their data in the </a:t>
              </a:r>
              <a:r>
                <a:rPr kumimoji="0" lang="en-US" sz="1600" b="0" i="0" u="none" strike="noStrike" kern="0" cap="none" spc="0" normalizeH="0" baseline="0" noProof="0" err="1">
                  <a:ln>
                    <a:noFill/>
                  </a:ln>
                  <a:solidFill>
                    <a:srgbClr val="000000"/>
                  </a:solidFill>
                  <a:effectLst/>
                  <a:uLnTx/>
                  <a:uFillTx/>
                  <a:latin typeface="Segoe UI" panose="020B0502040204020203" pitchFamily="34" charset="0"/>
                  <a:cs typeface="Segoe UI" panose="020B0502040204020203" pitchFamily="34" charset="0"/>
                </a:rPr>
                <a:t>OneLake</a:t>
              </a:r>
              <a:r>
                <a:rPr kumimoji="0" lang="en-US" sz="1600" b="0" i="0" u="none" strike="noStrike" kern="0" cap="none" spc="0" normalizeH="0" baseline="0" noProof="0">
                  <a:ln>
                    <a:noFill/>
                  </a:ln>
                  <a:solidFill>
                    <a:srgbClr val="000000"/>
                  </a:solidFill>
                  <a:effectLst/>
                  <a:uLnTx/>
                  <a:uFillTx/>
                  <a:latin typeface="Segoe UI" panose="020B0502040204020203" pitchFamily="34" charset="0"/>
                  <a:cs typeface="Segoe UI" panose="020B0502040204020203" pitchFamily="34" charset="0"/>
                </a:rPr>
                <a:t> workspace folders</a:t>
              </a:r>
            </a:p>
            <a:p>
              <a:pPr marL="0" marR="0" lvl="0" indent="0" defTabSz="91440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600" b="0" i="0" u="none" strike="noStrike" kern="0" cap="none" spc="0" normalizeH="0" baseline="0" noProof="0">
                  <a:ln>
                    <a:noFill/>
                  </a:ln>
                  <a:solidFill>
                    <a:srgbClr val="000000"/>
                  </a:solidFill>
                  <a:effectLst/>
                  <a:uLnTx/>
                  <a:uFillTx/>
                  <a:latin typeface="Segoe UI" panose="020B0502040204020203" pitchFamily="34" charset="0"/>
                  <a:cs typeface="Segoe UI" panose="020B0502040204020203" pitchFamily="34" charset="0"/>
                </a:rPr>
                <a:t>All the data is organized in an intuitive hierarchical namespace</a:t>
              </a:r>
            </a:p>
            <a:p>
              <a:pPr marL="0" marR="0" lvl="0" indent="0" defTabSz="91440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600" b="0" i="0" u="none" strike="noStrike" kern="0" cap="none" spc="0" normalizeH="0" baseline="0" noProof="0">
                  <a:ln>
                    <a:noFill/>
                  </a:ln>
                  <a:solidFill>
                    <a:srgbClr val="000000"/>
                  </a:solidFill>
                  <a:effectLst/>
                  <a:uLnTx/>
                  <a:uFillTx/>
                  <a:latin typeface="Segoe UI" panose="020B0502040204020203" pitchFamily="34" charset="0"/>
                  <a:cs typeface="Segoe UI" panose="020B0502040204020203" pitchFamily="34" charset="0"/>
                </a:rPr>
                <a:t>The data in </a:t>
              </a:r>
              <a:r>
                <a:rPr kumimoji="0" lang="en-US" sz="1600" b="0" i="0" u="none" strike="noStrike" kern="0" cap="none" spc="0" normalizeH="0" baseline="0" noProof="0" err="1">
                  <a:ln>
                    <a:noFill/>
                  </a:ln>
                  <a:solidFill>
                    <a:srgbClr val="000000"/>
                  </a:solidFill>
                  <a:effectLst/>
                  <a:uLnTx/>
                  <a:uFillTx/>
                  <a:latin typeface="Segoe UI" panose="020B0502040204020203" pitchFamily="34" charset="0"/>
                  <a:cs typeface="Segoe UI" panose="020B0502040204020203" pitchFamily="34" charset="0"/>
                </a:rPr>
                <a:t>OneLake</a:t>
              </a:r>
              <a:r>
                <a:rPr kumimoji="0" lang="en-US" sz="1600" b="0" i="0" u="none" strike="noStrike" kern="0" cap="none" spc="0" normalizeH="0" baseline="0" noProof="0">
                  <a:ln>
                    <a:noFill/>
                  </a:ln>
                  <a:solidFill>
                    <a:srgbClr val="000000"/>
                  </a:solidFill>
                  <a:effectLst/>
                  <a:uLnTx/>
                  <a:uFillTx/>
                  <a:latin typeface="Segoe UI" panose="020B0502040204020203" pitchFamily="34" charset="0"/>
                  <a:cs typeface="Segoe UI" panose="020B0502040204020203" pitchFamily="34" charset="0"/>
                </a:rPr>
                <a:t> is automatically indexed for discovery, MIP labels, lineage, PII scans, sharing, governance and compliance</a:t>
              </a:r>
            </a:p>
          </p:txBody>
        </p:sp>
        <p:cxnSp>
          <p:nvCxnSpPr>
            <p:cNvPr id="11" name="Straight Connector 10">
              <a:extLst>
                <a:ext uri="{FF2B5EF4-FFF2-40B4-BE49-F238E27FC236}">
                  <a16:creationId xmlns:a16="http://schemas.microsoft.com/office/drawing/2014/main" id="{C1CF4122-8A07-F553-0BE9-C4D7FC13E548}"/>
                </a:ext>
              </a:extLst>
            </p:cNvPr>
            <p:cNvCxnSpPr>
              <a:cxnSpLocks/>
            </p:cNvCxnSpPr>
            <p:nvPr/>
          </p:nvCxnSpPr>
          <p:spPr>
            <a:xfrm>
              <a:off x="7492808" y="2764511"/>
              <a:ext cx="4116577" cy="0"/>
            </a:xfrm>
            <a:prstGeom prst="line">
              <a:avLst/>
            </a:prstGeom>
            <a:noFill/>
            <a:ln w="9525" cap="flat" cmpd="sng" algn="ctr">
              <a:solidFill>
                <a:srgbClr val="FFFFFF">
                  <a:lumMod val="85000"/>
                </a:srgbClr>
              </a:solidFill>
              <a:prstDash val="solid"/>
              <a:headEnd type="none" w="lg" len="med"/>
              <a:tailEnd type="none" w="lg" len="med"/>
            </a:ln>
            <a:effectLst/>
          </p:spPr>
        </p:cxnSp>
        <p:cxnSp>
          <p:nvCxnSpPr>
            <p:cNvPr id="12" name="Straight Connector 11">
              <a:extLst>
                <a:ext uri="{FF2B5EF4-FFF2-40B4-BE49-F238E27FC236}">
                  <a16:creationId xmlns:a16="http://schemas.microsoft.com/office/drawing/2014/main" id="{EDECAF5C-1157-C9A3-E9ED-EF5FEA04FBD4}"/>
                </a:ext>
              </a:extLst>
            </p:cNvPr>
            <p:cNvCxnSpPr>
              <a:cxnSpLocks/>
            </p:cNvCxnSpPr>
            <p:nvPr/>
          </p:nvCxnSpPr>
          <p:spPr>
            <a:xfrm>
              <a:off x="7492808" y="3184920"/>
              <a:ext cx="4116577" cy="0"/>
            </a:xfrm>
            <a:prstGeom prst="line">
              <a:avLst/>
            </a:prstGeom>
            <a:noFill/>
            <a:ln w="9525" cap="flat" cmpd="sng" algn="ctr">
              <a:solidFill>
                <a:srgbClr val="FFFFFF">
                  <a:lumMod val="85000"/>
                </a:srgbClr>
              </a:solidFill>
              <a:prstDash val="solid"/>
              <a:headEnd type="none" w="lg" len="med"/>
              <a:tailEnd type="none" w="lg" len="med"/>
            </a:ln>
            <a:effectLst/>
          </p:spPr>
        </p:cxnSp>
        <p:cxnSp>
          <p:nvCxnSpPr>
            <p:cNvPr id="13" name="Straight Connector 12">
              <a:extLst>
                <a:ext uri="{FF2B5EF4-FFF2-40B4-BE49-F238E27FC236}">
                  <a16:creationId xmlns:a16="http://schemas.microsoft.com/office/drawing/2014/main" id="{69F68101-CC27-567A-70C1-06B63EB4A32A}"/>
                </a:ext>
              </a:extLst>
            </p:cNvPr>
            <p:cNvCxnSpPr>
              <a:cxnSpLocks/>
            </p:cNvCxnSpPr>
            <p:nvPr/>
          </p:nvCxnSpPr>
          <p:spPr>
            <a:xfrm>
              <a:off x="7492808" y="4545941"/>
              <a:ext cx="4116577" cy="0"/>
            </a:xfrm>
            <a:prstGeom prst="line">
              <a:avLst/>
            </a:prstGeom>
            <a:noFill/>
            <a:ln w="9525" cap="flat" cmpd="sng" algn="ctr">
              <a:solidFill>
                <a:srgbClr val="FFFFFF">
                  <a:lumMod val="85000"/>
                </a:srgbClr>
              </a:solidFill>
              <a:prstDash val="solid"/>
              <a:headEnd type="none" w="lg" len="med"/>
              <a:tailEnd type="none" w="lg" len="med"/>
            </a:ln>
            <a:effectLst/>
          </p:spPr>
        </p:cxnSp>
        <p:cxnSp>
          <p:nvCxnSpPr>
            <p:cNvPr id="14" name="Straight Connector 13">
              <a:extLst>
                <a:ext uri="{FF2B5EF4-FFF2-40B4-BE49-F238E27FC236}">
                  <a16:creationId xmlns:a16="http://schemas.microsoft.com/office/drawing/2014/main" id="{9D19A299-9D4A-B720-B99F-A143A8015CF7}"/>
                </a:ext>
              </a:extLst>
            </p:cNvPr>
            <p:cNvCxnSpPr>
              <a:cxnSpLocks/>
            </p:cNvCxnSpPr>
            <p:nvPr/>
          </p:nvCxnSpPr>
          <p:spPr>
            <a:xfrm>
              <a:off x="7492808" y="3882857"/>
              <a:ext cx="4116577" cy="0"/>
            </a:xfrm>
            <a:prstGeom prst="line">
              <a:avLst/>
            </a:prstGeom>
            <a:noFill/>
            <a:ln w="9525" cap="flat" cmpd="sng" algn="ctr">
              <a:solidFill>
                <a:srgbClr val="FFFFFF">
                  <a:lumMod val="85000"/>
                </a:srgbClr>
              </a:solidFill>
              <a:prstDash val="solid"/>
              <a:headEnd type="none" w="lg" len="med"/>
              <a:tailEnd type="none" w="lg" len="med"/>
            </a:ln>
            <a:effectLst/>
          </p:spPr>
        </p:cxnSp>
      </p:grpSp>
      <p:cxnSp>
        <p:nvCxnSpPr>
          <p:cNvPr id="15" name="Straight Connector 14">
            <a:extLst>
              <a:ext uri="{FF2B5EF4-FFF2-40B4-BE49-F238E27FC236}">
                <a16:creationId xmlns:a16="http://schemas.microsoft.com/office/drawing/2014/main" id="{567BD810-F9FA-1326-EAF0-A2C6BFEEB6A5}"/>
              </a:ext>
            </a:extLst>
          </p:cNvPr>
          <p:cNvCxnSpPr>
            <a:cxnSpLocks/>
          </p:cNvCxnSpPr>
          <p:nvPr/>
        </p:nvCxnSpPr>
        <p:spPr>
          <a:xfrm>
            <a:off x="2389933" y="2988323"/>
            <a:ext cx="0" cy="695666"/>
          </a:xfrm>
          <a:prstGeom prst="line">
            <a:avLst/>
          </a:prstGeom>
          <a:noFill/>
          <a:ln w="6350" cap="flat" cmpd="sng" algn="ctr">
            <a:solidFill>
              <a:srgbClr val="FFFFFF"/>
            </a:solidFill>
            <a:prstDash val="solid"/>
            <a:headEnd type="none" w="med" len="med"/>
            <a:tailEnd type="triangle" w="med" len="med"/>
          </a:ln>
          <a:effectLst/>
        </p:spPr>
      </p:cxnSp>
      <p:cxnSp>
        <p:nvCxnSpPr>
          <p:cNvPr id="16" name="Straight Connector 15">
            <a:extLst>
              <a:ext uri="{FF2B5EF4-FFF2-40B4-BE49-F238E27FC236}">
                <a16:creationId xmlns:a16="http://schemas.microsoft.com/office/drawing/2014/main" id="{7970A643-834D-1783-B695-E76D84A591FB}"/>
              </a:ext>
            </a:extLst>
          </p:cNvPr>
          <p:cNvCxnSpPr>
            <a:cxnSpLocks/>
          </p:cNvCxnSpPr>
          <p:nvPr/>
        </p:nvCxnSpPr>
        <p:spPr>
          <a:xfrm>
            <a:off x="3419305" y="2988323"/>
            <a:ext cx="0" cy="695666"/>
          </a:xfrm>
          <a:prstGeom prst="line">
            <a:avLst/>
          </a:prstGeom>
          <a:noFill/>
          <a:ln w="6350" cap="flat" cmpd="sng" algn="ctr">
            <a:solidFill>
              <a:srgbClr val="FFFFFF"/>
            </a:solidFill>
            <a:prstDash val="solid"/>
            <a:headEnd type="none" w="med" len="med"/>
            <a:tailEnd type="triangle" w="med" len="med"/>
          </a:ln>
          <a:effectLst/>
        </p:spPr>
      </p:cxnSp>
      <p:cxnSp>
        <p:nvCxnSpPr>
          <p:cNvPr id="17" name="Straight Connector 16">
            <a:extLst>
              <a:ext uri="{FF2B5EF4-FFF2-40B4-BE49-F238E27FC236}">
                <a16:creationId xmlns:a16="http://schemas.microsoft.com/office/drawing/2014/main" id="{41262CE9-B3B0-E542-DCD2-6EBB3B3EB904}"/>
              </a:ext>
            </a:extLst>
          </p:cNvPr>
          <p:cNvCxnSpPr>
            <a:cxnSpLocks/>
          </p:cNvCxnSpPr>
          <p:nvPr/>
        </p:nvCxnSpPr>
        <p:spPr>
          <a:xfrm>
            <a:off x="4448677" y="2988323"/>
            <a:ext cx="0" cy="695666"/>
          </a:xfrm>
          <a:prstGeom prst="line">
            <a:avLst/>
          </a:prstGeom>
          <a:noFill/>
          <a:ln w="6350" cap="flat" cmpd="sng" algn="ctr">
            <a:solidFill>
              <a:srgbClr val="FFFFFF"/>
            </a:solidFill>
            <a:prstDash val="solid"/>
            <a:headEnd type="none" w="med" len="med"/>
            <a:tailEnd type="triangle" w="med" len="med"/>
          </a:ln>
          <a:effectLst/>
        </p:spPr>
      </p:cxnSp>
      <p:cxnSp>
        <p:nvCxnSpPr>
          <p:cNvPr id="18" name="Straight Connector 17">
            <a:extLst>
              <a:ext uri="{FF2B5EF4-FFF2-40B4-BE49-F238E27FC236}">
                <a16:creationId xmlns:a16="http://schemas.microsoft.com/office/drawing/2014/main" id="{77CDB872-62D1-1EE3-E809-5B60EE1E31D8}"/>
              </a:ext>
            </a:extLst>
          </p:cNvPr>
          <p:cNvCxnSpPr>
            <a:cxnSpLocks/>
          </p:cNvCxnSpPr>
          <p:nvPr/>
        </p:nvCxnSpPr>
        <p:spPr>
          <a:xfrm>
            <a:off x="5478048" y="2988323"/>
            <a:ext cx="0" cy="695666"/>
          </a:xfrm>
          <a:prstGeom prst="line">
            <a:avLst/>
          </a:prstGeom>
          <a:noFill/>
          <a:ln w="6350" cap="flat" cmpd="sng" algn="ctr">
            <a:solidFill>
              <a:srgbClr val="FFFFFF"/>
            </a:solidFill>
            <a:prstDash val="solid"/>
            <a:headEnd type="none" w="med" len="med"/>
            <a:tailEnd type="triangle" w="med" len="med"/>
          </a:ln>
          <a:effectLst/>
        </p:spPr>
      </p:cxnSp>
      <p:cxnSp>
        <p:nvCxnSpPr>
          <p:cNvPr id="19" name="Straight Connector 18">
            <a:extLst>
              <a:ext uri="{FF2B5EF4-FFF2-40B4-BE49-F238E27FC236}">
                <a16:creationId xmlns:a16="http://schemas.microsoft.com/office/drawing/2014/main" id="{75AA5C4B-2B1F-77D9-58E4-0AE62661920F}"/>
              </a:ext>
            </a:extLst>
          </p:cNvPr>
          <p:cNvCxnSpPr>
            <a:cxnSpLocks/>
          </p:cNvCxnSpPr>
          <p:nvPr/>
        </p:nvCxnSpPr>
        <p:spPr>
          <a:xfrm>
            <a:off x="6507420" y="2988323"/>
            <a:ext cx="0" cy="695666"/>
          </a:xfrm>
          <a:prstGeom prst="line">
            <a:avLst/>
          </a:prstGeom>
          <a:noFill/>
          <a:ln w="6350" cap="flat" cmpd="sng" algn="ctr">
            <a:solidFill>
              <a:srgbClr val="FFFFFF"/>
            </a:solidFill>
            <a:prstDash val="solid"/>
            <a:headEnd type="none" w="med" len="med"/>
            <a:tailEnd type="triangle" w="med" len="med"/>
          </a:ln>
          <a:effectLst/>
        </p:spPr>
      </p:cxnSp>
      <p:sp>
        <p:nvSpPr>
          <p:cNvPr id="20" name="Rounded Rectangle 17">
            <a:extLst>
              <a:ext uri="{FF2B5EF4-FFF2-40B4-BE49-F238E27FC236}">
                <a16:creationId xmlns:a16="http://schemas.microsoft.com/office/drawing/2014/main" id="{559E94E1-D4A2-F558-DBEF-286C9243E097}"/>
              </a:ext>
            </a:extLst>
          </p:cNvPr>
          <p:cNvSpPr/>
          <p:nvPr/>
        </p:nvSpPr>
        <p:spPr>
          <a:xfrm>
            <a:off x="1917996" y="2156355"/>
            <a:ext cx="946800" cy="831600"/>
          </a:xfrm>
          <a:prstGeom prst="roundRect">
            <a:avLst>
              <a:gd name="adj" fmla="val 6586"/>
            </a:avLst>
          </a:prstGeom>
          <a:gradFill flip="none" rotWithShape="1">
            <a:gsLst>
              <a:gs pos="2000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Data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Engineering</a:t>
            </a:r>
          </a:p>
        </p:txBody>
      </p:sp>
      <p:sp>
        <p:nvSpPr>
          <p:cNvPr id="21" name="Rounded Rectangle 22">
            <a:extLst>
              <a:ext uri="{FF2B5EF4-FFF2-40B4-BE49-F238E27FC236}">
                <a16:creationId xmlns:a16="http://schemas.microsoft.com/office/drawing/2014/main" id="{B2C1010D-09AD-F114-42D9-B36376E0AADF}"/>
              </a:ext>
            </a:extLst>
          </p:cNvPr>
          <p:cNvSpPr/>
          <p:nvPr/>
        </p:nvSpPr>
        <p:spPr>
          <a:xfrm>
            <a:off x="6035730" y="2156355"/>
            <a:ext cx="946800" cy="831600"/>
          </a:xfrm>
          <a:prstGeom prst="roundRect">
            <a:avLst>
              <a:gd name="adj" fmla="val 6586"/>
            </a:avLst>
          </a:prstGeom>
          <a:gradFill flip="none" rotWithShape="1">
            <a:gsLst>
              <a:gs pos="2000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Business</a:t>
            </a:r>
            <a:br>
              <a:rPr kumimoji="0" lang="en-US" sz="1100" b="0" i="0" u="none" strike="noStrike" kern="0" cap="none" spc="0" normalizeH="0" baseline="0" noProof="0">
                <a:ln>
                  <a:noFill/>
                </a:ln>
                <a:solidFill>
                  <a:srgbClr val="FFFFFF"/>
                </a:solidFill>
                <a:effectLst/>
                <a:uLnTx/>
                <a:uFillTx/>
                <a:latin typeface="Segoe UI Semibold"/>
              </a:rPr>
            </a:br>
            <a:r>
              <a:rPr kumimoji="0" lang="en-US" sz="1100" b="0" i="0" u="none" strike="noStrike" kern="0" cap="none" spc="0" normalizeH="0" baseline="0" noProof="0">
                <a:ln>
                  <a:noFill/>
                </a:ln>
                <a:solidFill>
                  <a:srgbClr val="FFFFFF"/>
                </a:solidFill>
                <a:effectLst/>
                <a:uLnTx/>
                <a:uFillTx/>
                <a:latin typeface="Segoe UI Semibold"/>
              </a:rPr>
              <a:t>Intelligence</a:t>
            </a:r>
          </a:p>
        </p:txBody>
      </p:sp>
      <p:sp>
        <p:nvSpPr>
          <p:cNvPr id="22" name="Rounded Rectangle 13">
            <a:extLst>
              <a:ext uri="{FF2B5EF4-FFF2-40B4-BE49-F238E27FC236}">
                <a16:creationId xmlns:a16="http://schemas.microsoft.com/office/drawing/2014/main" id="{D812B4BA-060F-98DF-4AF6-7E88AC896501}"/>
              </a:ext>
            </a:extLst>
          </p:cNvPr>
          <p:cNvSpPr/>
          <p:nvPr/>
        </p:nvSpPr>
        <p:spPr>
          <a:xfrm>
            <a:off x="888624" y="2156355"/>
            <a:ext cx="946800" cy="831600"/>
          </a:xfrm>
          <a:prstGeom prst="roundRect">
            <a:avLst>
              <a:gd name="adj" fmla="val 6586"/>
            </a:avLst>
          </a:prstGeom>
          <a:gradFill flip="none" rotWithShape="1">
            <a:gsLst>
              <a:gs pos="2000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Data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Warehousing</a:t>
            </a:r>
          </a:p>
        </p:txBody>
      </p:sp>
      <p:sp>
        <p:nvSpPr>
          <p:cNvPr id="23" name="Rounded Rectangle 15">
            <a:extLst>
              <a:ext uri="{FF2B5EF4-FFF2-40B4-BE49-F238E27FC236}">
                <a16:creationId xmlns:a16="http://schemas.microsoft.com/office/drawing/2014/main" id="{D946AD66-1879-FE10-B097-2FBADB49E8CB}"/>
              </a:ext>
            </a:extLst>
          </p:cNvPr>
          <p:cNvSpPr/>
          <p:nvPr/>
        </p:nvSpPr>
        <p:spPr>
          <a:xfrm>
            <a:off x="2947368" y="2156355"/>
            <a:ext cx="946800" cy="831600"/>
          </a:xfrm>
          <a:prstGeom prst="roundRect">
            <a:avLst>
              <a:gd name="adj" fmla="val 6586"/>
            </a:avLst>
          </a:prstGeom>
          <a:gradFill flip="none" rotWithShape="1">
            <a:gsLst>
              <a:gs pos="2000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Data</a:t>
            </a:r>
            <a:br>
              <a:rPr kumimoji="0" lang="en-US" sz="1100" b="0" i="0" u="none" strike="noStrike" kern="0" cap="none" spc="0" normalizeH="0" baseline="0" noProof="0">
                <a:ln>
                  <a:noFill/>
                </a:ln>
                <a:solidFill>
                  <a:srgbClr val="FFFFFF"/>
                </a:solidFill>
                <a:effectLst/>
                <a:uLnTx/>
                <a:uFillTx/>
                <a:latin typeface="Segoe UI Semibold"/>
              </a:rPr>
            </a:br>
            <a:r>
              <a:rPr kumimoji="0" lang="en-US" sz="1100" b="0" i="0" u="none" strike="noStrike" kern="0" cap="none" spc="0" normalizeH="0" baseline="0" noProof="0">
                <a:ln>
                  <a:noFill/>
                </a:ln>
                <a:solidFill>
                  <a:srgbClr val="FFFFFF"/>
                </a:solidFill>
                <a:effectLst/>
                <a:uLnTx/>
                <a:uFillTx/>
                <a:latin typeface="Segoe UI Semibold"/>
              </a:rPr>
              <a:t>Integration</a:t>
            </a:r>
          </a:p>
        </p:txBody>
      </p:sp>
      <p:sp>
        <p:nvSpPr>
          <p:cNvPr id="24" name="Rounded Rectangle 16">
            <a:extLst>
              <a:ext uri="{FF2B5EF4-FFF2-40B4-BE49-F238E27FC236}">
                <a16:creationId xmlns:a16="http://schemas.microsoft.com/office/drawing/2014/main" id="{7FD09240-8B7E-44ED-D2E2-CA76B3EE9710}"/>
              </a:ext>
            </a:extLst>
          </p:cNvPr>
          <p:cNvSpPr/>
          <p:nvPr/>
        </p:nvSpPr>
        <p:spPr>
          <a:xfrm>
            <a:off x="3976740" y="2156355"/>
            <a:ext cx="946800" cy="831600"/>
          </a:xfrm>
          <a:prstGeom prst="roundRect">
            <a:avLst>
              <a:gd name="adj" fmla="val 6586"/>
            </a:avLst>
          </a:prstGeom>
          <a:gradFill flip="none" rotWithShape="1">
            <a:gsLst>
              <a:gs pos="2000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Data</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Science</a:t>
            </a:r>
          </a:p>
        </p:txBody>
      </p:sp>
      <p:sp>
        <p:nvSpPr>
          <p:cNvPr id="25" name="Rounded Rectangle 20">
            <a:extLst>
              <a:ext uri="{FF2B5EF4-FFF2-40B4-BE49-F238E27FC236}">
                <a16:creationId xmlns:a16="http://schemas.microsoft.com/office/drawing/2014/main" id="{DB9F72B8-0938-661C-1E61-271680217633}"/>
              </a:ext>
            </a:extLst>
          </p:cNvPr>
          <p:cNvSpPr/>
          <p:nvPr/>
        </p:nvSpPr>
        <p:spPr>
          <a:xfrm>
            <a:off x="5006112" y="2156355"/>
            <a:ext cx="946800" cy="831600"/>
          </a:xfrm>
          <a:prstGeom prst="roundRect">
            <a:avLst>
              <a:gd name="adj" fmla="val 6586"/>
            </a:avLst>
          </a:prstGeom>
          <a:gradFill flip="none" rotWithShape="1">
            <a:gsLst>
              <a:gs pos="2000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Real</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Time</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Analytics</a:t>
            </a:r>
          </a:p>
        </p:txBody>
      </p:sp>
    </p:spTree>
    <p:extLst>
      <p:ext uri="{BB962C8B-B14F-4D97-AF65-F5344CB8AC3E}">
        <p14:creationId xmlns:p14="http://schemas.microsoft.com/office/powerpoint/2010/main" val="134449805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fade">
                                      <p:cBhvr>
                                        <p:cTn id="11" dur="500"/>
                                        <p:tgtEl>
                                          <p:spTgt spid="15"/>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500"/>
                                        <p:tgtEl>
                                          <p:spTgt spid="17"/>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500"/>
                                        <p:tgtEl>
                                          <p:spTgt spid="18"/>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PowerPlatform_Toolkit_Blue">
  <a:themeElements>
    <a:clrScheme name="Red">
      <a:dk1>
        <a:srgbClr val="2A446F"/>
      </a:dk1>
      <a:lt1>
        <a:srgbClr val="FFFFFF"/>
      </a:lt1>
      <a:dk2>
        <a:srgbClr val="0078D3"/>
      </a:dk2>
      <a:lt2>
        <a:srgbClr val="F3F3F5"/>
      </a:lt2>
      <a:accent1>
        <a:srgbClr val="0078D3"/>
      </a:accent1>
      <a:accent2>
        <a:srgbClr val="8DC8E8"/>
      </a:accent2>
      <a:accent3>
        <a:srgbClr val="B9DCD2"/>
      </a:accent3>
      <a:accent4>
        <a:srgbClr val="49C5B1"/>
      </a:accent4>
      <a:accent5>
        <a:srgbClr val="2A446F"/>
      </a:accent5>
      <a:accent6>
        <a:srgbClr val="737373"/>
      </a:accent6>
      <a:hlink>
        <a:srgbClr val="0078D3"/>
      </a:hlink>
      <a:folHlink>
        <a:srgbClr val="0078D3"/>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143352_PP_Template_220712" id="{A0991F1D-BF59-4253-AD5F-3B4EFF25A37B}" vid="{D47CB7DB-ECD2-4354-A1A1-2883037D994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Red">
    <a:dk1>
      <a:srgbClr val="2A446F"/>
    </a:dk1>
    <a:lt1>
      <a:srgbClr val="FFFFFF"/>
    </a:lt1>
    <a:dk2>
      <a:srgbClr val="0078D3"/>
    </a:dk2>
    <a:lt2>
      <a:srgbClr val="F3F3F5"/>
    </a:lt2>
    <a:accent1>
      <a:srgbClr val="0078D3"/>
    </a:accent1>
    <a:accent2>
      <a:srgbClr val="8DC8E8"/>
    </a:accent2>
    <a:accent3>
      <a:srgbClr val="B9DCD2"/>
    </a:accent3>
    <a:accent4>
      <a:srgbClr val="49C5B1"/>
    </a:accent4>
    <a:accent5>
      <a:srgbClr val="2A446F"/>
    </a:accent5>
    <a:accent6>
      <a:srgbClr val="737373"/>
    </a:accent6>
    <a:hlink>
      <a:srgbClr val="0078D3"/>
    </a:hlink>
    <a:folHlink>
      <a:srgbClr val="0078D3"/>
    </a:folHlink>
  </a:clrScheme>
</a:themeOverride>
</file>

<file path=docMetadata/LabelInfo.xml><?xml version="1.0" encoding="utf-8"?>
<clbl:labelList xmlns:clbl="http://schemas.microsoft.com/office/2020/mipLabelMetadata">
  <clbl:label id="{87ba5c36-b7cf-4793-bbc2-bd5b3a9f95ca}" enabled="1" method="Privilege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otalTime>0</TotalTime>
  <Application>Microsoft Office PowerPoint</Application>
  <PresentationFormat>Widescreen</PresentationFormat>
  <Slides>43</Slides>
  <Notes>39</Notes>
  <HiddenSlides>2</HiddenSlides>
  <ScaleCrop>false</ScaleCrop>
  <HeadingPairs>
    <vt:vector size="4" baseType="variant">
      <vt:variant>
        <vt:lpstr>Theme</vt:lpstr>
      </vt:variant>
      <vt:variant>
        <vt:i4>1</vt:i4>
      </vt:variant>
      <vt:variant>
        <vt:lpstr>Slide Titles</vt:lpstr>
      </vt:variant>
      <vt:variant>
        <vt:i4>43</vt:i4>
      </vt:variant>
    </vt:vector>
  </HeadingPairs>
  <TitlesOfParts>
    <vt:vector size="44" baseType="lpstr">
      <vt:lpstr>PowerPlatform_Toolkit_Blue</vt:lpstr>
      <vt:lpstr>PowerPoint Presentation</vt:lpstr>
      <vt:lpstr>PowerPoint Presentation</vt:lpstr>
      <vt:lpstr>PowerPoint Presentation</vt:lpstr>
      <vt:lpstr>PowerPoint Presentation</vt:lpstr>
      <vt:lpstr>PowerPoint Presentation</vt:lpstr>
      <vt:lpstr>Why Fabric</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Fabric analytics scenarios</vt:lpstr>
      <vt:lpstr>Lakehouse</vt:lpstr>
      <vt:lpstr>Data warehouse</vt:lpstr>
      <vt:lpstr>Real time analytics</vt:lpstr>
      <vt:lpstr>Data science</vt:lpstr>
      <vt:lpstr>PowerPoint Presentation</vt:lpstr>
      <vt:lpstr>PowerPoint Presentation</vt:lpstr>
      <vt:lpstr>PowerPoint Presentation</vt:lpstr>
      <vt:lpstr>PowerPoint Presentation</vt:lpstr>
      <vt:lpstr>Fabric vs Synapse, Nov’23</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Peter Perov</dc:creator>
  <cp:revision>1</cp:revision>
  <dcterms:created xsi:type="dcterms:W3CDTF">2023-11-07T12:45:42Z</dcterms:created>
  <dcterms:modified xsi:type="dcterms:W3CDTF">2024-05-16T10:52:27Z</dcterms:modified>
</cp:coreProperties>
</file>